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67D8-86F1-4594-BCCA-218117C6FD36}" type="datetimeFigureOut">
              <a:rPr lang="en-GB" smtClean="0">
                <a:solidFill>
                  <a:srgbClr val="EEECE1"/>
                </a:solidFill>
              </a:rPr>
              <a:pPr/>
              <a:t>17/03/2021</a:t>
            </a:fld>
            <a:endParaRPr lang="en-GB">
              <a:solidFill>
                <a:srgbClr val="EEECE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EECE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3C18-23EE-4192-9D7E-CE0C0EACB4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12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67D8-86F1-4594-BCCA-218117C6FD36}" type="datetimeFigureOut">
              <a:rPr lang="en-GB" smtClean="0">
                <a:solidFill>
                  <a:srgbClr val="EEECE1"/>
                </a:solidFill>
              </a:rPr>
              <a:pPr/>
              <a:t>17/03/2021</a:t>
            </a:fld>
            <a:endParaRPr lang="en-GB">
              <a:solidFill>
                <a:srgbClr val="EEECE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EECE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3C18-23EE-4192-9D7E-CE0C0EACB4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67D8-86F1-4594-BCCA-218117C6FD36}" type="datetimeFigureOut">
              <a:rPr lang="en-GB" smtClean="0">
                <a:solidFill>
                  <a:srgbClr val="EEECE1"/>
                </a:solidFill>
              </a:rPr>
              <a:pPr/>
              <a:t>17/03/2021</a:t>
            </a:fld>
            <a:endParaRPr lang="en-GB">
              <a:solidFill>
                <a:srgbClr val="EEECE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EECE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3C18-23EE-4192-9D7E-CE0C0EACB4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38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67D8-86F1-4594-BCCA-218117C6FD36}" type="datetimeFigureOut">
              <a:rPr lang="en-GB" smtClean="0">
                <a:solidFill>
                  <a:srgbClr val="EEECE1"/>
                </a:solidFill>
              </a:rPr>
              <a:pPr/>
              <a:t>17/03/2021</a:t>
            </a:fld>
            <a:endParaRPr lang="en-GB">
              <a:solidFill>
                <a:srgbClr val="EEECE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EECE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3C18-23EE-4192-9D7E-CE0C0EACB4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2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67D8-86F1-4594-BCCA-218117C6FD36}" type="datetimeFigureOut">
              <a:rPr lang="en-GB" smtClean="0">
                <a:solidFill>
                  <a:srgbClr val="EEECE1"/>
                </a:solidFill>
              </a:rPr>
              <a:pPr/>
              <a:t>17/03/2021</a:t>
            </a:fld>
            <a:endParaRPr lang="en-GB">
              <a:solidFill>
                <a:srgbClr val="EEECE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EECE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3C18-23EE-4192-9D7E-CE0C0EACB4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40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67D8-86F1-4594-BCCA-218117C6FD36}" type="datetimeFigureOut">
              <a:rPr lang="en-GB" smtClean="0">
                <a:solidFill>
                  <a:srgbClr val="EEECE1"/>
                </a:solidFill>
              </a:rPr>
              <a:pPr/>
              <a:t>17/03/2021</a:t>
            </a:fld>
            <a:endParaRPr lang="en-GB">
              <a:solidFill>
                <a:srgbClr val="EEECE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EECE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3C18-23EE-4192-9D7E-CE0C0EACB4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27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67D8-86F1-4594-BCCA-218117C6FD36}" type="datetimeFigureOut">
              <a:rPr lang="en-GB" smtClean="0">
                <a:solidFill>
                  <a:srgbClr val="EEECE1"/>
                </a:solidFill>
              </a:rPr>
              <a:pPr/>
              <a:t>17/03/2021</a:t>
            </a:fld>
            <a:endParaRPr lang="en-GB">
              <a:solidFill>
                <a:srgbClr val="EEECE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EECE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3C18-23EE-4192-9D7E-CE0C0EACB4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76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67D8-86F1-4594-BCCA-218117C6FD36}" type="datetimeFigureOut">
              <a:rPr lang="en-GB" smtClean="0">
                <a:solidFill>
                  <a:srgbClr val="EEECE1"/>
                </a:solidFill>
              </a:rPr>
              <a:pPr/>
              <a:t>17/03/2021</a:t>
            </a:fld>
            <a:endParaRPr lang="en-GB">
              <a:solidFill>
                <a:srgbClr val="EEECE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EECE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3C18-23EE-4192-9D7E-CE0C0EACB4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38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67D8-86F1-4594-BCCA-218117C6FD36}" type="datetimeFigureOut">
              <a:rPr lang="en-GB" smtClean="0">
                <a:solidFill>
                  <a:srgbClr val="EEECE1"/>
                </a:solidFill>
              </a:rPr>
              <a:pPr/>
              <a:t>17/03/2021</a:t>
            </a:fld>
            <a:endParaRPr lang="en-GB">
              <a:solidFill>
                <a:srgbClr val="EEECE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EECE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3C18-23EE-4192-9D7E-CE0C0EACB4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16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67D8-86F1-4594-BCCA-218117C6FD36}" type="datetimeFigureOut">
              <a:rPr lang="en-GB" smtClean="0">
                <a:solidFill>
                  <a:srgbClr val="EEECE1"/>
                </a:solidFill>
              </a:rPr>
              <a:pPr/>
              <a:t>17/03/2021</a:t>
            </a:fld>
            <a:endParaRPr lang="en-GB">
              <a:solidFill>
                <a:srgbClr val="EEECE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EECE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3C18-23EE-4192-9D7E-CE0C0EACB42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6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67D8-86F1-4594-BCCA-218117C6FD36}" type="datetimeFigureOut">
              <a:rPr lang="en-GB" smtClean="0">
                <a:solidFill>
                  <a:srgbClr val="EEECE1"/>
                </a:solidFill>
              </a:rPr>
              <a:pPr/>
              <a:t>17/03/2021</a:t>
            </a:fld>
            <a:endParaRPr lang="en-GB">
              <a:solidFill>
                <a:srgbClr val="EEECE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253C18-23EE-4192-9D7E-CE0C0EACB42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4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0253C18-23EE-4192-9D7E-CE0C0EACB42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>
              <a:solidFill>
                <a:srgbClr val="EEECE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68567D8-86F1-4594-BCCA-218117C6FD36}" type="datetimeFigureOut">
              <a:rPr lang="en-GB" smtClean="0">
                <a:solidFill>
                  <a:srgbClr val="EEECE1"/>
                </a:solidFill>
              </a:rPr>
              <a:pPr/>
              <a:t>17/03/2021</a:t>
            </a:fld>
            <a:endParaRPr lang="en-GB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85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93" y="274637"/>
            <a:ext cx="7290924" cy="1675543"/>
          </a:xfrm>
        </p:spPr>
        <p:txBody>
          <a:bodyPr/>
          <a:lstStyle/>
          <a:p>
            <a:r>
              <a:rPr lang="en-GB" dirty="0" smtClean="0"/>
              <a:t>Case study: </a:t>
            </a:r>
            <a:r>
              <a:rPr lang="en-GB" dirty="0" smtClean="0"/>
              <a:t>Sales of electricity from micro-producers to the NZ network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060" y="2387150"/>
            <a:ext cx="7307108" cy="406618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GB" dirty="0" smtClean="0"/>
              <a:t>You have been provided with bi-monthly data on the direct sales of electricity coming from micro-producers (typically households or office-based businesses with solar panel installations</a:t>
            </a:r>
            <a:r>
              <a:rPr lang="en-GB" dirty="0" smtClean="0"/>
              <a:t>) to the New Zealand's electricity grid. You are asked to assess whether a model can be created to forecast such sales in the near future, how accurate will that model be and to generate two-month period forecasts for the upcoming year (year 6). 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112125"/>
              </p:ext>
            </p:extLst>
          </p:nvPr>
        </p:nvGraphicFramePr>
        <p:xfrm>
          <a:off x="504797" y="274632"/>
          <a:ext cx="2553993" cy="61787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1331"/>
                <a:gridCol w="851331"/>
                <a:gridCol w="851331"/>
              </a:tblGrid>
              <a:tr h="19931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Year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Period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Sales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</a:tr>
              <a:tr h="199313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Jan-Feb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223.5222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</a:tr>
              <a:tr h="199313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Mar-Apr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211.2572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</a:tr>
              <a:tr h="199313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May-Jun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345.5704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</a:tr>
              <a:tr h="199313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Jul-Aug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438.8467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</a:tr>
              <a:tr h="199313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Sept-Oct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323.3897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</a:tr>
              <a:tr h="199313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Nov-Dec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473.304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</a:tr>
              <a:tr h="199313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Jan-Feb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434.2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</a:tr>
              <a:tr h="199313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Mar-Apr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381.711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</a:tr>
              <a:tr h="199313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May-Jun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341.5679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</a:tr>
              <a:tr h="199313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Jul-Aug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503.8512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</a:tr>
              <a:tr h="199313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Sept-Oct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508.6419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</a:tr>
              <a:tr h="199313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Nov-Dec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501.2898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</a:tr>
              <a:tr h="199313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Jan-Feb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447.7339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</a:tr>
              <a:tr h="199313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Mar-Apr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466.7313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</a:tr>
              <a:tr h="199313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May-Jun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498.4711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</a:tr>
              <a:tr h="199313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Jul-Aug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478.8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</a:tr>
              <a:tr h="199313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Sept-Oct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405.3949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</a:tr>
              <a:tr h="199313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Nov-Dec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589.5088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</a:tr>
              <a:tr h="199313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Jan-Feb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480.3753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</a:tr>
              <a:tr h="199313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Mar-Apr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512.3378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</a:tr>
              <a:tr h="199313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May-Jun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534.4469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</a:tr>
              <a:tr h="199313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Jul-Aug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588.547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</a:tr>
              <a:tr h="199313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Sept-Oct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620.8658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</a:tr>
              <a:tr h="199313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Nov-Dec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550.4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</a:tr>
              <a:tr h="199313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Jan-Feb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440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</a:tr>
              <a:tr h="199313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Mar-Apr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475.66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</a:tr>
              <a:tr h="199313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May-Jun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629.5003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</a:tr>
              <a:tr h="199313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Jul-Aug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678.22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</a:tr>
              <a:tr h="199313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Sept-Oct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677.6367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</a:tr>
              <a:tr h="199313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Nov-Dec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796.3098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03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179</Words>
  <Application>Microsoft Office PowerPoint</Application>
  <PresentationFormat>Widescreen</PresentationFormat>
  <Paragraphs>95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Adjacency</vt:lpstr>
      <vt:lpstr>Case study: Sales of electricity from micro-producers to the NZ network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Sales of electricity from micro-producers to the NZ network </dc:title>
  <dc:creator>Giraleas, Dimitris</dc:creator>
  <cp:lastModifiedBy>Giraleas, Dimitris</cp:lastModifiedBy>
  <cp:revision>1</cp:revision>
  <dcterms:created xsi:type="dcterms:W3CDTF">2021-03-17T14:31:14Z</dcterms:created>
  <dcterms:modified xsi:type="dcterms:W3CDTF">2021-03-17T14:32:20Z</dcterms:modified>
</cp:coreProperties>
</file>