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79" r:id="rId6"/>
    <p:sldId id="258" r:id="rId7"/>
    <p:sldId id="262" r:id="rId8"/>
    <p:sldId id="268" r:id="rId9"/>
    <p:sldId id="272" r:id="rId10"/>
    <p:sldId id="273" r:id="rId11"/>
    <p:sldId id="274" r:id="rId12"/>
    <p:sldId id="275" r:id="rId13"/>
    <p:sldId id="276" r:id="rId14"/>
    <p:sldId id="27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10/16/2021</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789396" y="4464688"/>
            <a:ext cx="6195060" cy="1122202"/>
          </a:xfrm>
        </p:spPr>
        <p:txBody>
          <a:bodyPr/>
          <a:lstStyle/>
          <a:p>
            <a:r>
              <a:rPr lang="en-US" dirty="0"/>
              <a:t>Customer Segmentation using </a:t>
            </a:r>
            <a:r>
              <a:rPr lang="en-US" dirty="0" err="1"/>
              <a:t>rfm</a:t>
            </a:r>
            <a:r>
              <a:rPr lang="en-US" dirty="0"/>
              <a:t> </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Nabila Pindya</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473343" y="-339603"/>
            <a:ext cx="11245314" cy="1325563"/>
          </a:xfrm>
        </p:spPr>
        <p:txBody>
          <a:bodyPr/>
          <a:lstStyle/>
          <a:p>
            <a:pPr algn="l"/>
            <a:r>
              <a:rPr lang="en-US" b="0" i="0" dirty="0">
                <a:solidFill>
                  <a:srgbClr val="212121"/>
                </a:solidFill>
                <a:effectLst/>
                <a:latin typeface="Roboto" panose="02000000000000000000" pitchFamily="2" charset="0"/>
              </a:rPr>
              <a:t>Frequency/Recency Analysis Using the BG/NBD Model</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4457736" y="6356349"/>
            <a:ext cx="2743200" cy="365125"/>
          </a:xfrm>
        </p:spPr>
        <p:txBody>
          <a:bodyPr/>
          <a:lstStyle/>
          <a:p>
            <a:r>
              <a:rPr lang="en-US" dirty="0"/>
              <a:t>2021</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6867785" y="6391309"/>
            <a:ext cx="4114800" cy="365125"/>
          </a:xfrm>
        </p:spPr>
        <p:txBody>
          <a:bodyPr/>
          <a:lstStyle/>
          <a:p>
            <a:r>
              <a:rPr lang="en-US" dirty="0"/>
              <a:t>Customer Segmentation using </a:t>
            </a:r>
            <a:r>
              <a:rPr lang="en-US" dirty="0" err="1"/>
              <a:t>rfm</a:t>
            </a:r>
            <a:r>
              <a:rPr lang="en-US" dirty="0"/>
              <a:t> </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13" name="Text Placeholder 2">
            <a:extLst>
              <a:ext uri="{FF2B5EF4-FFF2-40B4-BE49-F238E27FC236}">
                <a16:creationId xmlns:a16="http://schemas.microsoft.com/office/drawing/2014/main" id="{FC2E6C63-C1CA-4DA6-B649-FD21BDEE106B}"/>
              </a:ext>
            </a:extLst>
          </p:cNvPr>
          <p:cNvSpPr txBox="1">
            <a:spLocks/>
          </p:cNvSpPr>
          <p:nvPr/>
        </p:nvSpPr>
        <p:spPr>
          <a:xfrm>
            <a:off x="124215" y="3025816"/>
            <a:ext cx="3136618" cy="48267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000" b="0" i="0" dirty="0">
                <a:solidFill>
                  <a:srgbClr val="212121"/>
                </a:solidFill>
                <a:effectLst/>
                <a:latin typeface="+mj-lt"/>
              </a:rPr>
              <a:t>from this we can see when a customer has made 140 purchases, and their latest purchase was they were approximately 350 days old (Recency: 350 days), then they are our best customer (bottom-right).</a:t>
            </a:r>
            <a:endParaRPr lang="en-ID" sz="1000" b="1" dirty="0">
              <a:solidFill>
                <a:srgbClr val="212121"/>
              </a:solidFill>
              <a:latin typeface="+mj-lt"/>
            </a:endParaRPr>
          </a:p>
        </p:txBody>
      </p:sp>
      <p:sp>
        <p:nvSpPr>
          <p:cNvPr id="20" name="Text Placeholder 2">
            <a:extLst>
              <a:ext uri="{FF2B5EF4-FFF2-40B4-BE49-F238E27FC236}">
                <a16:creationId xmlns:a16="http://schemas.microsoft.com/office/drawing/2014/main" id="{3AD63DE0-442A-444F-9136-DF39FE4D37E6}"/>
              </a:ext>
            </a:extLst>
          </p:cNvPr>
          <p:cNvSpPr txBox="1">
            <a:spLocks/>
          </p:cNvSpPr>
          <p:nvPr/>
        </p:nvSpPr>
        <p:spPr>
          <a:xfrm>
            <a:off x="3760368" y="620835"/>
            <a:ext cx="3107417" cy="3651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en-ID" b="0" i="0" dirty="0">
                <a:solidFill>
                  <a:srgbClr val="212121"/>
                </a:solidFill>
                <a:effectLst/>
                <a:latin typeface="+mj-lt"/>
              </a:rPr>
              <a:t>Customer transactions predictions</a:t>
            </a:r>
          </a:p>
        </p:txBody>
      </p:sp>
      <p:pic>
        <p:nvPicPr>
          <p:cNvPr id="4" name="Picture 3">
            <a:extLst>
              <a:ext uri="{FF2B5EF4-FFF2-40B4-BE49-F238E27FC236}">
                <a16:creationId xmlns:a16="http://schemas.microsoft.com/office/drawing/2014/main" id="{1C258210-C861-435D-87A5-323E96AF53F5}"/>
              </a:ext>
            </a:extLst>
          </p:cNvPr>
          <p:cNvPicPr>
            <a:picLocks noChangeAspect="1"/>
          </p:cNvPicPr>
          <p:nvPr/>
        </p:nvPicPr>
        <p:blipFill>
          <a:blip r:embed="rId2"/>
          <a:stretch>
            <a:fillRect/>
          </a:stretch>
        </p:blipFill>
        <p:spPr>
          <a:xfrm>
            <a:off x="124215" y="554962"/>
            <a:ext cx="2838992" cy="2470292"/>
          </a:xfrm>
          <a:prstGeom prst="rect">
            <a:avLst/>
          </a:prstGeom>
        </p:spPr>
      </p:pic>
      <p:pic>
        <p:nvPicPr>
          <p:cNvPr id="7" name="Picture 6">
            <a:extLst>
              <a:ext uri="{FF2B5EF4-FFF2-40B4-BE49-F238E27FC236}">
                <a16:creationId xmlns:a16="http://schemas.microsoft.com/office/drawing/2014/main" id="{F3750B8B-8F7F-472D-A5EC-81C68F6DF529}"/>
              </a:ext>
            </a:extLst>
          </p:cNvPr>
          <p:cNvPicPr>
            <a:picLocks noChangeAspect="1"/>
          </p:cNvPicPr>
          <p:nvPr/>
        </p:nvPicPr>
        <p:blipFill>
          <a:blip r:embed="rId3"/>
          <a:stretch>
            <a:fillRect/>
          </a:stretch>
        </p:blipFill>
        <p:spPr>
          <a:xfrm>
            <a:off x="124215" y="3832747"/>
            <a:ext cx="2838993" cy="2493506"/>
          </a:xfrm>
          <a:prstGeom prst="rect">
            <a:avLst/>
          </a:prstGeom>
        </p:spPr>
      </p:pic>
      <p:sp>
        <p:nvSpPr>
          <p:cNvPr id="21" name="Text Placeholder 2">
            <a:extLst>
              <a:ext uri="{FF2B5EF4-FFF2-40B4-BE49-F238E27FC236}">
                <a16:creationId xmlns:a16="http://schemas.microsoft.com/office/drawing/2014/main" id="{8D3E3756-C27E-4271-86F1-F6F18F2F986D}"/>
              </a:ext>
            </a:extLst>
          </p:cNvPr>
          <p:cNvSpPr txBox="1">
            <a:spLocks/>
          </p:cNvSpPr>
          <p:nvPr/>
        </p:nvSpPr>
        <p:spPr>
          <a:xfrm>
            <a:off x="231560" y="6332536"/>
            <a:ext cx="2624301" cy="48267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000" b="0" i="0" dirty="0">
                <a:solidFill>
                  <a:srgbClr val="212121"/>
                </a:solidFill>
                <a:effectLst/>
                <a:latin typeface="+mj-lt"/>
              </a:rPr>
              <a:t>Customers who have purchased recently are probably “alive”.</a:t>
            </a:r>
          </a:p>
        </p:txBody>
      </p:sp>
      <p:pic>
        <p:nvPicPr>
          <p:cNvPr id="16" name="Picture 15">
            <a:extLst>
              <a:ext uri="{FF2B5EF4-FFF2-40B4-BE49-F238E27FC236}">
                <a16:creationId xmlns:a16="http://schemas.microsoft.com/office/drawing/2014/main" id="{556DDF42-1388-4A17-9C06-070362EB7320}"/>
              </a:ext>
            </a:extLst>
          </p:cNvPr>
          <p:cNvPicPr>
            <a:picLocks noChangeAspect="1"/>
          </p:cNvPicPr>
          <p:nvPr/>
        </p:nvPicPr>
        <p:blipFill>
          <a:blip r:embed="rId4"/>
          <a:stretch>
            <a:fillRect/>
          </a:stretch>
        </p:blipFill>
        <p:spPr>
          <a:xfrm>
            <a:off x="3538463" y="1037370"/>
            <a:ext cx="3551228" cy="2400508"/>
          </a:xfrm>
          <a:prstGeom prst="rect">
            <a:avLst/>
          </a:prstGeom>
        </p:spPr>
      </p:pic>
      <p:sp>
        <p:nvSpPr>
          <p:cNvPr id="23" name="TextBox 22">
            <a:extLst>
              <a:ext uri="{FF2B5EF4-FFF2-40B4-BE49-F238E27FC236}">
                <a16:creationId xmlns:a16="http://schemas.microsoft.com/office/drawing/2014/main" id="{2988DA57-7659-440C-953D-7B8BE216D46C}"/>
              </a:ext>
            </a:extLst>
          </p:cNvPr>
          <p:cNvSpPr txBox="1"/>
          <p:nvPr/>
        </p:nvSpPr>
        <p:spPr>
          <a:xfrm>
            <a:off x="3538463" y="3429000"/>
            <a:ext cx="3551228" cy="1277273"/>
          </a:xfrm>
          <a:prstGeom prst="rect">
            <a:avLst/>
          </a:prstGeom>
          <a:noFill/>
        </p:spPr>
        <p:txBody>
          <a:bodyPr wrap="square">
            <a:spAutoFit/>
          </a:bodyPr>
          <a:lstStyle/>
          <a:p>
            <a:pPr marL="171450" indent="-171450" algn="just">
              <a:buFont typeface="Arial" panose="020B0604020202020204" pitchFamily="34" charset="0"/>
              <a:buChar char="•"/>
            </a:pPr>
            <a:r>
              <a:rPr lang="en-US" sz="1100" b="0" i="0" dirty="0">
                <a:solidFill>
                  <a:srgbClr val="212121"/>
                </a:solidFill>
                <a:effectLst/>
                <a:latin typeface="+mj-lt"/>
              </a:rPr>
              <a:t>from the table above we can see top 10 customer that expected to make purchases in the next 10 days</a:t>
            </a:r>
          </a:p>
          <a:p>
            <a:pPr marL="171450" indent="-171450" algn="just">
              <a:buFont typeface="Arial" panose="020B0604020202020204" pitchFamily="34" charset="0"/>
              <a:buChar char="•"/>
            </a:pPr>
            <a:r>
              <a:rPr lang="en-US" sz="1100" b="0" i="0" dirty="0">
                <a:solidFill>
                  <a:srgbClr val="212121"/>
                </a:solidFill>
                <a:effectLst/>
                <a:latin typeface="+mj-lt"/>
              </a:rPr>
              <a:t>The </a:t>
            </a:r>
            <a:r>
              <a:rPr lang="en-US" sz="1100" b="0" i="0" dirty="0" err="1">
                <a:solidFill>
                  <a:srgbClr val="212121"/>
                </a:solidFill>
                <a:effectLst/>
                <a:latin typeface="+mj-lt"/>
              </a:rPr>
              <a:t>predicted_purcahses</a:t>
            </a:r>
            <a:r>
              <a:rPr lang="en-US" sz="1100" b="0" i="0" dirty="0">
                <a:solidFill>
                  <a:srgbClr val="212121"/>
                </a:solidFill>
                <a:effectLst/>
                <a:latin typeface="+mj-lt"/>
              </a:rPr>
              <a:t> columns is represent the expected number of purchases that customer will make in the future. The BG/NBD model believes that the customer will make more purchases in the future since they are our best customer</a:t>
            </a:r>
          </a:p>
        </p:txBody>
      </p:sp>
      <p:sp>
        <p:nvSpPr>
          <p:cNvPr id="26" name="Text Placeholder 2">
            <a:extLst>
              <a:ext uri="{FF2B5EF4-FFF2-40B4-BE49-F238E27FC236}">
                <a16:creationId xmlns:a16="http://schemas.microsoft.com/office/drawing/2014/main" id="{127AA089-B4F0-4927-9F08-D2773AF1BD70}"/>
              </a:ext>
            </a:extLst>
          </p:cNvPr>
          <p:cNvSpPr txBox="1">
            <a:spLocks/>
          </p:cNvSpPr>
          <p:nvPr/>
        </p:nvSpPr>
        <p:spPr>
          <a:xfrm>
            <a:off x="7671488" y="5012016"/>
            <a:ext cx="3728754" cy="48267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100" b="0" i="0" dirty="0">
                <a:solidFill>
                  <a:srgbClr val="212121"/>
                </a:solidFill>
                <a:effectLst/>
                <a:latin typeface="+mj-lt"/>
              </a:rPr>
              <a:t>From this </a:t>
            </a:r>
            <a:r>
              <a:rPr lang="en-US" sz="1100" dirty="0">
                <a:solidFill>
                  <a:srgbClr val="212121"/>
                </a:solidFill>
                <a:latin typeface="+mj-lt"/>
              </a:rPr>
              <a:t>graph can be seen that the customer with </a:t>
            </a:r>
            <a:r>
              <a:rPr lang="en-US" sz="1100" dirty="0" err="1">
                <a:solidFill>
                  <a:srgbClr val="212121"/>
                </a:solidFill>
                <a:latin typeface="+mj-lt"/>
              </a:rPr>
              <a:t>UserId</a:t>
            </a:r>
            <a:r>
              <a:rPr lang="en-US" sz="1100" dirty="0">
                <a:solidFill>
                  <a:srgbClr val="212121"/>
                </a:solidFill>
                <a:latin typeface="+mj-lt"/>
              </a:rPr>
              <a:t> = </a:t>
            </a:r>
            <a:r>
              <a:rPr lang="en-ID" sz="1100" b="0" dirty="0">
                <a:solidFill>
                  <a:srgbClr val="09885A"/>
                </a:solidFill>
                <a:effectLst/>
                <a:latin typeface="+mj-lt"/>
              </a:rPr>
              <a:t>313131</a:t>
            </a:r>
            <a:r>
              <a:rPr lang="en-ID" sz="1100" dirty="0">
                <a:solidFill>
                  <a:srgbClr val="000000"/>
                </a:solidFill>
                <a:latin typeface="+mj-lt"/>
              </a:rPr>
              <a:t> </a:t>
            </a:r>
            <a:r>
              <a:rPr lang="en-ID" sz="1100" dirty="0">
                <a:latin typeface="+mj-lt"/>
              </a:rPr>
              <a:t>is being inactive</a:t>
            </a:r>
            <a:endParaRPr lang="en-ID" sz="1100" b="0" dirty="0">
              <a:solidFill>
                <a:srgbClr val="000000"/>
              </a:solidFill>
              <a:effectLst/>
              <a:latin typeface="+mj-lt"/>
            </a:endParaRPr>
          </a:p>
        </p:txBody>
      </p:sp>
      <p:sp>
        <p:nvSpPr>
          <p:cNvPr id="27" name="Text Placeholder 2">
            <a:extLst>
              <a:ext uri="{FF2B5EF4-FFF2-40B4-BE49-F238E27FC236}">
                <a16:creationId xmlns:a16="http://schemas.microsoft.com/office/drawing/2014/main" id="{8F8FD059-B04C-4A45-B4D5-460569605920}"/>
              </a:ext>
            </a:extLst>
          </p:cNvPr>
          <p:cNvSpPr txBox="1">
            <a:spLocks/>
          </p:cNvSpPr>
          <p:nvPr/>
        </p:nvSpPr>
        <p:spPr>
          <a:xfrm>
            <a:off x="7936317" y="2123918"/>
            <a:ext cx="3405507" cy="48267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400" b="0" i="0" dirty="0">
                <a:solidFill>
                  <a:srgbClr val="212121"/>
                </a:solidFill>
                <a:effectLst/>
                <a:latin typeface="+mj-lt"/>
              </a:rPr>
              <a:t>the probability of customer being alive</a:t>
            </a:r>
          </a:p>
          <a:p>
            <a:pPr algn="just"/>
            <a:endParaRPr lang="en-ID" sz="1100" b="0" dirty="0">
              <a:solidFill>
                <a:srgbClr val="000000"/>
              </a:solidFill>
              <a:effectLst/>
              <a:latin typeface="+mj-lt"/>
            </a:endParaRPr>
          </a:p>
        </p:txBody>
      </p:sp>
      <p:pic>
        <p:nvPicPr>
          <p:cNvPr id="5" name="Picture 4">
            <a:extLst>
              <a:ext uri="{FF2B5EF4-FFF2-40B4-BE49-F238E27FC236}">
                <a16:creationId xmlns:a16="http://schemas.microsoft.com/office/drawing/2014/main" id="{ABFB7FA6-B7C8-48B4-8842-62D566E06D77}"/>
              </a:ext>
            </a:extLst>
          </p:cNvPr>
          <p:cNvPicPr>
            <a:picLocks noChangeAspect="1"/>
          </p:cNvPicPr>
          <p:nvPr/>
        </p:nvPicPr>
        <p:blipFill>
          <a:blip r:embed="rId5"/>
          <a:stretch>
            <a:fillRect/>
          </a:stretch>
        </p:blipFill>
        <p:spPr>
          <a:xfrm>
            <a:off x="7367321" y="2392920"/>
            <a:ext cx="4337089" cy="2619096"/>
          </a:xfrm>
          <a:prstGeom prst="rect">
            <a:avLst/>
          </a:prstGeom>
        </p:spPr>
      </p:pic>
    </p:spTree>
    <p:extLst>
      <p:ext uri="{BB962C8B-B14F-4D97-AF65-F5344CB8AC3E}">
        <p14:creationId xmlns:p14="http://schemas.microsoft.com/office/powerpoint/2010/main" val="3947956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3183" y="29192"/>
            <a:ext cx="8267701" cy="470517"/>
          </a:xfrm>
        </p:spPr>
        <p:txBody>
          <a:bodyPr>
            <a:noAutofit/>
          </a:bodyPr>
          <a:lstStyle/>
          <a:p>
            <a:r>
              <a:rPr lang="en-US" sz="2000" dirty="0" err="1"/>
              <a:t>RECommendation</a:t>
            </a:r>
            <a:endParaRPr lang="en-US" sz="2000" dirty="0"/>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85724" y="875932"/>
            <a:ext cx="6332831" cy="5365069"/>
          </a:xfrm>
        </p:spPr>
        <p:txBody>
          <a:bodyPr>
            <a:normAutofit lnSpcReduction="10000"/>
          </a:bodyPr>
          <a:lstStyle/>
          <a:p>
            <a:pPr marL="285750" indent="-285750">
              <a:buFont typeface="Arial" panose="020B0604020202020204" pitchFamily="34" charset="0"/>
              <a:buChar char="•"/>
            </a:pPr>
            <a:r>
              <a:rPr lang="en-US" dirty="0"/>
              <a:t>Hibernating : Rebranding value. Offer relevant products and give good offers</a:t>
            </a:r>
          </a:p>
          <a:p>
            <a:pPr marL="285750" indent="-285750">
              <a:buFont typeface="Arial" panose="020B0604020202020204" pitchFamily="34" charset="0"/>
              <a:buChar char="•"/>
            </a:pPr>
            <a:r>
              <a:rPr lang="en-US" dirty="0"/>
              <a:t>Champions : Give Loyalty Rewards or give chance for them to try new product</a:t>
            </a:r>
          </a:p>
          <a:p>
            <a:pPr marL="285750" indent="-285750">
              <a:buFont typeface="Arial" panose="020B0604020202020204" pitchFamily="34" charset="0"/>
              <a:buChar char="•"/>
            </a:pPr>
            <a:r>
              <a:rPr lang="en-US" dirty="0"/>
              <a:t>Loyal Customer : Sell higher value products and ask for their review to know more about their experience</a:t>
            </a:r>
          </a:p>
          <a:p>
            <a:pPr marL="285750" indent="-285750">
              <a:buFont typeface="Arial" panose="020B0604020202020204" pitchFamily="34" charset="0"/>
              <a:buChar char="•"/>
            </a:pPr>
            <a:r>
              <a:rPr lang="en-US" dirty="0"/>
              <a:t>At Risk : Send email blast to reconnect to them and give product recommendation</a:t>
            </a:r>
          </a:p>
          <a:p>
            <a:pPr marL="285750" indent="-285750">
              <a:buFont typeface="Arial" panose="020B0604020202020204" pitchFamily="34" charset="0"/>
              <a:buChar char="•"/>
            </a:pPr>
            <a:r>
              <a:rPr lang="en-US" dirty="0"/>
              <a:t>Potential Royalist : Give product recommendation and loyalty reward to engage them</a:t>
            </a:r>
          </a:p>
          <a:p>
            <a:pPr marL="285750" indent="-285750">
              <a:buFont typeface="Arial" panose="020B0604020202020204" pitchFamily="34" charset="0"/>
              <a:buChar char="•"/>
            </a:pPr>
            <a:r>
              <a:rPr lang="en-US" dirty="0"/>
              <a:t>Can’t Lose Them : Give special offer to them to make them feel valuable again</a:t>
            </a:r>
          </a:p>
          <a:p>
            <a:pPr marL="285750" indent="-285750">
              <a:buFont typeface="Arial" panose="020B0604020202020204" pitchFamily="34" charset="0"/>
              <a:buChar char="•"/>
            </a:pPr>
            <a:r>
              <a:rPr lang="en-US" dirty="0"/>
              <a:t>Promising : Make brand awareness</a:t>
            </a:r>
          </a:p>
          <a:p>
            <a:pPr marL="285750" indent="-285750">
              <a:buFont typeface="Arial" panose="020B0604020202020204" pitchFamily="34" charset="0"/>
              <a:buChar char="•"/>
            </a:pPr>
            <a:r>
              <a:rPr lang="en-US" dirty="0"/>
              <a:t>New Customer : Start building relationship by provide good experience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i="0" dirty="0">
              <a:effectLst/>
              <a:latin typeface="+mj-lt"/>
            </a:endParaRP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2021</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Customer Segmentation using </a:t>
            </a:r>
            <a:r>
              <a:rPr lang="en-US" dirty="0" err="1"/>
              <a:t>rfm</a:t>
            </a:r>
            <a:r>
              <a:rPr lang="en-US" dirty="0"/>
              <a:t> </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2643778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789396" y="4109581"/>
            <a:ext cx="6195060" cy="1122202"/>
          </a:xfrm>
        </p:spPr>
        <p:txBody>
          <a:bodyPr/>
          <a:lstStyle/>
          <a:p>
            <a:r>
              <a:rPr lang="en-US" dirty="0"/>
              <a:t>Thank you</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5904806" y="5453725"/>
            <a:ext cx="4941770" cy="955953"/>
          </a:xfrm>
        </p:spPr>
        <p:txBody>
          <a:bodyPr>
            <a:normAutofit/>
          </a:bodyPr>
          <a:lstStyle/>
          <a:p>
            <a:r>
              <a:rPr lang="en-US" dirty="0"/>
              <a:t>Nabila Pindya</a:t>
            </a:r>
          </a:p>
          <a:p>
            <a:r>
              <a:rPr lang="en-US" dirty="0"/>
              <a:t>nabilapindya@gmail.com</a:t>
            </a:r>
          </a:p>
        </p:txBody>
      </p:sp>
    </p:spTree>
    <p:extLst>
      <p:ext uri="{BB962C8B-B14F-4D97-AF65-F5344CB8AC3E}">
        <p14:creationId xmlns:p14="http://schemas.microsoft.com/office/powerpoint/2010/main" val="1007920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31264"/>
            <a:ext cx="4179570" cy="612115"/>
          </a:xfrm>
        </p:spPr>
        <p:txBody>
          <a:bodyPr/>
          <a:lstStyle/>
          <a:p>
            <a:r>
              <a:rPr lang="en-US" dirty="0"/>
              <a:t>Analysis flow</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1128925"/>
            <a:ext cx="4179570" cy="3975511"/>
          </a:xfrm>
        </p:spPr>
        <p:txBody>
          <a:bodyPr>
            <a:normAutofit/>
          </a:bodyPr>
          <a:lstStyle/>
          <a:p>
            <a:pPr marL="285750" indent="-285750">
              <a:buFont typeface="Wingdings" panose="05000000000000000000" pitchFamily="2" charset="2"/>
              <a:buChar char="q"/>
            </a:pPr>
            <a:r>
              <a:rPr lang="en-US" sz="2000" b="0" i="0" u="none" strike="noStrike" baseline="0" dirty="0">
                <a:latin typeface="+mj-lt"/>
              </a:rPr>
              <a:t>Pre-Processing</a:t>
            </a:r>
          </a:p>
          <a:p>
            <a:pPr marL="285750" indent="-285750">
              <a:buFont typeface="Wingdings" panose="05000000000000000000" pitchFamily="2" charset="2"/>
              <a:buChar char="q"/>
            </a:pPr>
            <a:r>
              <a:rPr lang="en-US" sz="2000" dirty="0">
                <a:latin typeface="+mj-lt"/>
              </a:rPr>
              <a:t>Exploring Data</a:t>
            </a:r>
          </a:p>
          <a:p>
            <a:pPr marL="285750" indent="-285750">
              <a:buFont typeface="Wingdings" panose="05000000000000000000" pitchFamily="2" charset="2"/>
              <a:buChar char="q"/>
            </a:pPr>
            <a:r>
              <a:rPr lang="en-US" sz="2000" b="0" i="0" u="none" strike="noStrike" baseline="0" dirty="0">
                <a:latin typeface="+mj-lt"/>
              </a:rPr>
              <a:t>RFM</a:t>
            </a:r>
          </a:p>
          <a:p>
            <a:pPr marL="285750" indent="-285750">
              <a:buFont typeface="Wingdings" panose="05000000000000000000" pitchFamily="2" charset="2"/>
              <a:buChar char="q"/>
            </a:pPr>
            <a:r>
              <a:rPr lang="en-US" sz="2000" dirty="0">
                <a:latin typeface="+mj-lt"/>
              </a:rPr>
              <a:t>CLV (BG/NBD Model)</a:t>
            </a:r>
          </a:p>
          <a:p>
            <a:pPr marL="285750" indent="-285750">
              <a:buFont typeface="Wingdings" panose="05000000000000000000" pitchFamily="2" charset="2"/>
              <a:buChar char="q"/>
            </a:pPr>
            <a:r>
              <a:rPr lang="en-US" sz="2000" dirty="0">
                <a:latin typeface="+mj-lt"/>
              </a:rPr>
              <a:t>Recommendation</a:t>
            </a:r>
            <a:endParaRPr lang="en-ID" sz="2000" b="0" i="0" u="none" strike="noStrike" baseline="0" dirty="0">
              <a:latin typeface="+mj-lt"/>
            </a:endParaRPr>
          </a:p>
          <a:p>
            <a:endParaRPr lang="en-US" dirty="0"/>
          </a:p>
        </p:txBody>
      </p:sp>
    </p:spTree>
    <p:extLst>
      <p:ext uri="{BB962C8B-B14F-4D97-AF65-F5344CB8AC3E}">
        <p14:creationId xmlns:p14="http://schemas.microsoft.com/office/powerpoint/2010/main" val="129527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3623" y="410213"/>
            <a:ext cx="5111750" cy="512268"/>
          </a:xfrm>
        </p:spPr>
        <p:txBody>
          <a:bodyPr/>
          <a:lstStyle/>
          <a:p>
            <a:r>
              <a:rPr lang="en-US" dirty="0"/>
              <a:t>Data Understanding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2619498" y="2960666"/>
            <a:ext cx="5111750" cy="3202821"/>
          </a:xfrm>
        </p:spPr>
        <p:txBody>
          <a:bodyPr/>
          <a:lstStyle/>
          <a:p>
            <a:r>
              <a:rPr lang="en-ID" sz="1800" b="1" i="0" u="none" strike="noStrike" baseline="0" dirty="0">
                <a:solidFill>
                  <a:srgbClr val="000000"/>
                </a:solidFill>
                <a:latin typeface="+mj-lt"/>
              </a:rPr>
              <a:t>Data Dictionary</a:t>
            </a:r>
          </a:p>
          <a:p>
            <a:pPr marL="285750" indent="-285750">
              <a:buFont typeface="Arial" panose="020B0604020202020204" pitchFamily="34" charset="0"/>
              <a:buChar char="•"/>
            </a:pPr>
            <a:r>
              <a:rPr lang="en-ID" sz="1200" dirty="0" err="1">
                <a:solidFill>
                  <a:srgbClr val="000000"/>
                </a:solidFill>
                <a:latin typeface="+mj-lt"/>
              </a:rPr>
              <a:t>UserId</a:t>
            </a:r>
            <a:r>
              <a:rPr lang="en-ID" sz="1200" dirty="0">
                <a:solidFill>
                  <a:srgbClr val="000000"/>
                </a:solidFill>
                <a:latin typeface="+mj-lt"/>
              </a:rPr>
              <a:t> : Customer number that consist 6 number</a:t>
            </a:r>
          </a:p>
          <a:p>
            <a:pPr marL="285750" indent="-285750">
              <a:buFont typeface="Arial" panose="020B0604020202020204" pitchFamily="34" charset="0"/>
              <a:buChar char="•"/>
            </a:pPr>
            <a:r>
              <a:rPr lang="en-ID" sz="1200" dirty="0" err="1">
                <a:solidFill>
                  <a:srgbClr val="000000"/>
                </a:solidFill>
                <a:latin typeface="+mj-lt"/>
              </a:rPr>
              <a:t>TransactionId</a:t>
            </a:r>
            <a:r>
              <a:rPr lang="en-ID" sz="1200" dirty="0">
                <a:solidFill>
                  <a:srgbClr val="000000"/>
                </a:solidFill>
                <a:latin typeface="+mj-lt"/>
              </a:rPr>
              <a:t> : Number of Transaction for every purchases</a:t>
            </a:r>
          </a:p>
          <a:p>
            <a:pPr marL="285750" indent="-285750">
              <a:buFont typeface="Arial" panose="020B0604020202020204" pitchFamily="34" charset="0"/>
              <a:buChar char="•"/>
            </a:pPr>
            <a:r>
              <a:rPr lang="en-ID" sz="1200" dirty="0" err="1">
                <a:solidFill>
                  <a:srgbClr val="000000"/>
                </a:solidFill>
                <a:latin typeface="+mj-lt"/>
              </a:rPr>
              <a:t>TransactionTime</a:t>
            </a:r>
            <a:r>
              <a:rPr lang="en-ID" sz="1200" dirty="0">
                <a:solidFill>
                  <a:srgbClr val="000000"/>
                </a:solidFill>
                <a:latin typeface="+mj-lt"/>
              </a:rPr>
              <a:t> : Time when the transaction happen that consist Date and hour</a:t>
            </a:r>
          </a:p>
          <a:p>
            <a:pPr marL="285750" indent="-285750">
              <a:buFont typeface="Arial" panose="020B0604020202020204" pitchFamily="34" charset="0"/>
              <a:buChar char="•"/>
            </a:pPr>
            <a:r>
              <a:rPr lang="en-US" sz="1200" dirty="0" err="1">
                <a:latin typeface="+mj-lt"/>
              </a:rPr>
              <a:t>ItemCode</a:t>
            </a:r>
            <a:r>
              <a:rPr lang="en-US" sz="1200" dirty="0">
                <a:latin typeface="+mj-lt"/>
              </a:rPr>
              <a:t> : Code for product</a:t>
            </a:r>
          </a:p>
          <a:p>
            <a:pPr marL="285750" indent="-285750">
              <a:buFont typeface="Arial" panose="020B0604020202020204" pitchFamily="34" charset="0"/>
              <a:buChar char="•"/>
            </a:pPr>
            <a:r>
              <a:rPr lang="en-ID" sz="1200" i="0" dirty="0" err="1">
                <a:solidFill>
                  <a:srgbClr val="212121"/>
                </a:solidFill>
                <a:effectLst/>
                <a:latin typeface="+mj-lt"/>
              </a:rPr>
              <a:t>ItemDescription</a:t>
            </a:r>
            <a:r>
              <a:rPr lang="en-US" sz="1200" i="0" dirty="0">
                <a:solidFill>
                  <a:srgbClr val="212121"/>
                </a:solidFill>
                <a:effectLst/>
                <a:latin typeface="+mj-lt"/>
              </a:rPr>
              <a:t> : Name of th</a:t>
            </a:r>
            <a:r>
              <a:rPr lang="en-US" sz="1200" dirty="0">
                <a:solidFill>
                  <a:srgbClr val="212121"/>
                </a:solidFill>
                <a:latin typeface="+mj-lt"/>
              </a:rPr>
              <a:t>e item</a:t>
            </a:r>
          </a:p>
          <a:p>
            <a:pPr marL="285750" indent="-285750">
              <a:buFont typeface="Arial" panose="020B0604020202020204" pitchFamily="34" charset="0"/>
              <a:buChar char="•"/>
            </a:pPr>
            <a:r>
              <a:rPr lang="en-ID" sz="1200" i="0" dirty="0" err="1">
                <a:solidFill>
                  <a:srgbClr val="212121"/>
                </a:solidFill>
                <a:effectLst/>
                <a:latin typeface="+mj-lt"/>
              </a:rPr>
              <a:t>NumberOfItemsPurchased</a:t>
            </a:r>
            <a:r>
              <a:rPr lang="en-US" sz="1200" i="0" dirty="0">
                <a:solidFill>
                  <a:srgbClr val="212121"/>
                </a:solidFill>
                <a:effectLst/>
                <a:latin typeface="+mj-lt"/>
              </a:rPr>
              <a:t> : </a:t>
            </a:r>
            <a:r>
              <a:rPr lang="en-US" sz="1200" dirty="0">
                <a:solidFill>
                  <a:srgbClr val="212121"/>
                </a:solidFill>
                <a:latin typeface="+mj-lt"/>
              </a:rPr>
              <a:t>Quantity of product per purchase</a:t>
            </a:r>
          </a:p>
          <a:p>
            <a:pPr marL="285750" indent="-285750">
              <a:buFont typeface="Arial" panose="020B0604020202020204" pitchFamily="34" charset="0"/>
              <a:buChar char="•"/>
            </a:pPr>
            <a:r>
              <a:rPr lang="en-ID" sz="1200" i="0" dirty="0" err="1">
                <a:solidFill>
                  <a:srgbClr val="212121"/>
                </a:solidFill>
                <a:effectLst/>
                <a:latin typeface="+mj-lt"/>
              </a:rPr>
              <a:t>CostPerItem</a:t>
            </a:r>
            <a:r>
              <a:rPr lang="en-US" sz="1200" i="0" dirty="0">
                <a:solidFill>
                  <a:srgbClr val="212121"/>
                </a:solidFill>
                <a:effectLst/>
                <a:latin typeface="+mj-lt"/>
              </a:rPr>
              <a:t> : </a:t>
            </a:r>
            <a:r>
              <a:rPr lang="en-US" sz="1200" dirty="0">
                <a:solidFill>
                  <a:srgbClr val="212121"/>
                </a:solidFill>
                <a:latin typeface="+mj-lt"/>
              </a:rPr>
              <a:t>Price per Item</a:t>
            </a:r>
          </a:p>
          <a:p>
            <a:pPr marL="285750" indent="-285750">
              <a:buFont typeface="Arial" panose="020B0604020202020204" pitchFamily="34" charset="0"/>
              <a:buChar char="•"/>
            </a:pPr>
            <a:r>
              <a:rPr lang="en-US" sz="1200" dirty="0">
                <a:solidFill>
                  <a:srgbClr val="212121"/>
                </a:solidFill>
                <a:latin typeface="+mj-lt"/>
              </a:rPr>
              <a:t>Country : Place where the customer did the transaction</a:t>
            </a:r>
            <a:endParaRPr lang="en-US" sz="1200" dirty="0">
              <a:latin typeface="+mj-lt"/>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2021</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Customer Segmentation using </a:t>
            </a:r>
            <a:r>
              <a:rPr lang="en-US" dirty="0" err="1"/>
              <a:t>rfm</a:t>
            </a:r>
            <a:r>
              <a:rPr lang="en-US" dirty="0"/>
              <a:t> </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7" name="Text Placeholder 2">
            <a:extLst>
              <a:ext uri="{FF2B5EF4-FFF2-40B4-BE49-F238E27FC236}">
                <a16:creationId xmlns:a16="http://schemas.microsoft.com/office/drawing/2014/main" id="{9EDBEE96-DDF3-440C-866F-979D2CAFF28A}"/>
              </a:ext>
            </a:extLst>
          </p:cNvPr>
          <p:cNvSpPr txBox="1">
            <a:spLocks/>
          </p:cNvSpPr>
          <p:nvPr/>
        </p:nvSpPr>
        <p:spPr>
          <a:xfrm>
            <a:off x="63623" y="1120782"/>
            <a:ext cx="5111750" cy="183988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dirty="0"/>
              <a:t>Data is taken from Kaggle</a:t>
            </a:r>
          </a:p>
          <a:p>
            <a:pPr marL="285750" indent="-285750">
              <a:buFont typeface="Arial" panose="020B0604020202020204" pitchFamily="34" charset="0"/>
              <a:buChar char="•"/>
            </a:pPr>
            <a:r>
              <a:rPr lang="en-US" dirty="0"/>
              <a:t>It is consist of </a:t>
            </a:r>
            <a:r>
              <a:rPr lang="en-ID" dirty="0">
                <a:solidFill>
                  <a:srgbClr val="212121"/>
                </a:solidFill>
                <a:latin typeface="+mj-lt"/>
              </a:rPr>
              <a:t>813658 data with 8 columns. </a:t>
            </a:r>
          </a:p>
          <a:p>
            <a:pPr marL="285750" indent="-285750">
              <a:buFont typeface="Arial" panose="020B0604020202020204" pitchFamily="34" charset="0"/>
              <a:buChar char="•"/>
            </a:pPr>
            <a:r>
              <a:rPr lang="en-ID" dirty="0">
                <a:solidFill>
                  <a:srgbClr val="212121"/>
                </a:solidFill>
                <a:latin typeface="+mj-lt"/>
              </a:rPr>
              <a:t>This data is about purchasing data of online retail that available in some countries.</a:t>
            </a: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31264"/>
            <a:ext cx="4179570" cy="612115"/>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932155"/>
            <a:ext cx="4179570" cy="3222595"/>
          </a:xfrm>
        </p:spPr>
        <p:txBody>
          <a:bodyPr>
            <a:normAutofit/>
          </a:bodyPr>
          <a:lstStyle/>
          <a:p>
            <a:pPr marL="285750" indent="-285750">
              <a:buFont typeface="Wingdings" panose="05000000000000000000" pitchFamily="2" charset="2"/>
              <a:buChar char="q"/>
            </a:pPr>
            <a:r>
              <a:rPr lang="en-US" dirty="0"/>
              <a:t>Get business insight</a:t>
            </a:r>
          </a:p>
          <a:p>
            <a:pPr marL="285750" indent="-285750">
              <a:buFont typeface="Arial" panose="020B0604020202020204" pitchFamily="34" charset="0"/>
              <a:buChar char="•"/>
            </a:pPr>
            <a:r>
              <a:rPr lang="en-US" sz="1300" dirty="0"/>
              <a:t>Top 10 Products that sold the most</a:t>
            </a:r>
          </a:p>
          <a:p>
            <a:pPr marL="285750" indent="-285750">
              <a:buFont typeface="Arial" panose="020B0604020202020204" pitchFamily="34" charset="0"/>
              <a:buChar char="•"/>
            </a:pPr>
            <a:r>
              <a:rPr lang="en-US" sz="1300" dirty="0"/>
              <a:t>Top 10 Countries that purchased the most</a:t>
            </a:r>
          </a:p>
          <a:p>
            <a:pPr marL="285750" indent="-285750">
              <a:buFont typeface="Arial" panose="020B0604020202020204" pitchFamily="34" charset="0"/>
              <a:buChar char="•"/>
            </a:pPr>
            <a:r>
              <a:rPr lang="en-US" sz="1300" dirty="0"/>
              <a:t>Total of product sold every month</a:t>
            </a:r>
          </a:p>
          <a:p>
            <a:pPr marL="285750" indent="-285750">
              <a:buFont typeface="Arial" panose="020B0604020202020204" pitchFamily="34" charset="0"/>
              <a:buChar char="•"/>
            </a:pPr>
            <a:r>
              <a:rPr lang="en-US" sz="1300" dirty="0"/>
              <a:t>Total of sales every month</a:t>
            </a:r>
          </a:p>
          <a:p>
            <a:pPr marL="285750" indent="-285750">
              <a:buFont typeface="Wingdings" panose="05000000000000000000" pitchFamily="2" charset="2"/>
              <a:buChar char="q"/>
            </a:pPr>
            <a:r>
              <a:rPr lang="en-US" dirty="0"/>
              <a:t>Customer Segmentation with RFM</a:t>
            </a:r>
          </a:p>
          <a:p>
            <a:pPr marL="285750" indent="-285750">
              <a:buFont typeface="Wingdings" panose="05000000000000000000" pitchFamily="2" charset="2"/>
              <a:buChar char="q"/>
            </a:pPr>
            <a:r>
              <a:rPr lang="en-US" dirty="0"/>
              <a:t>Customer Lifetime Value (CLV)</a:t>
            </a:r>
          </a:p>
          <a:p>
            <a:pPr marL="285750" indent="-285750">
              <a:buFont typeface="Wingdings" panose="05000000000000000000" pitchFamily="2" charset="2"/>
              <a:buChar char="q"/>
            </a:pPr>
            <a:r>
              <a:rPr lang="en-US" dirty="0"/>
              <a:t>Purchases Predict in the Future</a:t>
            </a:r>
            <a:endParaRPr lang="en-ID" b="0" i="0" u="none" strike="noStrike" baseline="0" dirty="0">
              <a:latin typeface="+mj-lt"/>
            </a:endParaRPr>
          </a:p>
          <a:p>
            <a:pPr marL="285750" indent="-285750">
              <a:buFont typeface="Wingdings" panose="05000000000000000000" pitchFamily="2" charset="2"/>
              <a:buChar char="q"/>
            </a:pPr>
            <a:r>
              <a:rPr lang="en-US" b="0" i="0" u="none" strike="noStrike" baseline="0" dirty="0">
                <a:latin typeface="+mj-lt"/>
              </a:rPr>
              <a:t>Recommendation based on customer segmentation.</a:t>
            </a:r>
          </a:p>
          <a:p>
            <a:endParaRPr lang="en-ID" sz="1200" b="0" i="0" u="none" strike="noStrike" baseline="0" dirty="0">
              <a:latin typeface="+mj-lt"/>
            </a:endParaRPr>
          </a:p>
          <a:p>
            <a:endParaRPr lang="en-US" dirty="0"/>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0"/>
            <a:ext cx="10515600" cy="1325563"/>
          </a:xfrm>
        </p:spPr>
        <p:txBody>
          <a:bodyPr/>
          <a:lstStyle/>
          <a:p>
            <a:r>
              <a:rPr lang="en-US" dirty="0"/>
              <a:t>TOP 10 PRODUCTS AND COUNTRIES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2021</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Segmentation using </a:t>
            </a:r>
            <a:r>
              <a:rPr lang="en-US" dirty="0" err="1"/>
              <a:t>rfm</a:t>
            </a:r>
            <a:r>
              <a:rPr lang="en-US" dirty="0"/>
              <a:t> </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12" name="Picture 11">
            <a:extLst>
              <a:ext uri="{FF2B5EF4-FFF2-40B4-BE49-F238E27FC236}">
                <a16:creationId xmlns:a16="http://schemas.microsoft.com/office/drawing/2014/main" id="{E6809FF7-80BD-4F95-893D-BAFC8CCDEEF5}"/>
              </a:ext>
            </a:extLst>
          </p:cNvPr>
          <p:cNvPicPr>
            <a:picLocks noChangeAspect="1"/>
          </p:cNvPicPr>
          <p:nvPr/>
        </p:nvPicPr>
        <p:blipFill rotWithShape="1">
          <a:blip r:embed="rId2"/>
          <a:srcRect t="1703" r="4349" b="4239"/>
          <a:stretch/>
        </p:blipFill>
        <p:spPr>
          <a:xfrm>
            <a:off x="100570" y="1219200"/>
            <a:ext cx="9314378" cy="2268675"/>
          </a:xfrm>
          <a:prstGeom prst="rect">
            <a:avLst/>
          </a:prstGeom>
        </p:spPr>
      </p:pic>
      <p:sp>
        <p:nvSpPr>
          <p:cNvPr id="15" name="Text Placeholder 2">
            <a:extLst>
              <a:ext uri="{FF2B5EF4-FFF2-40B4-BE49-F238E27FC236}">
                <a16:creationId xmlns:a16="http://schemas.microsoft.com/office/drawing/2014/main" id="{8ACB7A6B-CC06-46ED-A4E0-001E4036AE73}"/>
              </a:ext>
            </a:extLst>
          </p:cNvPr>
          <p:cNvSpPr txBox="1">
            <a:spLocks/>
          </p:cNvSpPr>
          <p:nvPr/>
        </p:nvSpPr>
        <p:spPr>
          <a:xfrm>
            <a:off x="9567347" y="4265667"/>
            <a:ext cx="2500828" cy="148434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300" b="1" dirty="0"/>
              <a:t>United Kingdom </a:t>
            </a:r>
            <a:r>
              <a:rPr lang="en-US" sz="1300" dirty="0"/>
              <a:t>place in the first for country that did most purchased and it has big different amount with </a:t>
            </a:r>
            <a:r>
              <a:rPr lang="en-US" sz="1300" b="1" dirty="0"/>
              <a:t>Germany</a:t>
            </a:r>
            <a:r>
              <a:rPr lang="en-US" sz="1300" dirty="0"/>
              <a:t> who in second place.</a:t>
            </a:r>
            <a:endParaRPr lang="en-ID" sz="1300" dirty="0">
              <a:solidFill>
                <a:srgbClr val="212121"/>
              </a:solidFill>
              <a:latin typeface="+mj-lt"/>
            </a:endParaRPr>
          </a:p>
        </p:txBody>
      </p:sp>
      <p:sp>
        <p:nvSpPr>
          <p:cNvPr id="18" name="Text Placeholder 2">
            <a:extLst>
              <a:ext uri="{FF2B5EF4-FFF2-40B4-BE49-F238E27FC236}">
                <a16:creationId xmlns:a16="http://schemas.microsoft.com/office/drawing/2014/main" id="{D2B74EDC-742E-45D6-9975-0ECB67129B36}"/>
              </a:ext>
            </a:extLst>
          </p:cNvPr>
          <p:cNvSpPr txBox="1">
            <a:spLocks/>
          </p:cNvSpPr>
          <p:nvPr/>
        </p:nvSpPr>
        <p:spPr>
          <a:xfrm>
            <a:off x="9567347" y="1686691"/>
            <a:ext cx="2500828" cy="1484340"/>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dirty="0"/>
              <a:t>During one year transaction, </a:t>
            </a:r>
            <a:r>
              <a:rPr lang="en-US" b="1" dirty="0"/>
              <a:t>Pack of 72 </a:t>
            </a:r>
            <a:r>
              <a:rPr lang="en-US" b="1" dirty="0" err="1"/>
              <a:t>Retrospot</a:t>
            </a:r>
            <a:r>
              <a:rPr lang="en-US" b="1" dirty="0"/>
              <a:t> Cake Cases </a:t>
            </a:r>
            <a:r>
              <a:rPr lang="en-US" dirty="0"/>
              <a:t>has been the most product sold with more that 80000 pieces followed by </a:t>
            </a:r>
            <a:r>
              <a:rPr lang="en-US" b="1" dirty="0"/>
              <a:t>Assorted Color Bird Ornament</a:t>
            </a:r>
            <a:r>
              <a:rPr lang="en-US" dirty="0"/>
              <a:t> in the second place.</a:t>
            </a:r>
            <a:endParaRPr lang="en-ID" dirty="0">
              <a:solidFill>
                <a:srgbClr val="212121"/>
              </a:solidFill>
              <a:latin typeface="+mj-lt"/>
            </a:endParaRPr>
          </a:p>
        </p:txBody>
      </p:sp>
      <p:pic>
        <p:nvPicPr>
          <p:cNvPr id="22" name="Picture 21">
            <a:extLst>
              <a:ext uri="{FF2B5EF4-FFF2-40B4-BE49-F238E27FC236}">
                <a16:creationId xmlns:a16="http://schemas.microsoft.com/office/drawing/2014/main" id="{EEA54DF6-0C61-4010-B365-BE903A0C328B}"/>
              </a:ext>
            </a:extLst>
          </p:cNvPr>
          <p:cNvPicPr>
            <a:picLocks noChangeAspect="1"/>
          </p:cNvPicPr>
          <p:nvPr/>
        </p:nvPicPr>
        <p:blipFill>
          <a:blip r:embed="rId3"/>
          <a:stretch>
            <a:fillRect/>
          </a:stretch>
        </p:blipFill>
        <p:spPr>
          <a:xfrm>
            <a:off x="108486" y="3636291"/>
            <a:ext cx="9306462" cy="2571641"/>
          </a:xfrm>
          <a:prstGeom prst="rect">
            <a:avLst/>
          </a:prstGeom>
        </p:spPr>
      </p:pic>
    </p:spTree>
    <p:extLst>
      <p:ext uri="{BB962C8B-B14F-4D97-AF65-F5344CB8AC3E}">
        <p14:creationId xmlns:p14="http://schemas.microsoft.com/office/powerpoint/2010/main" val="230357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0"/>
            <a:ext cx="10515600" cy="1325563"/>
          </a:xfrm>
        </p:spPr>
        <p:txBody>
          <a:bodyPr/>
          <a:lstStyle/>
          <a:p>
            <a:r>
              <a:rPr lang="en-US" dirty="0"/>
              <a:t>Product sold monthly and monthly sales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2021</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Segmentation using </a:t>
            </a:r>
            <a:r>
              <a:rPr lang="en-US" dirty="0" err="1"/>
              <a:t>rfm</a:t>
            </a:r>
            <a:r>
              <a:rPr lang="en-US" dirty="0"/>
              <a:t> </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18" name="Text Placeholder 2">
            <a:extLst>
              <a:ext uri="{FF2B5EF4-FFF2-40B4-BE49-F238E27FC236}">
                <a16:creationId xmlns:a16="http://schemas.microsoft.com/office/drawing/2014/main" id="{D2B74EDC-742E-45D6-9975-0ECB67129B36}"/>
              </a:ext>
            </a:extLst>
          </p:cNvPr>
          <p:cNvSpPr txBox="1">
            <a:spLocks/>
          </p:cNvSpPr>
          <p:nvPr/>
        </p:nvSpPr>
        <p:spPr>
          <a:xfrm>
            <a:off x="9982200" y="2329289"/>
            <a:ext cx="1834077" cy="302333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500" dirty="0"/>
              <a:t>For the product sold monthly and monthly sales it has the same graphic that can be seen beside. The lowest amount was happen on March 2018 and the highest amount was on January 2019</a:t>
            </a:r>
            <a:endParaRPr lang="en-ID" sz="1500" dirty="0">
              <a:solidFill>
                <a:srgbClr val="212121"/>
              </a:solidFill>
              <a:latin typeface="+mj-lt"/>
            </a:endParaRPr>
          </a:p>
        </p:txBody>
      </p:sp>
      <p:pic>
        <p:nvPicPr>
          <p:cNvPr id="4" name="Picture 3">
            <a:extLst>
              <a:ext uri="{FF2B5EF4-FFF2-40B4-BE49-F238E27FC236}">
                <a16:creationId xmlns:a16="http://schemas.microsoft.com/office/drawing/2014/main" id="{BC581F7E-75AE-457D-8015-BBD7D488CF19}"/>
              </a:ext>
            </a:extLst>
          </p:cNvPr>
          <p:cNvPicPr>
            <a:picLocks noChangeAspect="1"/>
          </p:cNvPicPr>
          <p:nvPr/>
        </p:nvPicPr>
        <p:blipFill>
          <a:blip r:embed="rId2"/>
          <a:stretch>
            <a:fillRect/>
          </a:stretch>
        </p:blipFill>
        <p:spPr>
          <a:xfrm>
            <a:off x="108486" y="1127939"/>
            <a:ext cx="9306462" cy="2434143"/>
          </a:xfrm>
          <a:prstGeom prst="rect">
            <a:avLst/>
          </a:prstGeom>
        </p:spPr>
      </p:pic>
      <p:pic>
        <p:nvPicPr>
          <p:cNvPr id="6" name="Picture 5">
            <a:extLst>
              <a:ext uri="{FF2B5EF4-FFF2-40B4-BE49-F238E27FC236}">
                <a16:creationId xmlns:a16="http://schemas.microsoft.com/office/drawing/2014/main" id="{517C07E1-9C4E-489A-983F-2D3EA6796FC5}"/>
              </a:ext>
            </a:extLst>
          </p:cNvPr>
          <p:cNvPicPr>
            <a:picLocks noChangeAspect="1"/>
          </p:cNvPicPr>
          <p:nvPr/>
        </p:nvPicPr>
        <p:blipFill>
          <a:blip r:embed="rId3"/>
          <a:stretch>
            <a:fillRect/>
          </a:stretch>
        </p:blipFill>
        <p:spPr>
          <a:xfrm>
            <a:off x="125292" y="3704061"/>
            <a:ext cx="9289656" cy="2682423"/>
          </a:xfrm>
          <a:prstGeom prst="rect">
            <a:avLst/>
          </a:prstGeom>
        </p:spPr>
      </p:pic>
    </p:spTree>
    <p:extLst>
      <p:ext uri="{BB962C8B-B14F-4D97-AF65-F5344CB8AC3E}">
        <p14:creationId xmlns:p14="http://schemas.microsoft.com/office/powerpoint/2010/main" val="1617364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3183" y="29192"/>
            <a:ext cx="8267701" cy="470517"/>
          </a:xfrm>
        </p:spPr>
        <p:txBody>
          <a:bodyPr>
            <a:noAutofit/>
          </a:bodyPr>
          <a:lstStyle/>
          <a:p>
            <a:r>
              <a:rPr lang="en-US" sz="2000" dirty="0"/>
              <a:t>Recency. Frequency and monetary value (</a:t>
            </a:r>
            <a:r>
              <a:rPr lang="en-US" sz="2000" dirty="0" err="1"/>
              <a:t>rfm</a:t>
            </a:r>
            <a:r>
              <a:rPr lang="en-US" sz="2000" dirty="0"/>
              <a:t>) Analysis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85724" y="499710"/>
            <a:ext cx="6076951" cy="6221764"/>
          </a:xfrm>
        </p:spPr>
        <p:txBody>
          <a:bodyPr>
            <a:normAutofit fontScale="70000" lnSpcReduction="20000"/>
          </a:bodyPr>
          <a:lstStyle/>
          <a:p>
            <a:r>
              <a:rPr lang="en-US" sz="2000" b="1" u="sng" dirty="0"/>
              <a:t>RFM is a method of customer analysis and segmentation based on their shopping habits</a:t>
            </a:r>
            <a:r>
              <a:rPr lang="en-US" sz="2000" b="1" dirty="0"/>
              <a:t>.</a:t>
            </a:r>
          </a:p>
          <a:p>
            <a:pPr marL="285750" indent="-285750">
              <a:buFont typeface="Arial" panose="020B0604020202020204" pitchFamily="34" charset="0"/>
              <a:buChar char="•"/>
            </a:pPr>
            <a:r>
              <a:rPr lang="en-US" sz="1500" dirty="0"/>
              <a:t>Recency : How recently customer did the transaction</a:t>
            </a:r>
          </a:p>
          <a:p>
            <a:pPr marL="285750" indent="-285750">
              <a:buFont typeface="Arial" panose="020B0604020202020204" pitchFamily="34" charset="0"/>
              <a:buChar char="•"/>
            </a:pPr>
            <a:r>
              <a:rPr lang="en-US" sz="1500" dirty="0"/>
              <a:t>Frequency : How often the customer make the transaction</a:t>
            </a:r>
          </a:p>
          <a:p>
            <a:pPr marL="285750" indent="-285750">
              <a:buFont typeface="Arial" panose="020B0604020202020204" pitchFamily="34" charset="0"/>
              <a:buChar char="•"/>
            </a:pPr>
            <a:r>
              <a:rPr lang="en-US" sz="1500" dirty="0"/>
              <a:t>Monetary : How much money they spend </a:t>
            </a:r>
          </a:p>
          <a:p>
            <a:r>
              <a:rPr lang="en-US" sz="2000" b="1" u="sng" dirty="0"/>
              <a:t>Customer Segmentation</a:t>
            </a:r>
          </a:p>
          <a:p>
            <a:pPr marL="285750" indent="-285750">
              <a:buFont typeface="Arial" panose="020B0604020202020204" pitchFamily="34" charset="0"/>
              <a:buChar char="•"/>
            </a:pPr>
            <a:r>
              <a:rPr lang="en-US" sz="1500" b="1" dirty="0">
                <a:latin typeface="+mj-lt"/>
              </a:rPr>
              <a:t>Champions</a:t>
            </a:r>
            <a:r>
              <a:rPr lang="en-US" sz="1500" dirty="0">
                <a:latin typeface="+mj-lt"/>
              </a:rPr>
              <a:t> : </a:t>
            </a:r>
            <a:r>
              <a:rPr lang="en-US" sz="1500" b="0" i="0" dirty="0">
                <a:effectLst/>
                <a:latin typeface="+mj-lt"/>
              </a:rPr>
              <a:t>best customers, who bought most recently, most often, and are heavy spenders</a:t>
            </a:r>
            <a:endParaRPr lang="en-US" sz="1500" dirty="0">
              <a:latin typeface="+mj-lt"/>
            </a:endParaRPr>
          </a:p>
          <a:p>
            <a:pPr marL="285750" indent="-285750">
              <a:buFont typeface="Arial" panose="020B0604020202020204" pitchFamily="34" charset="0"/>
              <a:buChar char="•"/>
            </a:pPr>
            <a:r>
              <a:rPr lang="en-US" sz="1500" b="1" dirty="0">
                <a:latin typeface="+mj-lt"/>
              </a:rPr>
              <a:t>Loyal Customer </a:t>
            </a:r>
            <a:r>
              <a:rPr lang="en-US" sz="1500" dirty="0">
                <a:latin typeface="+mj-lt"/>
              </a:rPr>
              <a:t>: </a:t>
            </a:r>
            <a:r>
              <a:rPr lang="en-US" sz="1700" b="0" i="0" dirty="0">
                <a:effectLst/>
                <a:latin typeface="+mj-lt"/>
              </a:rPr>
              <a:t>Customers who buy the most often from your store</a:t>
            </a:r>
            <a:endParaRPr lang="en-US" sz="1700" dirty="0">
              <a:latin typeface="+mj-lt"/>
            </a:endParaRPr>
          </a:p>
          <a:p>
            <a:pPr marL="285750" indent="-285750">
              <a:buFont typeface="Arial" panose="020B0604020202020204" pitchFamily="34" charset="0"/>
              <a:buChar char="•"/>
            </a:pPr>
            <a:r>
              <a:rPr lang="en-US" sz="1500" b="1" dirty="0">
                <a:latin typeface="+mj-lt"/>
              </a:rPr>
              <a:t>Potential Customer </a:t>
            </a:r>
            <a:r>
              <a:rPr lang="en-US" sz="1500" dirty="0">
                <a:latin typeface="+mj-lt"/>
              </a:rPr>
              <a:t>: R</a:t>
            </a:r>
            <a:r>
              <a:rPr lang="en-US" sz="1500" b="0" i="0" dirty="0">
                <a:effectLst/>
                <a:latin typeface="+mj-lt"/>
              </a:rPr>
              <a:t>ecent customers with average frequency and who spent a good amount</a:t>
            </a:r>
            <a:endParaRPr lang="en-US" sz="1500" dirty="0">
              <a:latin typeface="+mj-lt"/>
            </a:endParaRPr>
          </a:p>
          <a:p>
            <a:pPr marL="285750" indent="-285750">
              <a:buFont typeface="Arial" panose="020B0604020202020204" pitchFamily="34" charset="0"/>
              <a:buChar char="•"/>
            </a:pPr>
            <a:r>
              <a:rPr lang="en-US" sz="1500" b="1" dirty="0">
                <a:latin typeface="+mj-lt"/>
              </a:rPr>
              <a:t>Promising</a:t>
            </a:r>
            <a:r>
              <a:rPr lang="en-US" sz="1500" dirty="0">
                <a:latin typeface="+mj-lt"/>
              </a:rPr>
              <a:t> : </a:t>
            </a:r>
            <a:r>
              <a:rPr lang="en-US" sz="1500" b="0" i="0" dirty="0">
                <a:effectLst/>
                <a:latin typeface="+mj-lt"/>
              </a:rPr>
              <a:t>Customers who return often, but do not spend a lot</a:t>
            </a:r>
            <a:endParaRPr lang="en-US" sz="1500" dirty="0">
              <a:latin typeface="+mj-lt"/>
            </a:endParaRPr>
          </a:p>
          <a:p>
            <a:pPr marL="285750" indent="-285750">
              <a:buFont typeface="Arial" panose="020B0604020202020204" pitchFamily="34" charset="0"/>
              <a:buChar char="•"/>
            </a:pPr>
            <a:r>
              <a:rPr lang="en-US" sz="1500" b="1" dirty="0">
                <a:latin typeface="+mj-lt"/>
              </a:rPr>
              <a:t>New Customer </a:t>
            </a:r>
            <a:r>
              <a:rPr lang="en-US" sz="1500" dirty="0">
                <a:latin typeface="+mj-lt"/>
              </a:rPr>
              <a:t>: </a:t>
            </a:r>
            <a:r>
              <a:rPr lang="en-US" sz="1500" b="0" i="0" dirty="0">
                <a:effectLst/>
                <a:latin typeface="+mj-lt"/>
              </a:rPr>
              <a:t>customers who have a high overall RFM score but are not frequent shoppers</a:t>
            </a:r>
            <a:endParaRPr lang="en-US" sz="1500" dirty="0">
              <a:latin typeface="+mj-lt"/>
            </a:endParaRPr>
          </a:p>
          <a:p>
            <a:pPr marL="285750" indent="-285750">
              <a:buFont typeface="Arial" panose="020B0604020202020204" pitchFamily="34" charset="0"/>
              <a:buChar char="•"/>
            </a:pPr>
            <a:r>
              <a:rPr lang="en-US" sz="1500" b="1" dirty="0">
                <a:latin typeface="+mj-lt"/>
              </a:rPr>
              <a:t>Can’t Lose Them </a:t>
            </a:r>
            <a:r>
              <a:rPr lang="en-US" sz="1500" dirty="0">
                <a:latin typeface="+mj-lt"/>
              </a:rPr>
              <a:t>: c</a:t>
            </a:r>
            <a:r>
              <a:rPr lang="en-US" sz="1500" b="0" i="0" dirty="0">
                <a:effectLst/>
                <a:latin typeface="+mj-lt"/>
              </a:rPr>
              <a:t>ustomers who used to visit and purchase quite often, but haven’t been visiting recently. </a:t>
            </a:r>
            <a:endParaRPr lang="en-US" sz="1500" dirty="0">
              <a:latin typeface="+mj-lt"/>
            </a:endParaRPr>
          </a:p>
          <a:p>
            <a:pPr marL="285750" indent="-285750">
              <a:buFont typeface="Arial" panose="020B0604020202020204" pitchFamily="34" charset="0"/>
              <a:buChar char="•"/>
            </a:pPr>
            <a:r>
              <a:rPr lang="en-US" sz="1500" b="1" dirty="0">
                <a:latin typeface="+mj-lt"/>
              </a:rPr>
              <a:t>At Risk </a:t>
            </a:r>
            <a:r>
              <a:rPr lang="en-US" sz="1500" dirty="0">
                <a:latin typeface="+mj-lt"/>
              </a:rPr>
              <a:t>: </a:t>
            </a:r>
            <a:r>
              <a:rPr lang="en-US" sz="1500" b="0" i="0" dirty="0">
                <a:effectLst/>
                <a:latin typeface="+mj-lt"/>
              </a:rPr>
              <a:t>customers who purchased often and spent big amounts, but haven’t purchased recently</a:t>
            </a:r>
          </a:p>
          <a:p>
            <a:pPr marL="285750" indent="-285750">
              <a:buFont typeface="Arial" panose="020B0604020202020204" pitchFamily="34" charset="0"/>
              <a:buChar char="•"/>
            </a:pPr>
            <a:r>
              <a:rPr lang="en-US" sz="1500" dirty="0">
                <a:latin typeface="+mj-lt"/>
              </a:rPr>
              <a:t>Hibernating : </a:t>
            </a:r>
            <a:r>
              <a:rPr lang="en-US" sz="1700" b="0" i="0" dirty="0">
                <a:effectLst/>
                <a:latin typeface="+mj-lt"/>
              </a:rPr>
              <a:t>Last purchase was long back.</a:t>
            </a:r>
            <a:endParaRPr lang="en-US" sz="1500" dirty="0">
              <a:latin typeface="+mj-lt"/>
            </a:endParaRP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2021</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Customer Segmentation using </a:t>
            </a:r>
            <a:r>
              <a:rPr lang="en-US" dirty="0" err="1"/>
              <a:t>rfm</a:t>
            </a:r>
            <a:r>
              <a:rPr lang="en-US" dirty="0"/>
              <a:t> </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857923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473343" y="-339603"/>
            <a:ext cx="11245314" cy="1325563"/>
          </a:xfrm>
        </p:spPr>
        <p:txBody>
          <a:bodyPr/>
          <a:lstStyle/>
          <a:p>
            <a:r>
              <a:rPr lang="en-US" sz="2800" dirty="0"/>
              <a:t>Recency. Frequency and monetary value (</a:t>
            </a:r>
            <a:r>
              <a:rPr lang="en-US" sz="2800" dirty="0" err="1"/>
              <a:t>rfm</a:t>
            </a:r>
            <a:r>
              <a:rPr lang="en-US" sz="2800" dirty="0"/>
              <a:t>) Analysis</a:t>
            </a:r>
            <a:endParaRPr lang="en-US" dirty="0"/>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2021</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Segmentation using </a:t>
            </a:r>
            <a:r>
              <a:rPr lang="en-US" dirty="0" err="1"/>
              <a:t>rfm</a:t>
            </a:r>
            <a:r>
              <a:rPr lang="en-US" dirty="0"/>
              <a:t> </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18" name="Text Placeholder 2">
            <a:extLst>
              <a:ext uri="{FF2B5EF4-FFF2-40B4-BE49-F238E27FC236}">
                <a16:creationId xmlns:a16="http://schemas.microsoft.com/office/drawing/2014/main" id="{D2B74EDC-742E-45D6-9975-0ECB67129B36}"/>
              </a:ext>
            </a:extLst>
          </p:cNvPr>
          <p:cNvSpPr txBox="1">
            <a:spLocks/>
          </p:cNvSpPr>
          <p:nvPr/>
        </p:nvSpPr>
        <p:spPr>
          <a:xfrm>
            <a:off x="8194018" y="5117083"/>
            <a:ext cx="3576361" cy="302333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dirty="0"/>
              <a:t>From this graph, it can be seen that many of the customer is in Hibernating Status with 34% which means the did </a:t>
            </a:r>
            <a:r>
              <a:rPr lang="en-US" dirty="0">
                <a:latin typeface="+mj-lt"/>
              </a:rPr>
              <a:t>l</a:t>
            </a:r>
            <a:r>
              <a:rPr lang="en-US" b="0" i="0" dirty="0">
                <a:effectLst/>
                <a:latin typeface="+mj-lt"/>
              </a:rPr>
              <a:t>ast purchase was long back and in the second place is Champions with 19.9%</a:t>
            </a:r>
            <a:endParaRPr lang="en-ID" dirty="0">
              <a:solidFill>
                <a:srgbClr val="212121"/>
              </a:solidFill>
              <a:latin typeface="+mj-lt"/>
            </a:endParaRPr>
          </a:p>
        </p:txBody>
      </p:sp>
      <p:pic>
        <p:nvPicPr>
          <p:cNvPr id="5" name="Picture 4">
            <a:extLst>
              <a:ext uri="{FF2B5EF4-FFF2-40B4-BE49-F238E27FC236}">
                <a16:creationId xmlns:a16="http://schemas.microsoft.com/office/drawing/2014/main" id="{4F0BB8C2-9FA3-45EE-8397-4018810D5B89}"/>
              </a:ext>
            </a:extLst>
          </p:cNvPr>
          <p:cNvPicPr>
            <a:picLocks noChangeAspect="1"/>
          </p:cNvPicPr>
          <p:nvPr/>
        </p:nvPicPr>
        <p:blipFill>
          <a:blip r:embed="rId2"/>
          <a:stretch>
            <a:fillRect/>
          </a:stretch>
        </p:blipFill>
        <p:spPr>
          <a:xfrm>
            <a:off x="161814" y="845761"/>
            <a:ext cx="2792032" cy="1483528"/>
          </a:xfrm>
          <a:prstGeom prst="rect">
            <a:avLst/>
          </a:prstGeom>
        </p:spPr>
      </p:pic>
      <p:pic>
        <p:nvPicPr>
          <p:cNvPr id="8" name="Picture 7">
            <a:extLst>
              <a:ext uri="{FF2B5EF4-FFF2-40B4-BE49-F238E27FC236}">
                <a16:creationId xmlns:a16="http://schemas.microsoft.com/office/drawing/2014/main" id="{07117161-2528-4AD9-9E05-DCF189FC70D3}"/>
              </a:ext>
            </a:extLst>
          </p:cNvPr>
          <p:cNvPicPr>
            <a:picLocks noChangeAspect="1"/>
          </p:cNvPicPr>
          <p:nvPr/>
        </p:nvPicPr>
        <p:blipFill>
          <a:blip r:embed="rId3"/>
          <a:stretch>
            <a:fillRect/>
          </a:stretch>
        </p:blipFill>
        <p:spPr>
          <a:xfrm>
            <a:off x="3181216" y="845761"/>
            <a:ext cx="3576361" cy="1483528"/>
          </a:xfrm>
          <a:prstGeom prst="rect">
            <a:avLst/>
          </a:prstGeom>
        </p:spPr>
      </p:pic>
      <p:sp>
        <p:nvSpPr>
          <p:cNvPr id="13" name="Text Placeholder 2">
            <a:extLst>
              <a:ext uri="{FF2B5EF4-FFF2-40B4-BE49-F238E27FC236}">
                <a16:creationId xmlns:a16="http://schemas.microsoft.com/office/drawing/2014/main" id="{FC2E6C63-C1CA-4DA6-B649-FD21BDEE106B}"/>
              </a:ext>
            </a:extLst>
          </p:cNvPr>
          <p:cNvSpPr txBox="1">
            <a:spLocks/>
          </p:cNvSpPr>
          <p:nvPr/>
        </p:nvSpPr>
        <p:spPr>
          <a:xfrm>
            <a:off x="971580" y="2329289"/>
            <a:ext cx="1172500" cy="3651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500" b="1" dirty="0"/>
              <a:t>RFM Score</a:t>
            </a:r>
            <a:endParaRPr lang="en-ID" sz="1500" b="1" dirty="0">
              <a:solidFill>
                <a:srgbClr val="212121"/>
              </a:solidFill>
              <a:latin typeface="+mj-lt"/>
            </a:endParaRPr>
          </a:p>
        </p:txBody>
      </p:sp>
      <p:sp>
        <p:nvSpPr>
          <p:cNvPr id="14" name="Text Placeholder 2">
            <a:extLst>
              <a:ext uri="{FF2B5EF4-FFF2-40B4-BE49-F238E27FC236}">
                <a16:creationId xmlns:a16="http://schemas.microsoft.com/office/drawing/2014/main" id="{CE1DAA82-D03D-459F-85CD-CFC7868C21BE}"/>
              </a:ext>
            </a:extLst>
          </p:cNvPr>
          <p:cNvSpPr txBox="1">
            <a:spLocks/>
          </p:cNvSpPr>
          <p:nvPr/>
        </p:nvSpPr>
        <p:spPr>
          <a:xfrm>
            <a:off x="4131211" y="2329289"/>
            <a:ext cx="1676370" cy="3651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500" b="1" dirty="0"/>
              <a:t>RFM Total Score</a:t>
            </a:r>
            <a:endParaRPr lang="en-ID" sz="1500" b="1" dirty="0">
              <a:solidFill>
                <a:srgbClr val="212121"/>
              </a:solidFill>
              <a:latin typeface="+mj-lt"/>
            </a:endParaRPr>
          </a:p>
        </p:txBody>
      </p:sp>
      <p:pic>
        <p:nvPicPr>
          <p:cNvPr id="15" name="Picture 14">
            <a:extLst>
              <a:ext uri="{FF2B5EF4-FFF2-40B4-BE49-F238E27FC236}">
                <a16:creationId xmlns:a16="http://schemas.microsoft.com/office/drawing/2014/main" id="{425BD598-83FE-48AE-9A8B-731B99A9CD75}"/>
              </a:ext>
            </a:extLst>
          </p:cNvPr>
          <p:cNvPicPr>
            <a:picLocks noChangeAspect="1"/>
          </p:cNvPicPr>
          <p:nvPr/>
        </p:nvPicPr>
        <p:blipFill>
          <a:blip r:embed="rId4"/>
          <a:stretch>
            <a:fillRect/>
          </a:stretch>
        </p:blipFill>
        <p:spPr>
          <a:xfrm>
            <a:off x="838200" y="2747391"/>
            <a:ext cx="4282811" cy="2187130"/>
          </a:xfrm>
          <a:prstGeom prst="rect">
            <a:avLst/>
          </a:prstGeom>
        </p:spPr>
      </p:pic>
      <p:sp>
        <p:nvSpPr>
          <p:cNvPr id="17" name="Text Placeholder 2">
            <a:extLst>
              <a:ext uri="{FF2B5EF4-FFF2-40B4-BE49-F238E27FC236}">
                <a16:creationId xmlns:a16="http://schemas.microsoft.com/office/drawing/2014/main" id="{C0A714DE-B3DC-4F48-BE4F-A6BBC3775BF8}"/>
              </a:ext>
            </a:extLst>
          </p:cNvPr>
          <p:cNvSpPr txBox="1">
            <a:spLocks/>
          </p:cNvSpPr>
          <p:nvPr/>
        </p:nvSpPr>
        <p:spPr>
          <a:xfrm>
            <a:off x="2018135" y="4934521"/>
            <a:ext cx="1922939" cy="3651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500" b="1" dirty="0"/>
              <a:t>RFM Segmentation</a:t>
            </a:r>
            <a:endParaRPr lang="en-ID" sz="1500" b="1" dirty="0">
              <a:solidFill>
                <a:srgbClr val="212121"/>
              </a:solidFill>
              <a:latin typeface="+mj-lt"/>
            </a:endParaRPr>
          </a:p>
        </p:txBody>
      </p:sp>
      <p:pic>
        <p:nvPicPr>
          <p:cNvPr id="19" name="Picture 18">
            <a:extLst>
              <a:ext uri="{FF2B5EF4-FFF2-40B4-BE49-F238E27FC236}">
                <a16:creationId xmlns:a16="http://schemas.microsoft.com/office/drawing/2014/main" id="{82B1B652-3D54-4A86-BC86-BC14DA92C9DA}"/>
              </a:ext>
            </a:extLst>
          </p:cNvPr>
          <p:cNvPicPr>
            <a:picLocks noChangeAspect="1"/>
          </p:cNvPicPr>
          <p:nvPr/>
        </p:nvPicPr>
        <p:blipFill rotWithShape="1">
          <a:blip r:embed="rId5"/>
          <a:srcRect l="66585" t="14279"/>
          <a:stretch/>
        </p:blipFill>
        <p:spPr>
          <a:xfrm>
            <a:off x="8461737" y="2100956"/>
            <a:ext cx="2930545" cy="2833565"/>
          </a:xfrm>
          <a:prstGeom prst="rect">
            <a:avLst/>
          </a:prstGeom>
        </p:spPr>
      </p:pic>
      <p:sp>
        <p:nvSpPr>
          <p:cNvPr id="20" name="Text Placeholder 2">
            <a:extLst>
              <a:ext uri="{FF2B5EF4-FFF2-40B4-BE49-F238E27FC236}">
                <a16:creationId xmlns:a16="http://schemas.microsoft.com/office/drawing/2014/main" id="{3AD63DE0-442A-444F-9136-DF39FE4D37E6}"/>
              </a:ext>
            </a:extLst>
          </p:cNvPr>
          <p:cNvSpPr txBox="1">
            <a:spLocks/>
          </p:cNvSpPr>
          <p:nvPr/>
        </p:nvSpPr>
        <p:spPr>
          <a:xfrm>
            <a:off x="8194019" y="1735831"/>
            <a:ext cx="3576361" cy="3651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500" b="1" dirty="0"/>
              <a:t>Customer Segmentation Distribution</a:t>
            </a:r>
            <a:endParaRPr lang="en-ID" sz="1500" b="1" dirty="0">
              <a:solidFill>
                <a:srgbClr val="212121"/>
              </a:solidFill>
              <a:latin typeface="+mj-lt"/>
            </a:endParaRPr>
          </a:p>
        </p:txBody>
      </p:sp>
    </p:spTree>
    <p:extLst>
      <p:ext uri="{BB962C8B-B14F-4D97-AF65-F5344CB8AC3E}">
        <p14:creationId xmlns:p14="http://schemas.microsoft.com/office/powerpoint/2010/main" val="183556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3183" y="29192"/>
            <a:ext cx="8267701" cy="470517"/>
          </a:xfrm>
        </p:spPr>
        <p:txBody>
          <a:bodyPr>
            <a:noAutofit/>
          </a:bodyPr>
          <a:lstStyle/>
          <a:p>
            <a:r>
              <a:rPr lang="en-US" sz="2000" dirty="0"/>
              <a:t>Customer Lifetime value (CLV)</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85724" y="499710"/>
            <a:ext cx="6076951" cy="6221764"/>
          </a:xfrm>
        </p:spPr>
        <p:txBody>
          <a:bodyPr>
            <a:normAutofit/>
          </a:bodyPr>
          <a:lstStyle/>
          <a:p>
            <a:r>
              <a:rPr lang="en-US" sz="1800" b="1" u="sng" dirty="0"/>
              <a:t>Metric of CLV</a:t>
            </a:r>
            <a:endParaRPr lang="en-US" sz="1800" b="1" dirty="0"/>
          </a:p>
          <a:p>
            <a:pPr marL="285750" indent="-285750">
              <a:buFont typeface="Arial" panose="020B0604020202020204" pitchFamily="34" charset="0"/>
              <a:buChar char="•"/>
            </a:pPr>
            <a:r>
              <a:rPr lang="en-US" sz="1500" dirty="0"/>
              <a:t>Recency : How recently customer did the transaction</a:t>
            </a:r>
          </a:p>
          <a:p>
            <a:pPr marL="285750" indent="-285750">
              <a:buFont typeface="Arial" panose="020B0604020202020204" pitchFamily="34" charset="0"/>
              <a:buChar char="•"/>
            </a:pPr>
            <a:r>
              <a:rPr lang="en-US" sz="1500" dirty="0"/>
              <a:t>Frequency : How often the customer make the transaction</a:t>
            </a:r>
          </a:p>
          <a:p>
            <a:pPr marL="285750" indent="-285750">
              <a:buFont typeface="Arial" panose="020B0604020202020204" pitchFamily="34" charset="0"/>
              <a:buChar char="•"/>
            </a:pPr>
            <a:r>
              <a:rPr lang="en-US" sz="1500" dirty="0"/>
              <a:t>Monetary Value : </a:t>
            </a:r>
            <a:r>
              <a:rPr lang="en-US" sz="1500" b="0" i="0" dirty="0">
                <a:effectLst/>
                <a:latin typeface="+mj-lt"/>
              </a:rPr>
              <a:t>the mean of a given customers sales value</a:t>
            </a:r>
            <a:endParaRPr lang="en-US" sz="1500" dirty="0">
              <a:latin typeface="+mj-lt"/>
            </a:endParaRPr>
          </a:p>
          <a:p>
            <a:pPr marL="285750" indent="-285750">
              <a:buFont typeface="Arial" panose="020B0604020202020204" pitchFamily="34" charset="0"/>
              <a:buChar char="•"/>
            </a:pPr>
            <a:r>
              <a:rPr lang="en-US" sz="1500" dirty="0"/>
              <a:t>T : Age of the customer (End of Period Analysis – </a:t>
            </a:r>
            <a:r>
              <a:rPr lang="en-US" sz="1500" dirty="0" err="1"/>
              <a:t>FirstTransaction</a:t>
            </a:r>
            <a:r>
              <a:rPr lang="en-US" sz="1500" dirty="0"/>
              <a:t>)</a:t>
            </a:r>
          </a:p>
          <a:p>
            <a:pPr algn="l"/>
            <a:r>
              <a:rPr lang="en-US" sz="1800" b="1" i="0" u="sng" dirty="0">
                <a:effectLst/>
                <a:latin typeface="+mj-lt"/>
              </a:rPr>
              <a:t>CLV Formula:</a:t>
            </a:r>
          </a:p>
          <a:p>
            <a:pPr marL="285750" indent="-285750" algn="l">
              <a:buFont typeface="Arial" panose="020B0604020202020204" pitchFamily="34" charset="0"/>
              <a:buChar char="•"/>
            </a:pPr>
            <a:r>
              <a:rPr lang="en-US" b="0" i="0" dirty="0">
                <a:effectLst/>
                <a:latin typeface="+mj-lt"/>
              </a:rPr>
              <a:t>CLV = ((Average Order Value x Purchase Frequency)/Churn Rate) x Profit margin.</a:t>
            </a:r>
          </a:p>
          <a:p>
            <a:pPr marL="285750" indent="-285750" algn="l">
              <a:buFont typeface="Arial" panose="020B0604020202020204" pitchFamily="34" charset="0"/>
              <a:buChar char="•"/>
            </a:pPr>
            <a:r>
              <a:rPr lang="en-US" b="0" i="0" dirty="0">
                <a:effectLst/>
                <a:latin typeface="+mj-lt"/>
              </a:rPr>
              <a:t>CLTV = Average Order Value * Purchase Frequency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2021</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Customer Segmentation using </a:t>
            </a:r>
            <a:r>
              <a:rPr lang="en-US" dirty="0" err="1"/>
              <a:t>rfm</a:t>
            </a:r>
            <a:r>
              <a:rPr lang="en-US" dirty="0"/>
              <a:t> </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819718176"/>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{19BE1EC4-174C-43D8-AD17-044CBDF0CF1D}tf67328976_win32</Template>
  <TotalTime>353</TotalTime>
  <Words>878</Words>
  <Application>Microsoft Office PowerPoint</Application>
  <PresentationFormat>Widescreen</PresentationFormat>
  <Paragraphs>111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Tenorite</vt:lpstr>
      <vt:lpstr>Wingdings</vt:lpstr>
      <vt:lpstr>Office Theme</vt:lpstr>
      <vt:lpstr>Customer Segmentation using rfm </vt:lpstr>
      <vt:lpstr>Analysis flow</vt:lpstr>
      <vt:lpstr>Data Understanding</vt:lpstr>
      <vt:lpstr>PRIMARY GOALS</vt:lpstr>
      <vt:lpstr>TOP 10 PRODUCTS AND COUNTRIES</vt:lpstr>
      <vt:lpstr>Product sold monthly and monthly sales</vt:lpstr>
      <vt:lpstr>Recency. Frequency and monetary value (rfm) Analysis</vt:lpstr>
      <vt:lpstr>Recency. Frequency and monetary value (rfm) Analysis</vt:lpstr>
      <vt:lpstr>Customer Lifetime value (CLV)</vt:lpstr>
      <vt:lpstr>Frequency/Recency Analysis Using the BG/NBD Model</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using rfm </dc:title>
  <dc:creator>Nabila Pindya</dc:creator>
  <cp:lastModifiedBy>Nabila Pindya</cp:lastModifiedBy>
  <cp:revision>4</cp:revision>
  <dcterms:created xsi:type="dcterms:W3CDTF">2021-10-15T04:37:33Z</dcterms:created>
  <dcterms:modified xsi:type="dcterms:W3CDTF">2021-10-16T03:51:47Z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