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Knewave" charset="1" panose="02000806000000020004"/>
      <p:regular r:id="rId19"/>
    </p:embeddedFont>
    <p:embeddedFont>
      <p:font typeface="DM Serif Display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Relationship Id="rId9" Target="../media/image8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641346" y="6951854"/>
            <a:ext cx="4178745" cy="4953254"/>
          </a:xfrm>
          <a:custGeom>
            <a:avLst/>
            <a:gdLst/>
            <a:ahLst/>
            <a:cxnLst/>
            <a:rect r="r" b="b" t="t" l="l"/>
            <a:pathLst>
              <a:path h="4953254" w="4178745">
                <a:moveTo>
                  <a:pt x="0" y="0"/>
                </a:moveTo>
                <a:lnTo>
                  <a:pt x="4178746" y="0"/>
                </a:lnTo>
                <a:lnTo>
                  <a:pt x="4178746" y="4953254"/>
                </a:lnTo>
                <a:lnTo>
                  <a:pt x="0" y="495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71138">
            <a:off x="15635300" y="-1854681"/>
            <a:ext cx="4601363" cy="5454202"/>
          </a:xfrm>
          <a:custGeom>
            <a:avLst/>
            <a:gdLst/>
            <a:ahLst/>
            <a:cxnLst/>
            <a:rect r="r" b="b" t="t" l="l"/>
            <a:pathLst>
              <a:path h="5454202" w="4601363">
                <a:moveTo>
                  <a:pt x="0" y="0"/>
                </a:moveTo>
                <a:lnTo>
                  <a:pt x="4601363" y="0"/>
                </a:lnTo>
                <a:lnTo>
                  <a:pt x="4601363" y="5454202"/>
                </a:lnTo>
                <a:lnTo>
                  <a:pt x="0" y="5454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215717">
            <a:off x="15650436" y="6390941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304454" y="3739844"/>
            <a:ext cx="13698141" cy="3148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27"/>
              </a:lnSpc>
            </a:pPr>
            <a:r>
              <a:rPr lang="en-US" sz="5618" spc="280">
                <a:solidFill>
                  <a:srgbClr val="533A1F">
                    <a:alpha val="95686"/>
                  </a:srgbClr>
                </a:solidFill>
                <a:latin typeface="Knewave"/>
                <a:ea typeface="Knewave"/>
                <a:cs typeface="Knewave"/>
                <a:sym typeface="Knewave"/>
              </a:rPr>
              <a:t>Quantitative Analysis of CO2 Emissions: A Regression Approach to Understanding Environmental Impact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68128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945595" y="7745050"/>
            <a:ext cx="3948590" cy="4680441"/>
          </a:xfrm>
          <a:custGeom>
            <a:avLst/>
            <a:gdLst/>
            <a:ahLst/>
            <a:cxnLst/>
            <a:rect r="r" b="b" t="t" l="l"/>
            <a:pathLst>
              <a:path h="4680441" w="3948590">
                <a:moveTo>
                  <a:pt x="0" y="0"/>
                </a:moveTo>
                <a:lnTo>
                  <a:pt x="3948590" y="0"/>
                </a:lnTo>
                <a:lnTo>
                  <a:pt x="3948590" y="4680441"/>
                </a:lnTo>
                <a:lnTo>
                  <a:pt x="0" y="46804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215717">
            <a:off x="15650436" y="6390941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253092" y="-935431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7" y="0"/>
                </a:lnTo>
                <a:lnTo>
                  <a:pt x="3116237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3384024" y="-519404"/>
            <a:ext cx="2950098" cy="4800455"/>
          </a:xfrm>
          <a:custGeom>
            <a:avLst/>
            <a:gdLst/>
            <a:ahLst/>
            <a:cxnLst/>
            <a:rect r="r" b="b" t="t" l="l"/>
            <a:pathLst>
              <a:path h="4800455" w="2950098">
                <a:moveTo>
                  <a:pt x="0" y="0"/>
                </a:moveTo>
                <a:lnTo>
                  <a:pt x="2950097" y="0"/>
                </a:lnTo>
                <a:lnTo>
                  <a:pt x="2950097" y="4800455"/>
                </a:lnTo>
                <a:lnTo>
                  <a:pt x="0" y="48004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2023792" y="2714408"/>
          <a:ext cx="11619007" cy="5643554"/>
        </p:xfrm>
        <a:graphic>
          <a:graphicData uri="http://schemas.openxmlformats.org/drawingml/2006/table">
            <a:tbl>
              <a:tblPr/>
              <a:tblGrid>
                <a:gridCol w="2323801"/>
                <a:gridCol w="2323801"/>
                <a:gridCol w="2323801"/>
                <a:gridCol w="2323801"/>
                <a:gridCol w="2323801"/>
              </a:tblGrid>
              <a:tr h="11287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Model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MSE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RMSE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MAE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R²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87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LR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337.46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18.37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11.53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0.90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87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LSTM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310.67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17.62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9.16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0.91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87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RF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84.97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9.21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3.21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0.975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87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SVR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397.39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19.93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8.50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0.88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0" id="10"/>
          <p:cNvSpPr txBox="true"/>
          <p:nvPr/>
        </p:nvSpPr>
        <p:spPr>
          <a:xfrm rot="0">
            <a:off x="12843989" y="1417198"/>
            <a:ext cx="4415311" cy="87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84"/>
              </a:lnSpc>
            </a:pPr>
            <a:r>
              <a:rPr lang="en-US" sz="6057">
                <a:solidFill>
                  <a:srgbClr val="F2E9DA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Result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945595" y="7745050"/>
            <a:ext cx="3948590" cy="4680441"/>
          </a:xfrm>
          <a:custGeom>
            <a:avLst/>
            <a:gdLst/>
            <a:ahLst/>
            <a:cxnLst/>
            <a:rect r="r" b="b" t="t" l="l"/>
            <a:pathLst>
              <a:path h="4680441" w="3948590">
                <a:moveTo>
                  <a:pt x="0" y="0"/>
                </a:moveTo>
                <a:lnTo>
                  <a:pt x="3948590" y="0"/>
                </a:lnTo>
                <a:lnTo>
                  <a:pt x="3948590" y="4680441"/>
                </a:lnTo>
                <a:lnTo>
                  <a:pt x="0" y="46804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215717">
            <a:off x="15650436" y="6390941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3384024" y="-656343"/>
            <a:ext cx="2950098" cy="4800455"/>
          </a:xfrm>
          <a:custGeom>
            <a:avLst/>
            <a:gdLst/>
            <a:ahLst/>
            <a:cxnLst/>
            <a:rect r="r" b="b" t="t" l="l"/>
            <a:pathLst>
              <a:path h="4800455" w="2950098">
                <a:moveTo>
                  <a:pt x="0" y="0"/>
                </a:moveTo>
                <a:lnTo>
                  <a:pt x="2950097" y="0"/>
                </a:lnTo>
                <a:lnTo>
                  <a:pt x="2950097" y="4800455"/>
                </a:lnTo>
                <a:lnTo>
                  <a:pt x="0" y="48004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87705" y="3270942"/>
            <a:ext cx="15460135" cy="4181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3483" indent="-371742" lvl="1">
              <a:lnSpc>
                <a:spcPts val="4821"/>
              </a:lnSpc>
              <a:buFont typeface="Arial"/>
              <a:buChar char="•"/>
            </a:pPr>
            <a:r>
              <a:rPr lang="en-US" sz="3443" spc="127">
                <a:solidFill>
                  <a:srgbClr val="474A5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Random Forest (RF) performed best with lowest errors and highest R².</a:t>
            </a:r>
          </a:p>
          <a:p>
            <a:pPr algn="l" marL="743483" indent="-371742" lvl="1">
              <a:lnSpc>
                <a:spcPts val="4821"/>
              </a:lnSpc>
              <a:buFont typeface="Arial"/>
              <a:buChar char="•"/>
            </a:pPr>
            <a:r>
              <a:rPr lang="en-US" sz="3443" spc="127">
                <a:solidFill>
                  <a:srgbClr val="474A5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LSTM also performed well with good predictive accuracy.</a:t>
            </a:r>
          </a:p>
          <a:p>
            <a:pPr algn="l" marL="743483" indent="-371742" lvl="1">
              <a:lnSpc>
                <a:spcPts val="4821"/>
              </a:lnSpc>
              <a:buFont typeface="Arial"/>
              <a:buChar char="•"/>
            </a:pPr>
            <a:r>
              <a:rPr lang="en-US" sz="3443" spc="127">
                <a:solidFill>
                  <a:srgbClr val="474A5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Linear Regression (LR) and SVR had lower accuracy and higher errors compared to RF and LSTM.</a:t>
            </a:r>
          </a:p>
          <a:p>
            <a:pPr algn="l">
              <a:lnSpc>
                <a:spcPts val="4821"/>
              </a:lnSpc>
            </a:pPr>
          </a:p>
          <a:p>
            <a:pPr algn="l">
              <a:lnSpc>
                <a:spcPts val="436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651417" y="903485"/>
            <a:ext cx="4415311" cy="172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84"/>
              </a:lnSpc>
            </a:pPr>
            <a:r>
              <a:rPr lang="en-US" sz="6057">
                <a:solidFill>
                  <a:srgbClr val="F2E9DA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Result Analysis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689495" y="7394011"/>
            <a:ext cx="3763119" cy="4460593"/>
          </a:xfrm>
          <a:custGeom>
            <a:avLst/>
            <a:gdLst/>
            <a:ahLst/>
            <a:cxnLst/>
            <a:rect r="r" b="b" t="t" l="l"/>
            <a:pathLst>
              <a:path h="4460593" w="3763119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8331">
            <a:off x="16161896" y="6909769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771138">
            <a:off x="15698790" y="-1817663"/>
            <a:ext cx="4383300" cy="5195722"/>
          </a:xfrm>
          <a:custGeom>
            <a:avLst/>
            <a:gdLst/>
            <a:ahLst/>
            <a:cxnLst/>
            <a:rect r="r" b="b" t="t" l="l"/>
            <a:pathLst>
              <a:path h="5195722" w="4383300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21496" y="1899387"/>
            <a:ext cx="9231909" cy="1380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775"/>
              </a:lnSpc>
            </a:pPr>
            <a:r>
              <a:rPr lang="en-US" sz="9620">
                <a:solidFill>
                  <a:srgbClr val="474A53"/>
                </a:solidFill>
                <a:latin typeface="Knewave"/>
                <a:ea typeface="Knewave"/>
                <a:cs typeface="Knewave"/>
                <a:sym typeface="Knewave"/>
              </a:rPr>
              <a:t>Conclusion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72808" y="4362707"/>
            <a:ext cx="15193051" cy="2678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2860" indent="-331430" lvl="1">
              <a:lnSpc>
                <a:spcPts val="4298"/>
              </a:lnSpc>
              <a:spcBef>
                <a:spcPct val="0"/>
              </a:spcBef>
              <a:buFont typeface="Arial"/>
              <a:buChar char="•"/>
            </a:pPr>
            <a:r>
              <a:rPr lang="en-US" sz="3070">
                <a:solidFill>
                  <a:srgbClr val="474A5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Reg</a:t>
            </a:r>
            <a:r>
              <a:rPr lang="en-US" sz="3070">
                <a:solidFill>
                  <a:srgbClr val="474A5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ression models can effectively predict CO2 emissions.</a:t>
            </a:r>
          </a:p>
          <a:p>
            <a:pPr algn="l" marL="662860" indent="-331430" lvl="1">
              <a:lnSpc>
                <a:spcPts val="4298"/>
              </a:lnSpc>
              <a:spcBef>
                <a:spcPct val="0"/>
              </a:spcBef>
              <a:buFont typeface="Arial"/>
              <a:buChar char="•"/>
            </a:pPr>
            <a:r>
              <a:rPr lang="en-US" sz="3070">
                <a:solidFill>
                  <a:srgbClr val="474A5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Random Forest model shows the best performance among tested models.</a:t>
            </a:r>
          </a:p>
          <a:p>
            <a:pPr algn="l" marL="662860" indent="-331430" lvl="1">
              <a:lnSpc>
                <a:spcPts val="4298"/>
              </a:lnSpc>
              <a:spcBef>
                <a:spcPct val="0"/>
              </a:spcBef>
              <a:buFont typeface="Arial"/>
              <a:buChar char="•"/>
            </a:pPr>
            <a:r>
              <a:rPr lang="en-US" sz="3070">
                <a:solidFill>
                  <a:srgbClr val="474A5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Results can inform policy decisions and support sustainable practices to reduce CO2 emissions and mitigate climate change.</a:t>
            </a:r>
          </a:p>
          <a:p>
            <a:pPr algn="l">
              <a:lnSpc>
                <a:spcPts val="429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641346" y="6951854"/>
            <a:ext cx="4178745" cy="4953254"/>
          </a:xfrm>
          <a:custGeom>
            <a:avLst/>
            <a:gdLst/>
            <a:ahLst/>
            <a:cxnLst/>
            <a:rect r="r" b="b" t="t" l="l"/>
            <a:pathLst>
              <a:path h="4953254" w="4178745">
                <a:moveTo>
                  <a:pt x="0" y="0"/>
                </a:moveTo>
                <a:lnTo>
                  <a:pt x="4178746" y="0"/>
                </a:lnTo>
                <a:lnTo>
                  <a:pt x="4178746" y="4953254"/>
                </a:lnTo>
                <a:lnTo>
                  <a:pt x="0" y="495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71138">
            <a:off x="15635300" y="-1854681"/>
            <a:ext cx="4601363" cy="5454202"/>
          </a:xfrm>
          <a:custGeom>
            <a:avLst/>
            <a:gdLst/>
            <a:ahLst/>
            <a:cxnLst/>
            <a:rect r="r" b="b" t="t" l="l"/>
            <a:pathLst>
              <a:path h="5454202" w="4601363">
                <a:moveTo>
                  <a:pt x="0" y="0"/>
                </a:moveTo>
                <a:lnTo>
                  <a:pt x="4601363" y="0"/>
                </a:lnTo>
                <a:lnTo>
                  <a:pt x="4601363" y="5454202"/>
                </a:lnTo>
                <a:lnTo>
                  <a:pt x="0" y="5454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215717">
            <a:off x="15650436" y="6390941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92556" y="3649168"/>
            <a:ext cx="10866992" cy="2081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30"/>
              </a:lnSpc>
            </a:pPr>
            <a:r>
              <a:rPr lang="en-US" sz="11553" spc="577">
                <a:solidFill>
                  <a:srgbClr val="474A53"/>
                </a:solidFill>
                <a:latin typeface="Knewave"/>
                <a:ea typeface="Knewave"/>
                <a:cs typeface="Knewave"/>
                <a:sym typeface="Knewave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689495" y="7394011"/>
            <a:ext cx="3763119" cy="4460593"/>
          </a:xfrm>
          <a:custGeom>
            <a:avLst/>
            <a:gdLst/>
            <a:ahLst/>
            <a:cxnLst/>
            <a:rect r="r" b="b" t="t" l="l"/>
            <a:pathLst>
              <a:path h="4460593" w="3763119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8331">
            <a:off x="16161896" y="6909769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771138">
            <a:off x="15698790" y="-1817663"/>
            <a:ext cx="4383300" cy="5195722"/>
          </a:xfrm>
          <a:custGeom>
            <a:avLst/>
            <a:gdLst/>
            <a:ahLst/>
            <a:cxnLst/>
            <a:rect r="r" b="b" t="t" l="l"/>
            <a:pathLst>
              <a:path h="5195722" w="4383300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509571" y="3915768"/>
            <a:ext cx="2899029" cy="2969608"/>
            <a:chOff x="0" y="0"/>
            <a:chExt cx="2086610" cy="21374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540" y="-2540"/>
              <a:ext cx="2087880" cy="2139950"/>
            </a:xfrm>
            <a:custGeom>
              <a:avLst/>
              <a:gdLst/>
              <a:ahLst/>
              <a:cxnLst/>
              <a:rect r="r" b="b" t="t" l="l"/>
              <a:pathLst>
                <a:path h="2139950" w="2087880">
                  <a:moveTo>
                    <a:pt x="1979930" y="486410"/>
                  </a:moveTo>
                  <a:cubicBezTo>
                    <a:pt x="1964690" y="454660"/>
                    <a:pt x="1948180" y="422910"/>
                    <a:pt x="1929130" y="393700"/>
                  </a:cubicBezTo>
                  <a:cubicBezTo>
                    <a:pt x="1908810" y="363220"/>
                    <a:pt x="1888490" y="330200"/>
                    <a:pt x="1861820" y="304800"/>
                  </a:cubicBezTo>
                  <a:cubicBezTo>
                    <a:pt x="1836420" y="280670"/>
                    <a:pt x="1808480" y="257810"/>
                    <a:pt x="1780540" y="236220"/>
                  </a:cubicBezTo>
                  <a:cubicBezTo>
                    <a:pt x="1725930" y="193040"/>
                    <a:pt x="1666240" y="154940"/>
                    <a:pt x="1606550" y="119380"/>
                  </a:cubicBezTo>
                  <a:cubicBezTo>
                    <a:pt x="1537970" y="77470"/>
                    <a:pt x="1461770" y="55880"/>
                    <a:pt x="1384300" y="34290"/>
                  </a:cubicBezTo>
                  <a:cubicBezTo>
                    <a:pt x="1337310" y="21590"/>
                    <a:pt x="1289050" y="11430"/>
                    <a:pt x="1239520" y="5080"/>
                  </a:cubicBezTo>
                  <a:cubicBezTo>
                    <a:pt x="1203960" y="0"/>
                    <a:pt x="1165860" y="2540"/>
                    <a:pt x="1129030" y="6350"/>
                  </a:cubicBezTo>
                  <a:cubicBezTo>
                    <a:pt x="1079500" y="10160"/>
                    <a:pt x="1029970" y="13970"/>
                    <a:pt x="980440" y="22860"/>
                  </a:cubicBezTo>
                  <a:cubicBezTo>
                    <a:pt x="943610" y="24130"/>
                    <a:pt x="908050" y="25400"/>
                    <a:pt x="869950" y="29210"/>
                  </a:cubicBezTo>
                  <a:cubicBezTo>
                    <a:pt x="850900" y="30480"/>
                    <a:pt x="831850" y="33020"/>
                    <a:pt x="812800" y="35560"/>
                  </a:cubicBezTo>
                  <a:cubicBezTo>
                    <a:pt x="800100" y="38100"/>
                    <a:pt x="788670" y="40640"/>
                    <a:pt x="777240" y="43180"/>
                  </a:cubicBezTo>
                  <a:cubicBezTo>
                    <a:pt x="730250" y="54610"/>
                    <a:pt x="685800" y="74930"/>
                    <a:pt x="645160" y="96520"/>
                  </a:cubicBezTo>
                  <a:cubicBezTo>
                    <a:pt x="562610" y="139700"/>
                    <a:pt x="483870" y="190500"/>
                    <a:pt x="411480" y="247650"/>
                  </a:cubicBezTo>
                  <a:cubicBezTo>
                    <a:pt x="381000" y="271780"/>
                    <a:pt x="351790" y="297180"/>
                    <a:pt x="322580" y="323850"/>
                  </a:cubicBezTo>
                  <a:cubicBezTo>
                    <a:pt x="270510" y="372110"/>
                    <a:pt x="227330" y="429260"/>
                    <a:pt x="187960" y="487680"/>
                  </a:cubicBezTo>
                  <a:cubicBezTo>
                    <a:pt x="158750" y="529590"/>
                    <a:pt x="134620" y="577850"/>
                    <a:pt x="114300" y="623570"/>
                  </a:cubicBezTo>
                  <a:cubicBezTo>
                    <a:pt x="99060" y="657860"/>
                    <a:pt x="82550" y="692150"/>
                    <a:pt x="72390" y="728980"/>
                  </a:cubicBezTo>
                  <a:cubicBezTo>
                    <a:pt x="44450" y="819150"/>
                    <a:pt x="22860" y="910590"/>
                    <a:pt x="8890" y="1003300"/>
                  </a:cubicBezTo>
                  <a:cubicBezTo>
                    <a:pt x="3810" y="1040130"/>
                    <a:pt x="1270" y="1076960"/>
                    <a:pt x="0" y="1115060"/>
                  </a:cubicBezTo>
                  <a:lnTo>
                    <a:pt x="0" y="1165860"/>
                  </a:lnTo>
                  <a:cubicBezTo>
                    <a:pt x="1270" y="1197610"/>
                    <a:pt x="2540" y="1236980"/>
                    <a:pt x="8890" y="1268730"/>
                  </a:cubicBezTo>
                  <a:cubicBezTo>
                    <a:pt x="15240" y="1305560"/>
                    <a:pt x="21590" y="1343660"/>
                    <a:pt x="31750" y="1379220"/>
                  </a:cubicBezTo>
                  <a:cubicBezTo>
                    <a:pt x="54610" y="1452880"/>
                    <a:pt x="78740" y="1527810"/>
                    <a:pt x="118110" y="1595120"/>
                  </a:cubicBezTo>
                  <a:cubicBezTo>
                    <a:pt x="138430" y="1629410"/>
                    <a:pt x="160020" y="1663700"/>
                    <a:pt x="182880" y="1695450"/>
                  </a:cubicBezTo>
                  <a:cubicBezTo>
                    <a:pt x="212090" y="1738630"/>
                    <a:pt x="241300" y="1780540"/>
                    <a:pt x="278130" y="1817370"/>
                  </a:cubicBezTo>
                  <a:cubicBezTo>
                    <a:pt x="322580" y="1863090"/>
                    <a:pt x="374650" y="1903730"/>
                    <a:pt x="427990" y="1939290"/>
                  </a:cubicBezTo>
                  <a:cubicBezTo>
                    <a:pt x="539750" y="2012950"/>
                    <a:pt x="673100" y="2054860"/>
                    <a:pt x="801370" y="2090420"/>
                  </a:cubicBezTo>
                  <a:cubicBezTo>
                    <a:pt x="831850" y="2099310"/>
                    <a:pt x="863600" y="2106930"/>
                    <a:pt x="895350" y="2113280"/>
                  </a:cubicBezTo>
                  <a:cubicBezTo>
                    <a:pt x="944880" y="2123440"/>
                    <a:pt x="994410" y="2134870"/>
                    <a:pt x="1043940" y="2137410"/>
                  </a:cubicBezTo>
                  <a:cubicBezTo>
                    <a:pt x="1083310" y="2139950"/>
                    <a:pt x="1123950" y="2136140"/>
                    <a:pt x="1163320" y="2133600"/>
                  </a:cubicBezTo>
                  <a:cubicBezTo>
                    <a:pt x="1216660" y="2129790"/>
                    <a:pt x="1270000" y="2124710"/>
                    <a:pt x="1323340" y="2113280"/>
                  </a:cubicBezTo>
                  <a:cubicBezTo>
                    <a:pt x="1375410" y="2101850"/>
                    <a:pt x="1424940" y="2084070"/>
                    <a:pt x="1473200" y="2062480"/>
                  </a:cubicBezTo>
                  <a:cubicBezTo>
                    <a:pt x="1549400" y="2029460"/>
                    <a:pt x="1623060" y="1983740"/>
                    <a:pt x="1678940" y="1921510"/>
                  </a:cubicBezTo>
                  <a:cubicBezTo>
                    <a:pt x="1739900" y="1852930"/>
                    <a:pt x="1798320" y="1783080"/>
                    <a:pt x="1847850" y="1705610"/>
                  </a:cubicBezTo>
                  <a:cubicBezTo>
                    <a:pt x="1896110" y="1630680"/>
                    <a:pt x="1936750" y="1550670"/>
                    <a:pt x="1976120" y="1469390"/>
                  </a:cubicBezTo>
                  <a:cubicBezTo>
                    <a:pt x="2007870" y="1403350"/>
                    <a:pt x="2039620" y="1334770"/>
                    <a:pt x="2056130" y="1262380"/>
                  </a:cubicBezTo>
                  <a:cubicBezTo>
                    <a:pt x="2067560" y="1212850"/>
                    <a:pt x="2077720" y="1162050"/>
                    <a:pt x="2082800" y="1112520"/>
                  </a:cubicBezTo>
                  <a:cubicBezTo>
                    <a:pt x="2086610" y="1074420"/>
                    <a:pt x="2087880" y="1037590"/>
                    <a:pt x="2087880" y="1000760"/>
                  </a:cubicBezTo>
                  <a:cubicBezTo>
                    <a:pt x="2087880" y="910590"/>
                    <a:pt x="2082800" y="820420"/>
                    <a:pt x="2067560" y="731520"/>
                  </a:cubicBezTo>
                  <a:cubicBezTo>
                    <a:pt x="2061210" y="695960"/>
                    <a:pt x="2052320" y="661670"/>
                    <a:pt x="2039620" y="628650"/>
                  </a:cubicBezTo>
                  <a:cubicBezTo>
                    <a:pt x="2019300" y="581660"/>
                    <a:pt x="2002790" y="533400"/>
                    <a:pt x="1979930" y="486410"/>
                  </a:cubicBezTo>
                  <a:close/>
                </a:path>
              </a:pathLst>
            </a:custGeom>
            <a:blipFill>
              <a:blip r:embed="rId8"/>
              <a:stretch>
                <a:fillRect l="0" t="-15164" r="0" b="-15164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056557" y="3910132"/>
            <a:ext cx="2899029" cy="2969608"/>
            <a:chOff x="0" y="0"/>
            <a:chExt cx="2086610" cy="21374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540" y="-2540"/>
              <a:ext cx="2087880" cy="2139950"/>
            </a:xfrm>
            <a:custGeom>
              <a:avLst/>
              <a:gdLst/>
              <a:ahLst/>
              <a:cxnLst/>
              <a:rect r="r" b="b" t="t" l="l"/>
              <a:pathLst>
                <a:path h="2139950" w="2087880">
                  <a:moveTo>
                    <a:pt x="1979930" y="486410"/>
                  </a:moveTo>
                  <a:cubicBezTo>
                    <a:pt x="1964690" y="454660"/>
                    <a:pt x="1948180" y="422910"/>
                    <a:pt x="1929130" y="393700"/>
                  </a:cubicBezTo>
                  <a:cubicBezTo>
                    <a:pt x="1908810" y="363220"/>
                    <a:pt x="1888490" y="330200"/>
                    <a:pt x="1861820" y="304800"/>
                  </a:cubicBezTo>
                  <a:cubicBezTo>
                    <a:pt x="1836420" y="280670"/>
                    <a:pt x="1808480" y="257810"/>
                    <a:pt x="1780540" y="236220"/>
                  </a:cubicBezTo>
                  <a:cubicBezTo>
                    <a:pt x="1725930" y="193040"/>
                    <a:pt x="1666240" y="154940"/>
                    <a:pt x="1606550" y="119380"/>
                  </a:cubicBezTo>
                  <a:cubicBezTo>
                    <a:pt x="1537970" y="77470"/>
                    <a:pt x="1461770" y="55880"/>
                    <a:pt x="1384300" y="34290"/>
                  </a:cubicBezTo>
                  <a:cubicBezTo>
                    <a:pt x="1337310" y="21590"/>
                    <a:pt x="1289050" y="11430"/>
                    <a:pt x="1239520" y="5080"/>
                  </a:cubicBezTo>
                  <a:cubicBezTo>
                    <a:pt x="1203960" y="0"/>
                    <a:pt x="1165860" y="2540"/>
                    <a:pt x="1129030" y="6350"/>
                  </a:cubicBezTo>
                  <a:cubicBezTo>
                    <a:pt x="1079500" y="10160"/>
                    <a:pt x="1029970" y="13970"/>
                    <a:pt x="980440" y="22860"/>
                  </a:cubicBezTo>
                  <a:cubicBezTo>
                    <a:pt x="943610" y="24130"/>
                    <a:pt x="908050" y="25400"/>
                    <a:pt x="869950" y="29210"/>
                  </a:cubicBezTo>
                  <a:cubicBezTo>
                    <a:pt x="850900" y="30480"/>
                    <a:pt x="831850" y="33020"/>
                    <a:pt x="812800" y="35560"/>
                  </a:cubicBezTo>
                  <a:cubicBezTo>
                    <a:pt x="800100" y="38100"/>
                    <a:pt x="788670" y="40640"/>
                    <a:pt x="777240" y="43180"/>
                  </a:cubicBezTo>
                  <a:cubicBezTo>
                    <a:pt x="730250" y="54610"/>
                    <a:pt x="685800" y="74930"/>
                    <a:pt x="645160" y="96520"/>
                  </a:cubicBezTo>
                  <a:cubicBezTo>
                    <a:pt x="562610" y="139700"/>
                    <a:pt x="483870" y="190500"/>
                    <a:pt x="411480" y="247650"/>
                  </a:cubicBezTo>
                  <a:cubicBezTo>
                    <a:pt x="381000" y="271780"/>
                    <a:pt x="351790" y="297180"/>
                    <a:pt x="322580" y="323850"/>
                  </a:cubicBezTo>
                  <a:cubicBezTo>
                    <a:pt x="270510" y="372110"/>
                    <a:pt x="227330" y="429260"/>
                    <a:pt x="187960" y="487680"/>
                  </a:cubicBezTo>
                  <a:cubicBezTo>
                    <a:pt x="158750" y="529590"/>
                    <a:pt x="134620" y="577850"/>
                    <a:pt x="114300" y="623570"/>
                  </a:cubicBezTo>
                  <a:cubicBezTo>
                    <a:pt x="99060" y="657860"/>
                    <a:pt x="82550" y="692150"/>
                    <a:pt x="72390" y="728980"/>
                  </a:cubicBezTo>
                  <a:cubicBezTo>
                    <a:pt x="44450" y="819150"/>
                    <a:pt x="22860" y="910590"/>
                    <a:pt x="8890" y="1003300"/>
                  </a:cubicBezTo>
                  <a:cubicBezTo>
                    <a:pt x="3810" y="1040130"/>
                    <a:pt x="1270" y="1076960"/>
                    <a:pt x="0" y="1115060"/>
                  </a:cubicBezTo>
                  <a:lnTo>
                    <a:pt x="0" y="1165860"/>
                  </a:lnTo>
                  <a:cubicBezTo>
                    <a:pt x="1270" y="1197610"/>
                    <a:pt x="2540" y="1236980"/>
                    <a:pt x="8890" y="1268730"/>
                  </a:cubicBezTo>
                  <a:cubicBezTo>
                    <a:pt x="15240" y="1305560"/>
                    <a:pt x="21590" y="1343660"/>
                    <a:pt x="31750" y="1379220"/>
                  </a:cubicBezTo>
                  <a:cubicBezTo>
                    <a:pt x="54610" y="1452880"/>
                    <a:pt x="78740" y="1527810"/>
                    <a:pt x="118110" y="1595120"/>
                  </a:cubicBezTo>
                  <a:cubicBezTo>
                    <a:pt x="138430" y="1629410"/>
                    <a:pt x="160020" y="1663700"/>
                    <a:pt x="182880" y="1695450"/>
                  </a:cubicBezTo>
                  <a:cubicBezTo>
                    <a:pt x="212090" y="1738630"/>
                    <a:pt x="241300" y="1780540"/>
                    <a:pt x="278130" y="1817370"/>
                  </a:cubicBezTo>
                  <a:cubicBezTo>
                    <a:pt x="322580" y="1863090"/>
                    <a:pt x="374650" y="1903730"/>
                    <a:pt x="427990" y="1939290"/>
                  </a:cubicBezTo>
                  <a:cubicBezTo>
                    <a:pt x="539750" y="2012950"/>
                    <a:pt x="673100" y="2054860"/>
                    <a:pt x="801370" y="2090420"/>
                  </a:cubicBezTo>
                  <a:cubicBezTo>
                    <a:pt x="831850" y="2099310"/>
                    <a:pt x="863600" y="2106930"/>
                    <a:pt x="895350" y="2113280"/>
                  </a:cubicBezTo>
                  <a:cubicBezTo>
                    <a:pt x="944880" y="2123440"/>
                    <a:pt x="994410" y="2134870"/>
                    <a:pt x="1043940" y="2137410"/>
                  </a:cubicBezTo>
                  <a:cubicBezTo>
                    <a:pt x="1083310" y="2139950"/>
                    <a:pt x="1123950" y="2136140"/>
                    <a:pt x="1163320" y="2133600"/>
                  </a:cubicBezTo>
                  <a:cubicBezTo>
                    <a:pt x="1216660" y="2129790"/>
                    <a:pt x="1270000" y="2124710"/>
                    <a:pt x="1323340" y="2113280"/>
                  </a:cubicBezTo>
                  <a:cubicBezTo>
                    <a:pt x="1375410" y="2101850"/>
                    <a:pt x="1424940" y="2084070"/>
                    <a:pt x="1473200" y="2062480"/>
                  </a:cubicBezTo>
                  <a:cubicBezTo>
                    <a:pt x="1549400" y="2029460"/>
                    <a:pt x="1623060" y="1983740"/>
                    <a:pt x="1678940" y="1921510"/>
                  </a:cubicBezTo>
                  <a:cubicBezTo>
                    <a:pt x="1739900" y="1852930"/>
                    <a:pt x="1798320" y="1783080"/>
                    <a:pt x="1847850" y="1705610"/>
                  </a:cubicBezTo>
                  <a:cubicBezTo>
                    <a:pt x="1896110" y="1630680"/>
                    <a:pt x="1936750" y="1550670"/>
                    <a:pt x="1976120" y="1469390"/>
                  </a:cubicBezTo>
                  <a:cubicBezTo>
                    <a:pt x="2007870" y="1403350"/>
                    <a:pt x="2039620" y="1334770"/>
                    <a:pt x="2056130" y="1262380"/>
                  </a:cubicBezTo>
                  <a:cubicBezTo>
                    <a:pt x="2067560" y="1212850"/>
                    <a:pt x="2077720" y="1162050"/>
                    <a:pt x="2082800" y="1112520"/>
                  </a:cubicBezTo>
                  <a:cubicBezTo>
                    <a:pt x="2086610" y="1074420"/>
                    <a:pt x="2087880" y="1037590"/>
                    <a:pt x="2087880" y="1000760"/>
                  </a:cubicBezTo>
                  <a:cubicBezTo>
                    <a:pt x="2087880" y="910590"/>
                    <a:pt x="2082800" y="820420"/>
                    <a:pt x="2067560" y="731520"/>
                  </a:cubicBezTo>
                  <a:cubicBezTo>
                    <a:pt x="2061210" y="695960"/>
                    <a:pt x="2052320" y="661670"/>
                    <a:pt x="2039620" y="628650"/>
                  </a:cubicBezTo>
                  <a:cubicBezTo>
                    <a:pt x="2019300" y="581660"/>
                    <a:pt x="2002790" y="533400"/>
                    <a:pt x="1979930" y="486410"/>
                  </a:cubicBezTo>
                  <a:close/>
                </a:path>
              </a:pathLst>
            </a:custGeom>
            <a:blipFill>
              <a:blip r:embed="rId9"/>
              <a:stretch>
                <a:fillRect l="-1152" t="0" r="-1152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2627011" y="3915768"/>
            <a:ext cx="2899029" cy="2969608"/>
            <a:chOff x="0" y="0"/>
            <a:chExt cx="2086610" cy="213741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2540" y="-2540"/>
              <a:ext cx="2087880" cy="2139950"/>
            </a:xfrm>
            <a:custGeom>
              <a:avLst/>
              <a:gdLst/>
              <a:ahLst/>
              <a:cxnLst/>
              <a:rect r="r" b="b" t="t" l="l"/>
              <a:pathLst>
                <a:path h="2139950" w="2087880">
                  <a:moveTo>
                    <a:pt x="1979930" y="486410"/>
                  </a:moveTo>
                  <a:cubicBezTo>
                    <a:pt x="1964690" y="454660"/>
                    <a:pt x="1948180" y="422910"/>
                    <a:pt x="1929130" y="393700"/>
                  </a:cubicBezTo>
                  <a:cubicBezTo>
                    <a:pt x="1908810" y="363220"/>
                    <a:pt x="1888490" y="330200"/>
                    <a:pt x="1861820" y="304800"/>
                  </a:cubicBezTo>
                  <a:cubicBezTo>
                    <a:pt x="1836420" y="280670"/>
                    <a:pt x="1808480" y="257810"/>
                    <a:pt x="1780540" y="236220"/>
                  </a:cubicBezTo>
                  <a:cubicBezTo>
                    <a:pt x="1725930" y="193040"/>
                    <a:pt x="1666240" y="154940"/>
                    <a:pt x="1606550" y="119380"/>
                  </a:cubicBezTo>
                  <a:cubicBezTo>
                    <a:pt x="1537970" y="77470"/>
                    <a:pt x="1461770" y="55880"/>
                    <a:pt x="1384300" y="34290"/>
                  </a:cubicBezTo>
                  <a:cubicBezTo>
                    <a:pt x="1337310" y="21590"/>
                    <a:pt x="1289050" y="11430"/>
                    <a:pt x="1239520" y="5080"/>
                  </a:cubicBezTo>
                  <a:cubicBezTo>
                    <a:pt x="1203960" y="0"/>
                    <a:pt x="1165860" y="2540"/>
                    <a:pt x="1129030" y="6350"/>
                  </a:cubicBezTo>
                  <a:cubicBezTo>
                    <a:pt x="1079500" y="10160"/>
                    <a:pt x="1029970" y="13970"/>
                    <a:pt x="980440" y="22860"/>
                  </a:cubicBezTo>
                  <a:cubicBezTo>
                    <a:pt x="943610" y="24130"/>
                    <a:pt x="908050" y="25400"/>
                    <a:pt x="869950" y="29210"/>
                  </a:cubicBezTo>
                  <a:cubicBezTo>
                    <a:pt x="850900" y="30480"/>
                    <a:pt x="831850" y="33020"/>
                    <a:pt x="812800" y="35560"/>
                  </a:cubicBezTo>
                  <a:cubicBezTo>
                    <a:pt x="800100" y="38100"/>
                    <a:pt x="788670" y="40640"/>
                    <a:pt x="777240" y="43180"/>
                  </a:cubicBezTo>
                  <a:cubicBezTo>
                    <a:pt x="730250" y="54610"/>
                    <a:pt x="685800" y="74930"/>
                    <a:pt x="645160" y="96520"/>
                  </a:cubicBezTo>
                  <a:cubicBezTo>
                    <a:pt x="562610" y="139700"/>
                    <a:pt x="483870" y="190500"/>
                    <a:pt x="411480" y="247650"/>
                  </a:cubicBezTo>
                  <a:cubicBezTo>
                    <a:pt x="381000" y="271780"/>
                    <a:pt x="351790" y="297180"/>
                    <a:pt x="322580" y="323850"/>
                  </a:cubicBezTo>
                  <a:cubicBezTo>
                    <a:pt x="270510" y="372110"/>
                    <a:pt x="227330" y="429260"/>
                    <a:pt x="187960" y="487680"/>
                  </a:cubicBezTo>
                  <a:cubicBezTo>
                    <a:pt x="158750" y="529590"/>
                    <a:pt x="134620" y="577850"/>
                    <a:pt x="114300" y="623570"/>
                  </a:cubicBezTo>
                  <a:cubicBezTo>
                    <a:pt x="99060" y="657860"/>
                    <a:pt x="82550" y="692150"/>
                    <a:pt x="72390" y="728980"/>
                  </a:cubicBezTo>
                  <a:cubicBezTo>
                    <a:pt x="44450" y="819150"/>
                    <a:pt x="22860" y="910590"/>
                    <a:pt x="8890" y="1003300"/>
                  </a:cubicBezTo>
                  <a:cubicBezTo>
                    <a:pt x="3810" y="1040130"/>
                    <a:pt x="1270" y="1076960"/>
                    <a:pt x="0" y="1115060"/>
                  </a:cubicBezTo>
                  <a:lnTo>
                    <a:pt x="0" y="1165860"/>
                  </a:lnTo>
                  <a:cubicBezTo>
                    <a:pt x="1270" y="1197610"/>
                    <a:pt x="2540" y="1236980"/>
                    <a:pt x="8890" y="1268730"/>
                  </a:cubicBezTo>
                  <a:cubicBezTo>
                    <a:pt x="15240" y="1305560"/>
                    <a:pt x="21590" y="1343660"/>
                    <a:pt x="31750" y="1379220"/>
                  </a:cubicBezTo>
                  <a:cubicBezTo>
                    <a:pt x="54610" y="1452880"/>
                    <a:pt x="78740" y="1527810"/>
                    <a:pt x="118110" y="1595120"/>
                  </a:cubicBezTo>
                  <a:cubicBezTo>
                    <a:pt x="138430" y="1629410"/>
                    <a:pt x="160020" y="1663700"/>
                    <a:pt x="182880" y="1695450"/>
                  </a:cubicBezTo>
                  <a:cubicBezTo>
                    <a:pt x="212090" y="1738630"/>
                    <a:pt x="241300" y="1780540"/>
                    <a:pt x="278130" y="1817370"/>
                  </a:cubicBezTo>
                  <a:cubicBezTo>
                    <a:pt x="322580" y="1863090"/>
                    <a:pt x="374650" y="1903730"/>
                    <a:pt x="427990" y="1939290"/>
                  </a:cubicBezTo>
                  <a:cubicBezTo>
                    <a:pt x="539750" y="2012950"/>
                    <a:pt x="673100" y="2054860"/>
                    <a:pt x="801370" y="2090420"/>
                  </a:cubicBezTo>
                  <a:cubicBezTo>
                    <a:pt x="831850" y="2099310"/>
                    <a:pt x="863600" y="2106930"/>
                    <a:pt x="895350" y="2113280"/>
                  </a:cubicBezTo>
                  <a:cubicBezTo>
                    <a:pt x="944880" y="2123440"/>
                    <a:pt x="994410" y="2134870"/>
                    <a:pt x="1043940" y="2137410"/>
                  </a:cubicBezTo>
                  <a:cubicBezTo>
                    <a:pt x="1083310" y="2139950"/>
                    <a:pt x="1123950" y="2136140"/>
                    <a:pt x="1163320" y="2133600"/>
                  </a:cubicBezTo>
                  <a:cubicBezTo>
                    <a:pt x="1216660" y="2129790"/>
                    <a:pt x="1270000" y="2124710"/>
                    <a:pt x="1323340" y="2113280"/>
                  </a:cubicBezTo>
                  <a:cubicBezTo>
                    <a:pt x="1375410" y="2101850"/>
                    <a:pt x="1424940" y="2084070"/>
                    <a:pt x="1473200" y="2062480"/>
                  </a:cubicBezTo>
                  <a:cubicBezTo>
                    <a:pt x="1549400" y="2029460"/>
                    <a:pt x="1623060" y="1983740"/>
                    <a:pt x="1678940" y="1921510"/>
                  </a:cubicBezTo>
                  <a:cubicBezTo>
                    <a:pt x="1739900" y="1852930"/>
                    <a:pt x="1798320" y="1783080"/>
                    <a:pt x="1847850" y="1705610"/>
                  </a:cubicBezTo>
                  <a:cubicBezTo>
                    <a:pt x="1896110" y="1630680"/>
                    <a:pt x="1936750" y="1550670"/>
                    <a:pt x="1976120" y="1469390"/>
                  </a:cubicBezTo>
                  <a:cubicBezTo>
                    <a:pt x="2007870" y="1403350"/>
                    <a:pt x="2039620" y="1334770"/>
                    <a:pt x="2056130" y="1262380"/>
                  </a:cubicBezTo>
                  <a:cubicBezTo>
                    <a:pt x="2067560" y="1212850"/>
                    <a:pt x="2077720" y="1162050"/>
                    <a:pt x="2082800" y="1112520"/>
                  </a:cubicBezTo>
                  <a:cubicBezTo>
                    <a:pt x="2086610" y="1074420"/>
                    <a:pt x="2087880" y="1037590"/>
                    <a:pt x="2087880" y="1000760"/>
                  </a:cubicBezTo>
                  <a:cubicBezTo>
                    <a:pt x="2087880" y="910590"/>
                    <a:pt x="2082800" y="820420"/>
                    <a:pt x="2067560" y="731520"/>
                  </a:cubicBezTo>
                  <a:cubicBezTo>
                    <a:pt x="2061210" y="695960"/>
                    <a:pt x="2052320" y="661670"/>
                    <a:pt x="2039620" y="628650"/>
                  </a:cubicBezTo>
                  <a:cubicBezTo>
                    <a:pt x="2019300" y="581660"/>
                    <a:pt x="2002790" y="533400"/>
                    <a:pt x="1979930" y="486410"/>
                  </a:cubicBezTo>
                  <a:close/>
                </a:path>
              </a:pathLst>
            </a:custGeom>
            <a:blipFill>
              <a:blip r:embed="rId10"/>
              <a:stretch>
                <a:fillRect l="0" t="-15164" r="0" b="-15164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4481305" y="1675406"/>
            <a:ext cx="9518435" cy="130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91"/>
              </a:lnSpc>
            </a:pPr>
            <a:r>
              <a:rPr lang="en-US" sz="9099">
                <a:solidFill>
                  <a:srgbClr val="474A53"/>
                </a:solidFill>
                <a:latin typeface="Knewave"/>
                <a:ea typeface="Knewave"/>
                <a:cs typeface="Knewave"/>
                <a:sym typeface="Knewave"/>
              </a:rPr>
              <a:t>Meet The Group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00325" y="7223808"/>
            <a:ext cx="4117521" cy="1355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1"/>
              </a:lnSpc>
            </a:pPr>
            <a:r>
              <a:rPr lang="en-US" sz="336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Shaikh Ramisha Maliyat</a:t>
            </a:r>
          </a:p>
          <a:p>
            <a:pPr algn="ctr">
              <a:lnSpc>
                <a:spcPts val="3561"/>
              </a:lnSpc>
            </a:pPr>
            <a:r>
              <a:rPr lang="en-US" sz="336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Id:20200204054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740154" y="7223808"/>
            <a:ext cx="6434062" cy="135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5"/>
              </a:lnSpc>
            </a:pPr>
            <a:r>
              <a:rPr lang="en-US" sz="3373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Arijit Paul</a:t>
            </a:r>
          </a:p>
          <a:p>
            <a:pPr algn="ctr">
              <a:lnSpc>
                <a:spcPts val="3575"/>
              </a:lnSpc>
            </a:pPr>
          </a:p>
          <a:p>
            <a:pPr algn="ctr">
              <a:lnSpc>
                <a:spcPts val="3575"/>
              </a:lnSpc>
            </a:pPr>
            <a:r>
              <a:rPr lang="en-US" sz="3373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Id:20200204067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478936" y="7253550"/>
            <a:ext cx="5780364" cy="1325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5"/>
              </a:lnSpc>
            </a:pPr>
            <a:r>
              <a:rPr lang="en-US" sz="3307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Nabila Rahman</a:t>
            </a:r>
          </a:p>
          <a:p>
            <a:pPr algn="ctr">
              <a:lnSpc>
                <a:spcPts val="3505"/>
              </a:lnSpc>
            </a:pPr>
          </a:p>
          <a:p>
            <a:pPr algn="ctr">
              <a:lnSpc>
                <a:spcPts val="3505"/>
              </a:lnSpc>
            </a:pPr>
            <a:r>
              <a:rPr lang="en-US" sz="3307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Id:20200204065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668009" y="7196701"/>
            <a:ext cx="3948590" cy="4680441"/>
          </a:xfrm>
          <a:custGeom>
            <a:avLst/>
            <a:gdLst/>
            <a:ahLst/>
            <a:cxnLst/>
            <a:rect r="r" b="b" t="t" l="l"/>
            <a:pathLst>
              <a:path h="4680441" w="3948590">
                <a:moveTo>
                  <a:pt x="0" y="0"/>
                </a:moveTo>
                <a:lnTo>
                  <a:pt x="3948591" y="0"/>
                </a:lnTo>
                <a:lnTo>
                  <a:pt x="3948591" y="4680440"/>
                </a:lnTo>
                <a:lnTo>
                  <a:pt x="0" y="468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215717">
            <a:off x="15650436" y="6390941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3384024" y="-656343"/>
            <a:ext cx="2950098" cy="4800455"/>
          </a:xfrm>
          <a:custGeom>
            <a:avLst/>
            <a:gdLst/>
            <a:ahLst/>
            <a:cxnLst/>
            <a:rect r="r" b="b" t="t" l="l"/>
            <a:pathLst>
              <a:path h="4800455" w="2950098">
                <a:moveTo>
                  <a:pt x="0" y="0"/>
                </a:moveTo>
                <a:lnTo>
                  <a:pt x="2950097" y="0"/>
                </a:lnTo>
                <a:lnTo>
                  <a:pt x="2950097" y="4800455"/>
                </a:lnTo>
                <a:lnTo>
                  <a:pt x="0" y="48004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73634" y="4100459"/>
            <a:ext cx="17362498" cy="2726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336" indent="-431668" lvl="1">
              <a:lnSpc>
                <a:spcPts val="5598"/>
              </a:lnSpc>
              <a:buFont typeface="Arial"/>
              <a:buChar char="•"/>
            </a:pPr>
            <a:r>
              <a:rPr lang="en-US" sz="3998" spc="147">
                <a:solidFill>
                  <a:srgbClr val="474A5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Impact: Drives global warming</a:t>
            </a:r>
          </a:p>
          <a:p>
            <a:pPr algn="l" marL="863336" indent="-431668" lvl="1">
              <a:lnSpc>
                <a:spcPts val="5598"/>
              </a:lnSpc>
              <a:buFont typeface="Arial"/>
              <a:buChar char="•"/>
            </a:pPr>
            <a:r>
              <a:rPr lang="en-US" sz="3998" spc="147">
                <a:solidFill>
                  <a:srgbClr val="474A5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Challenges: Sea-level rise, biodiversity loss</a:t>
            </a:r>
          </a:p>
          <a:p>
            <a:pPr algn="l" marL="863336" indent="-431668" lvl="1">
              <a:lnSpc>
                <a:spcPts val="5598"/>
              </a:lnSpc>
              <a:buFont typeface="Arial"/>
              <a:buChar char="•"/>
            </a:pPr>
            <a:r>
              <a:rPr lang="en-US" sz="3998" spc="147">
                <a:solidFill>
                  <a:srgbClr val="474A5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Objective: Analyze CO2, assess mitigation</a:t>
            </a:r>
          </a:p>
          <a:p>
            <a:pPr algn="l">
              <a:lnSpc>
                <a:spcPts val="5073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657671" y="1332110"/>
            <a:ext cx="4415311" cy="87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84"/>
              </a:lnSpc>
            </a:pPr>
            <a:r>
              <a:rPr lang="en-US" sz="6057">
                <a:solidFill>
                  <a:srgbClr val="F2E9DA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945595" y="7745050"/>
            <a:ext cx="3948590" cy="4680441"/>
          </a:xfrm>
          <a:custGeom>
            <a:avLst/>
            <a:gdLst/>
            <a:ahLst/>
            <a:cxnLst/>
            <a:rect r="r" b="b" t="t" l="l"/>
            <a:pathLst>
              <a:path h="4680441" w="3948590">
                <a:moveTo>
                  <a:pt x="0" y="0"/>
                </a:moveTo>
                <a:lnTo>
                  <a:pt x="3948590" y="0"/>
                </a:lnTo>
                <a:lnTo>
                  <a:pt x="3948590" y="4680441"/>
                </a:lnTo>
                <a:lnTo>
                  <a:pt x="0" y="46804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215717">
            <a:off x="15650436" y="6390941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3384024" y="-656343"/>
            <a:ext cx="2950098" cy="4800455"/>
          </a:xfrm>
          <a:custGeom>
            <a:avLst/>
            <a:gdLst/>
            <a:ahLst/>
            <a:cxnLst/>
            <a:rect r="r" b="b" t="t" l="l"/>
            <a:pathLst>
              <a:path h="4800455" w="2950098">
                <a:moveTo>
                  <a:pt x="0" y="0"/>
                </a:moveTo>
                <a:lnTo>
                  <a:pt x="2950097" y="0"/>
                </a:lnTo>
                <a:lnTo>
                  <a:pt x="2950097" y="4800455"/>
                </a:lnTo>
                <a:lnTo>
                  <a:pt x="0" y="48004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218677" y="3593366"/>
            <a:ext cx="19045994" cy="3781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8047" indent="-474023" lvl="1">
              <a:lnSpc>
                <a:spcPts val="6147"/>
              </a:lnSpc>
              <a:buFont typeface="Arial"/>
              <a:buChar char="•"/>
            </a:pPr>
            <a:r>
              <a:rPr lang="en-US" sz="4391" spc="162">
                <a:solidFill>
                  <a:srgbClr val="474A5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Climate Change Urgency</a:t>
            </a:r>
          </a:p>
          <a:p>
            <a:pPr algn="l" marL="948047" indent="-474023" lvl="1">
              <a:lnSpc>
                <a:spcPts val="6147"/>
              </a:lnSpc>
              <a:buFont typeface="Arial"/>
              <a:buChar char="•"/>
            </a:pPr>
            <a:r>
              <a:rPr lang="en-US" sz="4391" spc="162">
                <a:solidFill>
                  <a:srgbClr val="474A5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CO2 Emissions Impact</a:t>
            </a:r>
          </a:p>
          <a:p>
            <a:pPr algn="l" marL="948047" indent="-474023" lvl="1">
              <a:lnSpc>
                <a:spcPts val="6147"/>
              </a:lnSpc>
              <a:buFont typeface="Arial"/>
              <a:buChar char="•"/>
            </a:pPr>
            <a:r>
              <a:rPr lang="en-US" sz="4391" spc="162">
                <a:solidFill>
                  <a:srgbClr val="474A5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Study Aim</a:t>
            </a:r>
          </a:p>
          <a:p>
            <a:pPr algn="l" marL="948047" indent="-474023" lvl="1">
              <a:lnSpc>
                <a:spcPts val="6147"/>
              </a:lnSpc>
              <a:buFont typeface="Arial"/>
              <a:buChar char="•"/>
            </a:pPr>
            <a:r>
              <a:rPr lang="en-US" sz="4391" spc="162">
                <a:solidFill>
                  <a:srgbClr val="474A5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Policy Support</a:t>
            </a:r>
          </a:p>
          <a:p>
            <a:pPr algn="l">
              <a:lnSpc>
                <a:spcPts val="5571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657671" y="1332110"/>
            <a:ext cx="4415311" cy="87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84"/>
              </a:lnSpc>
            </a:pPr>
            <a:r>
              <a:rPr lang="en-US" sz="6057">
                <a:solidFill>
                  <a:srgbClr val="F2E9DA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Motivation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48414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689495" y="7394011"/>
            <a:ext cx="3763119" cy="4460593"/>
          </a:xfrm>
          <a:custGeom>
            <a:avLst/>
            <a:gdLst/>
            <a:ahLst/>
            <a:cxnLst/>
            <a:rect r="r" b="b" t="t" l="l"/>
            <a:pathLst>
              <a:path h="4460593" w="3763119">
                <a:moveTo>
                  <a:pt x="0" y="0"/>
                </a:moveTo>
                <a:lnTo>
                  <a:pt x="3763119" y="0"/>
                </a:lnTo>
                <a:lnTo>
                  <a:pt x="3763119" y="4460594"/>
                </a:lnTo>
                <a:lnTo>
                  <a:pt x="0" y="4460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8331">
            <a:off x="16161896" y="6909769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-529418" y="-476032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6" y="0"/>
                </a:lnTo>
                <a:lnTo>
                  <a:pt x="3116236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771138">
            <a:off x="15698790" y="-1817663"/>
            <a:ext cx="4383300" cy="5195722"/>
          </a:xfrm>
          <a:custGeom>
            <a:avLst/>
            <a:gdLst/>
            <a:ahLst/>
            <a:cxnLst/>
            <a:rect r="r" b="b" t="t" l="l"/>
            <a:pathLst>
              <a:path h="5195722" w="4383300">
                <a:moveTo>
                  <a:pt x="0" y="0"/>
                </a:moveTo>
                <a:lnTo>
                  <a:pt x="4383301" y="0"/>
                </a:lnTo>
                <a:lnTo>
                  <a:pt x="4383301" y="5195722"/>
                </a:lnTo>
                <a:lnTo>
                  <a:pt x="0" y="5195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42597" y="4236181"/>
            <a:ext cx="11098325" cy="1302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91"/>
              </a:lnSpc>
            </a:pPr>
            <a:r>
              <a:rPr lang="en-US" sz="9099">
                <a:solidFill>
                  <a:srgbClr val="474A53"/>
                </a:solidFill>
                <a:latin typeface="Knewave"/>
                <a:ea typeface="Knewave"/>
                <a:cs typeface="Knewave"/>
                <a:sym typeface="Knewave"/>
              </a:rPr>
              <a:t>Literature Review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45775">
            <a:off x="-1123240" y="9005791"/>
            <a:ext cx="3237708" cy="3837801"/>
          </a:xfrm>
          <a:custGeom>
            <a:avLst/>
            <a:gdLst/>
            <a:ahLst/>
            <a:cxnLst/>
            <a:rect r="r" b="b" t="t" l="l"/>
            <a:pathLst>
              <a:path h="3837801" w="3237708">
                <a:moveTo>
                  <a:pt x="0" y="0"/>
                </a:moveTo>
                <a:lnTo>
                  <a:pt x="3237709" y="0"/>
                </a:lnTo>
                <a:lnTo>
                  <a:pt x="3237709" y="3837801"/>
                </a:lnTo>
                <a:lnTo>
                  <a:pt x="0" y="38378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8331">
            <a:off x="17133223" y="7523330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495614" y="136525"/>
          <a:ext cx="17043086" cy="9121775"/>
        </p:xfrm>
        <a:graphic>
          <a:graphicData uri="http://schemas.openxmlformats.org/drawingml/2006/table">
            <a:tbl>
              <a:tblPr/>
              <a:tblGrid>
                <a:gridCol w="4260772"/>
                <a:gridCol w="4260772"/>
                <a:gridCol w="4260772"/>
                <a:gridCol w="4260772"/>
              </a:tblGrid>
              <a:tr h="68620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Authors and Paper Name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Focus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Methodology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Key Findings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07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M. Sai Manvitha, M. Vani Pujitha et al., “A Predictive Analysis on CO2 Emissions in Automobiles using Machine Learning Techniques”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Impact of CO2 emissions in India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Machine Learning (Random Forest, Decision Tree, Regression)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Reliable prediction of CO2 emissions from vehicle features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07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S. Kumari, S.K. Singh, “Machine learning-based time series models for effective CO2 emission prediction in India”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Predicting CO2 emissions in India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Time series models (ARIMA, SARIMAX, Holt-Winter, Linear Regression, LSTM)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LSTM performed best, highlighting deep learning's effectiveness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6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Chunzi Wang, Moye Li et al., “Forecasting carbon dioxide emissions: application of a novel two-stage procedure based on machine learning models”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Forecasting CO2 emissions in China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Two-stage procedure (SVR, RF, Ridge Regression, ANN)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SVR-ANN performed best, reducing forecast errors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07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Ying Li, Yanwei Sun, “Modeling and predicting city-level CO2 emissions using open access data and machine learning”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City-level CO2 emissions in China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XGBoost models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High accuracy (R² &gt; 0.98)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6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Ostermann et al., “Short-term forecasting of German generation-based CO2 emission factors using parametric and non-parametric time series models”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Short-term forecasting of German CO2 emissions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Various models (SARIMAX, Random Forest, Gradient Boosting, CNN, LSTM, MLP)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DM Serif Display"/>
                          <a:ea typeface="DM Serif Display"/>
                          <a:cs typeface="DM Serif Display"/>
                          <a:sym typeface="DM Serif Display"/>
                        </a:rPr>
                        <a:t>Gradient boosting and random forest models performed best</a:t>
                      </a:r>
                      <a:endParaRPr lang="en-US" sz="1100"/>
                    </a:p>
                  </a:txBody>
                  <a:tcPr marL="104775" marR="104775" marT="104775" marB="10477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4838003" y="1057567"/>
            <a:ext cx="3392624" cy="727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61"/>
              </a:lnSpc>
            </a:pPr>
            <a:r>
              <a:rPr lang="en-US" sz="5055">
                <a:solidFill>
                  <a:srgbClr val="F2E9DA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Contents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11939" y="3853822"/>
            <a:ext cx="4252934" cy="37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0"/>
              </a:lnSpc>
            </a:pPr>
            <a:r>
              <a:rPr lang="en-US" sz="2700" spc="-54">
                <a:solidFill>
                  <a:srgbClr val="F2E9DA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Write your topic or idea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46782" y="4490708"/>
            <a:ext cx="5484814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2E9DA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Presentations are communication tools that can be used as lectures, speeches, reports, demonstrations and more.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85069" y="3894369"/>
            <a:ext cx="4252934" cy="37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0"/>
              </a:lnSpc>
            </a:pPr>
            <a:r>
              <a:rPr lang="en-US" sz="2700" spc="-54">
                <a:solidFill>
                  <a:srgbClr val="F2E9DA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Write your topic or idea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19912" y="4531255"/>
            <a:ext cx="5484814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2E9DA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Presentations are communication tools that can be used as lectures, speeches, reports, demonstrations and more.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11939" y="6747861"/>
            <a:ext cx="4252934" cy="37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0"/>
              </a:lnSpc>
            </a:pPr>
            <a:r>
              <a:rPr lang="en-US" sz="2700" spc="-54">
                <a:solidFill>
                  <a:srgbClr val="F2E9DA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Write your topic or idea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46782" y="7384747"/>
            <a:ext cx="5484814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2E9DA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Presentations are communication tools that can be used as lectures, speeches, reports, demonstrations and more.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71572" y="6747861"/>
            <a:ext cx="4252934" cy="37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0"/>
              </a:lnSpc>
            </a:pPr>
            <a:r>
              <a:rPr lang="en-US" sz="2700" spc="-54">
                <a:solidFill>
                  <a:srgbClr val="F2E9DA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Write your topic or idea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819912" y="7384747"/>
            <a:ext cx="5484814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2E9DA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Presentations are communication tools that can be used as lectures, speeches, reports, demonstrations and more.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68128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945595" y="7745050"/>
            <a:ext cx="3948590" cy="4680441"/>
          </a:xfrm>
          <a:custGeom>
            <a:avLst/>
            <a:gdLst/>
            <a:ahLst/>
            <a:cxnLst/>
            <a:rect r="r" b="b" t="t" l="l"/>
            <a:pathLst>
              <a:path h="4680441" w="3948590">
                <a:moveTo>
                  <a:pt x="0" y="0"/>
                </a:moveTo>
                <a:lnTo>
                  <a:pt x="3948590" y="0"/>
                </a:lnTo>
                <a:lnTo>
                  <a:pt x="3948590" y="4680441"/>
                </a:lnTo>
                <a:lnTo>
                  <a:pt x="0" y="46804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215717">
            <a:off x="15650436" y="6390941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253092" y="-935431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7" y="0"/>
                </a:lnTo>
                <a:lnTo>
                  <a:pt x="3116237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3384024" y="-519404"/>
            <a:ext cx="2950098" cy="4800455"/>
          </a:xfrm>
          <a:custGeom>
            <a:avLst/>
            <a:gdLst/>
            <a:ahLst/>
            <a:cxnLst/>
            <a:rect r="r" b="b" t="t" l="l"/>
            <a:pathLst>
              <a:path h="4800455" w="2950098">
                <a:moveTo>
                  <a:pt x="0" y="0"/>
                </a:moveTo>
                <a:lnTo>
                  <a:pt x="2950097" y="0"/>
                </a:lnTo>
                <a:lnTo>
                  <a:pt x="2950097" y="4800455"/>
                </a:lnTo>
                <a:lnTo>
                  <a:pt x="0" y="48004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843989" y="1417198"/>
            <a:ext cx="4415311" cy="87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84"/>
              </a:lnSpc>
            </a:pPr>
            <a:r>
              <a:rPr lang="en-US" sz="6057">
                <a:solidFill>
                  <a:srgbClr val="F2E9DA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Dataset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69285" y="3368219"/>
            <a:ext cx="14209011" cy="400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1"/>
              </a:lnSpc>
            </a:pPr>
            <a:r>
              <a:rPr lang="en-US" sz="3779" spc="139">
                <a:solidFill>
                  <a:srgbClr val="474A5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There are 10 columns.Column consists:Make,</a:t>
            </a:r>
            <a:r>
              <a:rPr lang="en-US" sz="3779" spc="139">
                <a:solidFill>
                  <a:srgbClr val="474A5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Model,Vehicle Class,Engine Size(L),Cylinders,Transmission,Fuel Type,Fuel Consumption City (L/100 km),Fuel Consumption Hwy (L/100 km),Fuel Consumption Comb (L/100 km),Fuel Consumption Comb (mpg),CO2 Emissions(g/km).</a:t>
            </a:r>
          </a:p>
          <a:p>
            <a:pPr algn="l">
              <a:lnSpc>
                <a:spcPts val="5571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04159" y="1028700"/>
            <a:ext cx="8198763" cy="8390172"/>
            <a:chOff x="0" y="0"/>
            <a:chExt cx="2159345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9345" cy="2209757"/>
            </a:xfrm>
            <a:custGeom>
              <a:avLst/>
              <a:gdLst/>
              <a:ahLst/>
              <a:cxnLst/>
              <a:rect r="r" b="b" t="t" l="l"/>
              <a:pathLst>
                <a:path h="2209757" w="2159345">
                  <a:moveTo>
                    <a:pt x="0" y="0"/>
                  </a:moveTo>
                  <a:lnTo>
                    <a:pt x="2159345" y="0"/>
                  </a:lnTo>
                  <a:lnTo>
                    <a:pt x="2159345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59345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202210" y="6781703"/>
            <a:ext cx="3948590" cy="4680441"/>
          </a:xfrm>
          <a:custGeom>
            <a:avLst/>
            <a:gdLst/>
            <a:ahLst/>
            <a:cxnLst/>
            <a:rect r="r" b="b" t="t" l="l"/>
            <a:pathLst>
              <a:path h="4680441" w="3948590">
                <a:moveTo>
                  <a:pt x="0" y="0"/>
                </a:moveTo>
                <a:lnTo>
                  <a:pt x="3948590" y="0"/>
                </a:lnTo>
                <a:lnTo>
                  <a:pt x="3948590" y="4680441"/>
                </a:lnTo>
                <a:lnTo>
                  <a:pt x="0" y="46804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215717">
            <a:off x="15298306" y="5200018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9" y="0"/>
                </a:lnTo>
                <a:lnTo>
                  <a:pt x="2194809" y="4697062"/>
                </a:lnTo>
                <a:lnTo>
                  <a:pt x="0" y="4697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31649" y="639880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7" y="0"/>
                </a:lnTo>
                <a:lnTo>
                  <a:pt x="3116237" y="5528808"/>
                </a:lnTo>
                <a:lnTo>
                  <a:pt x="0" y="55288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3282123" y="-714471"/>
            <a:ext cx="3135448" cy="5102061"/>
          </a:xfrm>
          <a:custGeom>
            <a:avLst/>
            <a:gdLst/>
            <a:ahLst/>
            <a:cxnLst/>
            <a:rect r="r" b="b" t="t" l="l"/>
            <a:pathLst>
              <a:path h="5102061" w="3135448">
                <a:moveTo>
                  <a:pt x="0" y="0"/>
                </a:moveTo>
                <a:lnTo>
                  <a:pt x="3135448" y="0"/>
                </a:lnTo>
                <a:lnTo>
                  <a:pt x="3135448" y="5102062"/>
                </a:lnTo>
                <a:lnTo>
                  <a:pt x="0" y="51020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405517" y="1028700"/>
            <a:ext cx="2396048" cy="8093224"/>
          </a:xfrm>
          <a:custGeom>
            <a:avLst/>
            <a:gdLst/>
            <a:ahLst/>
            <a:cxnLst/>
            <a:rect r="r" b="b" t="t" l="l"/>
            <a:pathLst>
              <a:path h="8093224" w="2396048">
                <a:moveTo>
                  <a:pt x="0" y="0"/>
                </a:moveTo>
                <a:lnTo>
                  <a:pt x="2396048" y="0"/>
                </a:lnTo>
                <a:lnTo>
                  <a:pt x="2396048" y="8093224"/>
                </a:lnTo>
                <a:lnTo>
                  <a:pt x="0" y="809322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25" r="-772" b="-125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475908" y="1214734"/>
            <a:ext cx="4747878" cy="87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84"/>
              </a:lnSpc>
            </a:pPr>
            <a:r>
              <a:rPr lang="en-US" sz="6057">
                <a:solidFill>
                  <a:srgbClr val="F2E9DA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Methodology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68128"/>
            <a:ext cx="16230600" cy="8390172"/>
            <a:chOff x="0" y="0"/>
            <a:chExt cx="4274726" cy="2209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09757"/>
            </a:xfrm>
            <a:custGeom>
              <a:avLst/>
              <a:gdLst/>
              <a:ahLst/>
              <a:cxnLst/>
              <a:rect r="r" b="b" t="t" l="l"/>
              <a:pathLst>
                <a:path h="220975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09757"/>
                  </a:lnTo>
                  <a:lnTo>
                    <a:pt x="0" y="2209757"/>
                  </a:lnTo>
                  <a:close/>
                </a:path>
              </a:pathLst>
            </a:custGeom>
            <a:solidFill>
              <a:srgbClr val="F2E9DA"/>
            </a:solidFill>
            <a:ln w="76200" cap="sq">
              <a:solidFill>
                <a:srgbClr val="CDA083"/>
              </a:solidFill>
              <a:prstDash val="lgDash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47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745775">
            <a:off x="-945595" y="7745050"/>
            <a:ext cx="3948590" cy="4680441"/>
          </a:xfrm>
          <a:custGeom>
            <a:avLst/>
            <a:gdLst/>
            <a:ahLst/>
            <a:cxnLst/>
            <a:rect r="r" b="b" t="t" l="l"/>
            <a:pathLst>
              <a:path h="4680441" w="3948590">
                <a:moveTo>
                  <a:pt x="0" y="0"/>
                </a:moveTo>
                <a:lnTo>
                  <a:pt x="3948590" y="0"/>
                </a:lnTo>
                <a:lnTo>
                  <a:pt x="3948590" y="4680441"/>
                </a:lnTo>
                <a:lnTo>
                  <a:pt x="0" y="46804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215717">
            <a:off x="15650436" y="6390941"/>
            <a:ext cx="2194809" cy="4697061"/>
          </a:xfrm>
          <a:custGeom>
            <a:avLst/>
            <a:gdLst/>
            <a:ahLst/>
            <a:cxnLst/>
            <a:rect r="r" b="b" t="t" l="l"/>
            <a:pathLst>
              <a:path h="4697061" w="2194809">
                <a:moveTo>
                  <a:pt x="0" y="0"/>
                </a:moveTo>
                <a:lnTo>
                  <a:pt x="2194808" y="0"/>
                </a:lnTo>
                <a:lnTo>
                  <a:pt x="2194808" y="4697061"/>
                </a:lnTo>
                <a:lnTo>
                  <a:pt x="0" y="46970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70566">
            <a:off x="253092" y="-935431"/>
            <a:ext cx="3116237" cy="5528807"/>
          </a:xfrm>
          <a:custGeom>
            <a:avLst/>
            <a:gdLst/>
            <a:ahLst/>
            <a:cxnLst/>
            <a:rect r="r" b="b" t="t" l="l"/>
            <a:pathLst>
              <a:path h="5528807" w="3116237">
                <a:moveTo>
                  <a:pt x="0" y="0"/>
                </a:moveTo>
                <a:lnTo>
                  <a:pt x="3116237" y="0"/>
                </a:lnTo>
                <a:lnTo>
                  <a:pt x="3116237" y="5528807"/>
                </a:lnTo>
                <a:lnTo>
                  <a:pt x="0" y="55288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3384024" y="-519404"/>
            <a:ext cx="2950098" cy="4800455"/>
          </a:xfrm>
          <a:custGeom>
            <a:avLst/>
            <a:gdLst/>
            <a:ahLst/>
            <a:cxnLst/>
            <a:rect r="r" b="b" t="t" l="l"/>
            <a:pathLst>
              <a:path h="4800455" w="2950098">
                <a:moveTo>
                  <a:pt x="0" y="0"/>
                </a:moveTo>
                <a:lnTo>
                  <a:pt x="2950097" y="0"/>
                </a:lnTo>
                <a:lnTo>
                  <a:pt x="2950097" y="4800455"/>
                </a:lnTo>
                <a:lnTo>
                  <a:pt x="0" y="48004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843989" y="1417198"/>
            <a:ext cx="4415311" cy="87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84"/>
              </a:lnSpc>
            </a:pPr>
            <a:r>
              <a:rPr lang="en-US" sz="6057">
                <a:solidFill>
                  <a:srgbClr val="F2E9DA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Model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37006" y="3353476"/>
            <a:ext cx="19045994" cy="2784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9169" indent="-429585" lvl="1">
              <a:lnSpc>
                <a:spcPts val="5571"/>
              </a:lnSpc>
              <a:buFont typeface="Arial"/>
              <a:buChar char="•"/>
            </a:pPr>
            <a:r>
              <a:rPr lang="en-US" sz="3979" spc="147">
                <a:solidFill>
                  <a:srgbClr val="474A5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Logistic Regression</a:t>
            </a:r>
          </a:p>
          <a:p>
            <a:pPr algn="l" marL="859169" indent="-429585" lvl="1">
              <a:lnSpc>
                <a:spcPts val="5571"/>
              </a:lnSpc>
              <a:buFont typeface="Arial"/>
              <a:buChar char="•"/>
            </a:pPr>
            <a:r>
              <a:rPr lang="en-US" sz="3979" spc="147">
                <a:solidFill>
                  <a:srgbClr val="474A5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Support Vector Regression</a:t>
            </a:r>
          </a:p>
          <a:p>
            <a:pPr algn="l" marL="859169" indent="-429585" lvl="1">
              <a:lnSpc>
                <a:spcPts val="5571"/>
              </a:lnSpc>
              <a:buFont typeface="Arial"/>
              <a:buChar char="•"/>
            </a:pPr>
            <a:r>
              <a:rPr lang="en-US" sz="3979" spc="147">
                <a:solidFill>
                  <a:srgbClr val="474A5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Long Short Term Memory</a:t>
            </a:r>
          </a:p>
          <a:p>
            <a:pPr algn="l" marL="859169" indent="-429585" lvl="1">
              <a:lnSpc>
                <a:spcPts val="5571"/>
              </a:lnSpc>
              <a:buFont typeface="Arial"/>
              <a:buChar char="•"/>
            </a:pPr>
            <a:r>
              <a:rPr lang="en-US" sz="3979" spc="147">
                <a:solidFill>
                  <a:srgbClr val="474A53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Random Forest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DAGK0VeMLdw</dc:identifier>
  <dcterms:modified xsi:type="dcterms:W3CDTF">2011-08-01T06:04:30Z</dcterms:modified>
  <cp:revision>1</cp:revision>
  <dc:title>Quantitative Analysis of CO2 Emissions: A Regression Approach to Understanding Environmental Impact</dc:title>
</cp:coreProperties>
</file>