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Art Nuvo" charset="1" panose="00000000000000000000"/>
      <p:regular r:id="rId17"/>
    </p:embeddedFont>
    <p:embeddedFont>
      <p:font typeface="Jet" charset="1" panose="02060603050605020204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4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6734" y="178924"/>
            <a:ext cx="17854532" cy="9929152"/>
            <a:chOff x="0" y="0"/>
            <a:chExt cx="4702428" cy="261508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02428" cy="2615085"/>
            </a:xfrm>
            <a:custGeom>
              <a:avLst/>
              <a:gdLst/>
              <a:ahLst/>
              <a:cxnLst/>
              <a:rect r="r" b="b" t="t" l="l"/>
              <a:pathLst>
                <a:path h="2615085" w="4702428">
                  <a:moveTo>
                    <a:pt x="0" y="0"/>
                  </a:moveTo>
                  <a:lnTo>
                    <a:pt x="4702428" y="0"/>
                  </a:lnTo>
                  <a:lnTo>
                    <a:pt x="4702428" y="2615085"/>
                  </a:lnTo>
                  <a:lnTo>
                    <a:pt x="0" y="261508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916542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702428" cy="26531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16734" y="5993276"/>
            <a:ext cx="4083559" cy="4114800"/>
          </a:xfrm>
          <a:custGeom>
            <a:avLst/>
            <a:gdLst/>
            <a:ahLst/>
            <a:cxnLst/>
            <a:rect r="r" b="b" t="t" l="l"/>
            <a:pathLst>
              <a:path h="4114800" w="4083559">
                <a:moveTo>
                  <a:pt x="0" y="0"/>
                </a:moveTo>
                <a:lnTo>
                  <a:pt x="4083558" y="0"/>
                </a:lnTo>
                <a:lnTo>
                  <a:pt x="40835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0">
            <a:off x="216734" y="178924"/>
            <a:ext cx="4083559" cy="4114800"/>
          </a:xfrm>
          <a:custGeom>
            <a:avLst/>
            <a:gdLst/>
            <a:ahLst/>
            <a:cxnLst/>
            <a:rect r="r" b="b" t="t" l="l"/>
            <a:pathLst>
              <a:path h="4114800" w="4083559">
                <a:moveTo>
                  <a:pt x="0" y="4114800"/>
                </a:moveTo>
                <a:lnTo>
                  <a:pt x="4083558" y="4114800"/>
                </a:lnTo>
                <a:lnTo>
                  <a:pt x="4083558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13987708" y="178924"/>
            <a:ext cx="4083559" cy="4114800"/>
          </a:xfrm>
          <a:custGeom>
            <a:avLst/>
            <a:gdLst/>
            <a:ahLst/>
            <a:cxnLst/>
            <a:rect r="r" b="b" t="t" l="l"/>
            <a:pathLst>
              <a:path h="4114800" w="4083559">
                <a:moveTo>
                  <a:pt x="0" y="0"/>
                </a:moveTo>
                <a:lnTo>
                  <a:pt x="4083558" y="0"/>
                </a:lnTo>
                <a:lnTo>
                  <a:pt x="40835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-10800000">
            <a:off x="13987708" y="5993276"/>
            <a:ext cx="4083559" cy="4114800"/>
          </a:xfrm>
          <a:custGeom>
            <a:avLst/>
            <a:gdLst/>
            <a:ahLst/>
            <a:cxnLst/>
            <a:rect r="r" b="b" t="t" l="l"/>
            <a:pathLst>
              <a:path h="4114800" w="4083559">
                <a:moveTo>
                  <a:pt x="0" y="4114800"/>
                </a:moveTo>
                <a:lnTo>
                  <a:pt x="4083558" y="4114800"/>
                </a:lnTo>
                <a:lnTo>
                  <a:pt x="4083558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486400" y="506469"/>
            <a:ext cx="7315200" cy="252707"/>
          </a:xfrm>
          <a:custGeom>
            <a:avLst/>
            <a:gdLst/>
            <a:ahLst/>
            <a:cxnLst/>
            <a:rect r="r" b="b" t="t" l="l"/>
            <a:pathLst>
              <a:path h="252707" w="7315200">
                <a:moveTo>
                  <a:pt x="0" y="0"/>
                </a:moveTo>
                <a:lnTo>
                  <a:pt x="7315200" y="0"/>
                </a:lnTo>
                <a:lnTo>
                  <a:pt x="7315200" y="252707"/>
                </a:lnTo>
                <a:lnTo>
                  <a:pt x="0" y="2527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486400" y="9525000"/>
            <a:ext cx="7315200" cy="252707"/>
          </a:xfrm>
          <a:custGeom>
            <a:avLst/>
            <a:gdLst/>
            <a:ahLst/>
            <a:cxnLst/>
            <a:rect r="r" b="b" t="t" l="l"/>
            <a:pathLst>
              <a:path h="252707" w="7315200">
                <a:moveTo>
                  <a:pt x="0" y="0"/>
                </a:moveTo>
                <a:lnTo>
                  <a:pt x="7315200" y="0"/>
                </a:lnTo>
                <a:lnTo>
                  <a:pt x="7315200" y="252707"/>
                </a:lnTo>
                <a:lnTo>
                  <a:pt x="0" y="2527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976359" y="1028700"/>
            <a:ext cx="16335283" cy="8229600"/>
            <a:chOff x="0" y="0"/>
            <a:chExt cx="4302297" cy="216746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302297" cy="2167467"/>
            </a:xfrm>
            <a:custGeom>
              <a:avLst/>
              <a:gdLst/>
              <a:ahLst/>
              <a:cxnLst/>
              <a:rect r="r" b="b" t="t" l="l"/>
              <a:pathLst>
                <a:path h="2167467" w="4302297">
                  <a:moveTo>
                    <a:pt x="47394" y="0"/>
                  </a:moveTo>
                  <a:lnTo>
                    <a:pt x="4254903" y="0"/>
                  </a:lnTo>
                  <a:cubicBezTo>
                    <a:pt x="4281078" y="0"/>
                    <a:pt x="4302297" y="21219"/>
                    <a:pt x="4302297" y="47394"/>
                  </a:cubicBezTo>
                  <a:lnTo>
                    <a:pt x="4302297" y="2120073"/>
                  </a:lnTo>
                  <a:cubicBezTo>
                    <a:pt x="4302297" y="2146248"/>
                    <a:pt x="4281078" y="2167467"/>
                    <a:pt x="4254903" y="2167467"/>
                  </a:cubicBezTo>
                  <a:lnTo>
                    <a:pt x="47394" y="2167467"/>
                  </a:lnTo>
                  <a:cubicBezTo>
                    <a:pt x="21219" y="2167467"/>
                    <a:pt x="0" y="2146248"/>
                    <a:pt x="0" y="2120073"/>
                  </a:cubicBezTo>
                  <a:lnTo>
                    <a:pt x="0" y="47394"/>
                  </a:lnTo>
                  <a:cubicBezTo>
                    <a:pt x="0" y="21219"/>
                    <a:pt x="21219" y="0"/>
                    <a:pt x="4739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916542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302297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668909" y="2190750"/>
            <a:ext cx="12873982" cy="58004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621"/>
              </a:lnSpc>
            </a:pPr>
            <a:r>
              <a:rPr lang="en-US" sz="18745">
                <a:solidFill>
                  <a:srgbClr val="916542"/>
                </a:solidFill>
                <a:latin typeface="Art Nuvo"/>
                <a:ea typeface="Art Nuvo"/>
                <a:cs typeface="Art Nuvo"/>
                <a:sym typeface="Art Nuvo"/>
              </a:rPr>
              <a:t>TUGAS UTS MACHINE LEARNING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806874" y="7604430"/>
            <a:ext cx="6674251" cy="1016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7"/>
              </a:lnSpc>
            </a:pPr>
            <a:r>
              <a:rPr lang="en-US" sz="3637">
                <a:solidFill>
                  <a:srgbClr val="916542"/>
                </a:solidFill>
                <a:latin typeface="Jet"/>
                <a:ea typeface="Jet"/>
                <a:cs typeface="Jet"/>
                <a:sym typeface="Jet"/>
              </a:rPr>
              <a:t>Nabila Putri Rihan</a:t>
            </a:r>
          </a:p>
          <a:p>
            <a:pPr algn="ctr">
              <a:lnSpc>
                <a:spcPts val="3637"/>
              </a:lnSpc>
            </a:pPr>
            <a:r>
              <a:rPr lang="en-US" sz="3637">
                <a:solidFill>
                  <a:srgbClr val="916542"/>
                </a:solidFill>
                <a:latin typeface="Jet"/>
                <a:ea typeface="Jet"/>
                <a:cs typeface="Jet"/>
                <a:sym typeface="Jet"/>
              </a:rPr>
              <a:t>1103213055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4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6734" y="178924"/>
            <a:ext cx="17854532" cy="9929152"/>
            <a:chOff x="0" y="0"/>
            <a:chExt cx="4702428" cy="261508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02428" cy="2615085"/>
            </a:xfrm>
            <a:custGeom>
              <a:avLst/>
              <a:gdLst/>
              <a:ahLst/>
              <a:cxnLst/>
              <a:rect r="r" b="b" t="t" l="l"/>
              <a:pathLst>
                <a:path h="2615085" w="4702428">
                  <a:moveTo>
                    <a:pt x="0" y="0"/>
                  </a:moveTo>
                  <a:lnTo>
                    <a:pt x="4702428" y="0"/>
                  </a:lnTo>
                  <a:lnTo>
                    <a:pt x="4702428" y="2615085"/>
                  </a:lnTo>
                  <a:lnTo>
                    <a:pt x="0" y="261508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916542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702428" cy="26531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true" rot="0">
            <a:off x="216734" y="178924"/>
            <a:ext cx="4083559" cy="4114800"/>
          </a:xfrm>
          <a:custGeom>
            <a:avLst/>
            <a:gdLst/>
            <a:ahLst/>
            <a:cxnLst/>
            <a:rect r="r" b="b" t="t" l="l"/>
            <a:pathLst>
              <a:path h="4114800" w="4083559">
                <a:moveTo>
                  <a:pt x="0" y="4114800"/>
                </a:moveTo>
                <a:lnTo>
                  <a:pt x="4083558" y="4114800"/>
                </a:lnTo>
                <a:lnTo>
                  <a:pt x="4083558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13987708" y="178924"/>
            <a:ext cx="4083559" cy="4114800"/>
          </a:xfrm>
          <a:custGeom>
            <a:avLst/>
            <a:gdLst/>
            <a:ahLst/>
            <a:cxnLst/>
            <a:rect r="r" b="b" t="t" l="l"/>
            <a:pathLst>
              <a:path h="4114800" w="4083559">
                <a:moveTo>
                  <a:pt x="0" y="0"/>
                </a:moveTo>
                <a:lnTo>
                  <a:pt x="4083558" y="0"/>
                </a:lnTo>
                <a:lnTo>
                  <a:pt x="40835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486400" y="506469"/>
            <a:ext cx="7315200" cy="252707"/>
          </a:xfrm>
          <a:custGeom>
            <a:avLst/>
            <a:gdLst/>
            <a:ahLst/>
            <a:cxnLst/>
            <a:rect r="r" b="b" t="t" l="l"/>
            <a:pathLst>
              <a:path h="252707" w="7315200">
                <a:moveTo>
                  <a:pt x="0" y="0"/>
                </a:moveTo>
                <a:lnTo>
                  <a:pt x="7315200" y="0"/>
                </a:lnTo>
                <a:lnTo>
                  <a:pt x="7315200" y="252707"/>
                </a:lnTo>
                <a:lnTo>
                  <a:pt x="0" y="2527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16734" y="5993276"/>
            <a:ext cx="4083559" cy="4114800"/>
          </a:xfrm>
          <a:custGeom>
            <a:avLst/>
            <a:gdLst/>
            <a:ahLst/>
            <a:cxnLst/>
            <a:rect r="r" b="b" t="t" l="l"/>
            <a:pathLst>
              <a:path h="4114800" w="4083559">
                <a:moveTo>
                  <a:pt x="0" y="0"/>
                </a:moveTo>
                <a:lnTo>
                  <a:pt x="4083558" y="0"/>
                </a:lnTo>
                <a:lnTo>
                  <a:pt x="40835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true" rot="-10800000">
            <a:off x="13987708" y="5993276"/>
            <a:ext cx="4083559" cy="4114800"/>
          </a:xfrm>
          <a:custGeom>
            <a:avLst/>
            <a:gdLst/>
            <a:ahLst/>
            <a:cxnLst/>
            <a:rect r="r" b="b" t="t" l="l"/>
            <a:pathLst>
              <a:path h="4114800" w="4083559">
                <a:moveTo>
                  <a:pt x="0" y="4114800"/>
                </a:moveTo>
                <a:lnTo>
                  <a:pt x="4083558" y="4114800"/>
                </a:lnTo>
                <a:lnTo>
                  <a:pt x="4083558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486400" y="9525000"/>
            <a:ext cx="7315200" cy="252707"/>
          </a:xfrm>
          <a:custGeom>
            <a:avLst/>
            <a:gdLst/>
            <a:ahLst/>
            <a:cxnLst/>
            <a:rect r="r" b="b" t="t" l="l"/>
            <a:pathLst>
              <a:path h="252707" w="7315200">
                <a:moveTo>
                  <a:pt x="0" y="0"/>
                </a:moveTo>
                <a:lnTo>
                  <a:pt x="7315200" y="0"/>
                </a:lnTo>
                <a:lnTo>
                  <a:pt x="7315200" y="252707"/>
                </a:lnTo>
                <a:lnTo>
                  <a:pt x="0" y="2527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976359" y="1028700"/>
            <a:ext cx="16335283" cy="8229600"/>
            <a:chOff x="0" y="0"/>
            <a:chExt cx="4302297" cy="216746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302297" cy="2167467"/>
            </a:xfrm>
            <a:custGeom>
              <a:avLst/>
              <a:gdLst/>
              <a:ahLst/>
              <a:cxnLst/>
              <a:rect r="r" b="b" t="t" l="l"/>
              <a:pathLst>
                <a:path h="2167467" w="4302297">
                  <a:moveTo>
                    <a:pt x="47394" y="0"/>
                  </a:moveTo>
                  <a:lnTo>
                    <a:pt x="4254903" y="0"/>
                  </a:lnTo>
                  <a:cubicBezTo>
                    <a:pt x="4281078" y="0"/>
                    <a:pt x="4302297" y="21219"/>
                    <a:pt x="4302297" y="47394"/>
                  </a:cubicBezTo>
                  <a:lnTo>
                    <a:pt x="4302297" y="2120073"/>
                  </a:lnTo>
                  <a:cubicBezTo>
                    <a:pt x="4302297" y="2146248"/>
                    <a:pt x="4281078" y="2167467"/>
                    <a:pt x="4254903" y="2167467"/>
                  </a:cubicBezTo>
                  <a:lnTo>
                    <a:pt x="47394" y="2167467"/>
                  </a:lnTo>
                  <a:cubicBezTo>
                    <a:pt x="21219" y="2167467"/>
                    <a:pt x="0" y="2146248"/>
                    <a:pt x="0" y="2120073"/>
                  </a:cubicBezTo>
                  <a:lnTo>
                    <a:pt x="0" y="47394"/>
                  </a:lnTo>
                  <a:cubicBezTo>
                    <a:pt x="0" y="21219"/>
                    <a:pt x="21219" y="0"/>
                    <a:pt x="4739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916542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302297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4835467" y="1837880"/>
            <a:ext cx="8617067" cy="1235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90"/>
              </a:lnSpc>
            </a:pPr>
            <a:r>
              <a:rPr lang="en-US" sz="11013">
                <a:solidFill>
                  <a:srgbClr val="916542"/>
                </a:solidFill>
                <a:latin typeface="Art Nuvo"/>
                <a:ea typeface="Art Nuvo"/>
                <a:cs typeface="Art Nuvo"/>
                <a:sym typeface="Art Nuvo"/>
              </a:rPr>
              <a:t>KESIMPULAN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538299" y="2903814"/>
            <a:ext cx="8914234" cy="55330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37"/>
              </a:lnSpc>
            </a:pPr>
            <a:r>
              <a:rPr lang="en-US" sz="3337">
                <a:solidFill>
                  <a:srgbClr val="916542"/>
                </a:solidFill>
                <a:latin typeface="Jet"/>
                <a:ea typeface="Jet"/>
                <a:cs typeface="Jet"/>
                <a:sym typeface="Jet"/>
              </a:rPr>
              <a:t> </a:t>
            </a:r>
          </a:p>
          <a:p>
            <a:pPr algn="just" marL="720560" indent="-360280" lvl="1">
              <a:lnSpc>
                <a:spcPts val="3337"/>
              </a:lnSpc>
              <a:buFont typeface="Arial"/>
              <a:buChar char="•"/>
            </a:pPr>
            <a:r>
              <a:rPr lang="en-US" sz="3337">
                <a:solidFill>
                  <a:srgbClr val="916542"/>
                </a:solidFill>
                <a:latin typeface="Jet"/>
                <a:ea typeface="Jet"/>
                <a:cs typeface="Jet"/>
                <a:sym typeface="Jet"/>
              </a:rPr>
              <a:t>XGBoost memiliki performa terbaik dengan akurasi testing tertinggi (77.59%) dan generalisasi yang baik. </a:t>
            </a:r>
          </a:p>
          <a:p>
            <a:pPr algn="just">
              <a:lnSpc>
                <a:spcPts val="3337"/>
              </a:lnSpc>
            </a:pPr>
          </a:p>
          <a:p>
            <a:pPr algn="just" marL="720560" indent="-360280" lvl="1">
              <a:lnSpc>
                <a:spcPts val="3337"/>
              </a:lnSpc>
              <a:buFont typeface="Arial"/>
              <a:buChar char="•"/>
            </a:pPr>
            <a:r>
              <a:rPr lang="en-US" sz="3337">
                <a:solidFill>
                  <a:srgbClr val="916542"/>
                </a:solidFill>
                <a:latin typeface="Jet"/>
                <a:ea typeface="Jet"/>
                <a:cs typeface="Jet"/>
                <a:sym typeface="Jet"/>
              </a:rPr>
              <a:t>k-NN seimbang antara training dan testing (akurasi testing: 75.86%).  </a:t>
            </a:r>
          </a:p>
          <a:p>
            <a:pPr algn="just">
              <a:lnSpc>
                <a:spcPts val="3337"/>
              </a:lnSpc>
            </a:pPr>
          </a:p>
          <a:p>
            <a:pPr algn="just" marL="720560" indent="-360280" lvl="1">
              <a:lnSpc>
                <a:spcPts val="3337"/>
              </a:lnSpc>
              <a:buFont typeface="Arial"/>
              <a:buChar char="•"/>
            </a:pPr>
            <a:r>
              <a:rPr lang="en-US" sz="3337">
                <a:solidFill>
                  <a:srgbClr val="916542"/>
                </a:solidFill>
                <a:latin typeface="Jet"/>
                <a:ea typeface="Jet"/>
                <a:cs typeface="Jet"/>
                <a:sym typeface="Jet"/>
              </a:rPr>
              <a:t>Logistic Regression stabil tetapi akurasi lebih rendah (75.86%).  </a:t>
            </a:r>
          </a:p>
          <a:p>
            <a:pPr algn="just">
              <a:lnSpc>
                <a:spcPts val="3337"/>
              </a:lnSpc>
            </a:pPr>
          </a:p>
          <a:p>
            <a:pPr algn="just" marL="720560" indent="-360280" lvl="1">
              <a:lnSpc>
                <a:spcPts val="3337"/>
              </a:lnSpc>
              <a:buFont typeface="Arial"/>
              <a:buChar char="•"/>
            </a:pPr>
            <a:r>
              <a:rPr lang="en-US" sz="3337">
                <a:solidFill>
                  <a:srgbClr val="916542"/>
                </a:solidFill>
                <a:latin typeface="Jet"/>
                <a:ea typeface="Jet"/>
                <a:cs typeface="Jet"/>
                <a:sym typeface="Jet"/>
              </a:rPr>
              <a:t>Decision Tree overfitting dengan akurasi testing terendah (60.34%). 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4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6734" y="5993276"/>
            <a:ext cx="4083559" cy="4114800"/>
          </a:xfrm>
          <a:custGeom>
            <a:avLst/>
            <a:gdLst/>
            <a:ahLst/>
            <a:cxnLst/>
            <a:rect r="r" b="b" t="t" l="l"/>
            <a:pathLst>
              <a:path h="4114800" w="4083559">
                <a:moveTo>
                  <a:pt x="0" y="0"/>
                </a:moveTo>
                <a:lnTo>
                  <a:pt x="4083558" y="0"/>
                </a:lnTo>
                <a:lnTo>
                  <a:pt x="40835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216734" y="178924"/>
            <a:ext cx="4083559" cy="4114800"/>
          </a:xfrm>
          <a:custGeom>
            <a:avLst/>
            <a:gdLst/>
            <a:ahLst/>
            <a:cxnLst/>
            <a:rect r="r" b="b" t="t" l="l"/>
            <a:pathLst>
              <a:path h="4114800" w="4083559">
                <a:moveTo>
                  <a:pt x="0" y="4114800"/>
                </a:moveTo>
                <a:lnTo>
                  <a:pt x="4083558" y="4114800"/>
                </a:lnTo>
                <a:lnTo>
                  <a:pt x="4083558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3987708" y="178924"/>
            <a:ext cx="4083559" cy="4114800"/>
          </a:xfrm>
          <a:custGeom>
            <a:avLst/>
            <a:gdLst/>
            <a:ahLst/>
            <a:cxnLst/>
            <a:rect r="r" b="b" t="t" l="l"/>
            <a:pathLst>
              <a:path h="4114800" w="4083559">
                <a:moveTo>
                  <a:pt x="0" y="0"/>
                </a:moveTo>
                <a:lnTo>
                  <a:pt x="4083558" y="0"/>
                </a:lnTo>
                <a:lnTo>
                  <a:pt x="40835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-10800000">
            <a:off x="13987708" y="5993276"/>
            <a:ext cx="4083559" cy="4114800"/>
          </a:xfrm>
          <a:custGeom>
            <a:avLst/>
            <a:gdLst/>
            <a:ahLst/>
            <a:cxnLst/>
            <a:rect r="r" b="b" t="t" l="l"/>
            <a:pathLst>
              <a:path h="4114800" w="4083559">
                <a:moveTo>
                  <a:pt x="0" y="4114800"/>
                </a:moveTo>
                <a:lnTo>
                  <a:pt x="4083558" y="4114800"/>
                </a:lnTo>
                <a:lnTo>
                  <a:pt x="4083558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16734" y="178924"/>
            <a:ext cx="17854532" cy="9929152"/>
            <a:chOff x="0" y="0"/>
            <a:chExt cx="4702428" cy="261508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702428" cy="2615085"/>
            </a:xfrm>
            <a:custGeom>
              <a:avLst/>
              <a:gdLst/>
              <a:ahLst/>
              <a:cxnLst/>
              <a:rect r="r" b="b" t="t" l="l"/>
              <a:pathLst>
                <a:path h="2615085" w="4702428">
                  <a:moveTo>
                    <a:pt x="0" y="0"/>
                  </a:moveTo>
                  <a:lnTo>
                    <a:pt x="4702428" y="0"/>
                  </a:lnTo>
                  <a:lnTo>
                    <a:pt x="4702428" y="2615085"/>
                  </a:lnTo>
                  <a:lnTo>
                    <a:pt x="0" y="261508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916542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702428" cy="26531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5486400" y="506469"/>
            <a:ext cx="7315200" cy="252707"/>
          </a:xfrm>
          <a:custGeom>
            <a:avLst/>
            <a:gdLst/>
            <a:ahLst/>
            <a:cxnLst/>
            <a:rect r="r" b="b" t="t" l="l"/>
            <a:pathLst>
              <a:path h="252707" w="7315200">
                <a:moveTo>
                  <a:pt x="0" y="0"/>
                </a:moveTo>
                <a:lnTo>
                  <a:pt x="7315200" y="0"/>
                </a:lnTo>
                <a:lnTo>
                  <a:pt x="7315200" y="252707"/>
                </a:lnTo>
                <a:lnTo>
                  <a:pt x="0" y="2527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486400" y="9525000"/>
            <a:ext cx="7315200" cy="252707"/>
          </a:xfrm>
          <a:custGeom>
            <a:avLst/>
            <a:gdLst/>
            <a:ahLst/>
            <a:cxnLst/>
            <a:rect r="r" b="b" t="t" l="l"/>
            <a:pathLst>
              <a:path h="252707" w="7315200">
                <a:moveTo>
                  <a:pt x="0" y="0"/>
                </a:moveTo>
                <a:lnTo>
                  <a:pt x="7315200" y="0"/>
                </a:lnTo>
                <a:lnTo>
                  <a:pt x="7315200" y="252707"/>
                </a:lnTo>
                <a:lnTo>
                  <a:pt x="0" y="2527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976359" y="1028700"/>
            <a:ext cx="16335283" cy="8229600"/>
            <a:chOff x="0" y="0"/>
            <a:chExt cx="4302297" cy="216746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302297" cy="2167467"/>
            </a:xfrm>
            <a:custGeom>
              <a:avLst/>
              <a:gdLst/>
              <a:ahLst/>
              <a:cxnLst/>
              <a:rect r="r" b="b" t="t" l="l"/>
              <a:pathLst>
                <a:path h="2167467" w="4302297">
                  <a:moveTo>
                    <a:pt x="47394" y="0"/>
                  </a:moveTo>
                  <a:lnTo>
                    <a:pt x="4254903" y="0"/>
                  </a:lnTo>
                  <a:cubicBezTo>
                    <a:pt x="4281078" y="0"/>
                    <a:pt x="4302297" y="21219"/>
                    <a:pt x="4302297" y="47394"/>
                  </a:cubicBezTo>
                  <a:lnTo>
                    <a:pt x="4302297" y="2120073"/>
                  </a:lnTo>
                  <a:cubicBezTo>
                    <a:pt x="4302297" y="2146248"/>
                    <a:pt x="4281078" y="2167467"/>
                    <a:pt x="4254903" y="2167467"/>
                  </a:cubicBezTo>
                  <a:lnTo>
                    <a:pt x="47394" y="2167467"/>
                  </a:lnTo>
                  <a:cubicBezTo>
                    <a:pt x="21219" y="2167467"/>
                    <a:pt x="0" y="2146248"/>
                    <a:pt x="0" y="2120073"/>
                  </a:cubicBezTo>
                  <a:lnTo>
                    <a:pt x="0" y="47394"/>
                  </a:lnTo>
                  <a:cubicBezTo>
                    <a:pt x="0" y="21219"/>
                    <a:pt x="21219" y="0"/>
                    <a:pt x="4739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916542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302297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4385318" y="3538664"/>
            <a:ext cx="9517365" cy="3952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621"/>
              </a:lnSpc>
            </a:pPr>
            <a:r>
              <a:rPr lang="en-US" sz="18745">
                <a:solidFill>
                  <a:srgbClr val="916542"/>
                </a:solidFill>
                <a:latin typeface="Art Nuvo"/>
                <a:ea typeface="Art Nuvo"/>
                <a:cs typeface="Art Nuvo"/>
                <a:sym typeface="Art Nuvo"/>
              </a:rPr>
              <a:t>THANK</a:t>
            </a:r>
          </a:p>
          <a:p>
            <a:pPr algn="ctr">
              <a:lnSpc>
                <a:spcPts val="14621"/>
              </a:lnSpc>
            </a:pPr>
            <a:r>
              <a:rPr lang="en-US" sz="18745">
                <a:solidFill>
                  <a:srgbClr val="916542"/>
                </a:solidFill>
                <a:latin typeface="Art Nuvo"/>
                <a:ea typeface="Art Nuvo"/>
                <a:cs typeface="Art Nuvo"/>
                <a:sym typeface="Art Nuvo"/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4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6734" y="178924"/>
            <a:ext cx="17854532" cy="9929152"/>
            <a:chOff x="0" y="0"/>
            <a:chExt cx="4702428" cy="261508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02428" cy="2615085"/>
            </a:xfrm>
            <a:custGeom>
              <a:avLst/>
              <a:gdLst/>
              <a:ahLst/>
              <a:cxnLst/>
              <a:rect r="r" b="b" t="t" l="l"/>
              <a:pathLst>
                <a:path h="2615085" w="4702428">
                  <a:moveTo>
                    <a:pt x="0" y="0"/>
                  </a:moveTo>
                  <a:lnTo>
                    <a:pt x="4702428" y="0"/>
                  </a:lnTo>
                  <a:lnTo>
                    <a:pt x="4702428" y="2615085"/>
                  </a:lnTo>
                  <a:lnTo>
                    <a:pt x="0" y="261508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916542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702428" cy="26531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16734" y="5993276"/>
            <a:ext cx="4083559" cy="4114800"/>
          </a:xfrm>
          <a:custGeom>
            <a:avLst/>
            <a:gdLst/>
            <a:ahLst/>
            <a:cxnLst/>
            <a:rect r="r" b="b" t="t" l="l"/>
            <a:pathLst>
              <a:path h="4114800" w="4083559">
                <a:moveTo>
                  <a:pt x="0" y="0"/>
                </a:moveTo>
                <a:lnTo>
                  <a:pt x="4083558" y="0"/>
                </a:lnTo>
                <a:lnTo>
                  <a:pt x="40835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0">
            <a:off x="216734" y="178924"/>
            <a:ext cx="4083559" cy="4114800"/>
          </a:xfrm>
          <a:custGeom>
            <a:avLst/>
            <a:gdLst/>
            <a:ahLst/>
            <a:cxnLst/>
            <a:rect r="r" b="b" t="t" l="l"/>
            <a:pathLst>
              <a:path h="4114800" w="4083559">
                <a:moveTo>
                  <a:pt x="0" y="4114800"/>
                </a:moveTo>
                <a:lnTo>
                  <a:pt x="4083558" y="4114800"/>
                </a:lnTo>
                <a:lnTo>
                  <a:pt x="4083558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13987708" y="178924"/>
            <a:ext cx="4083559" cy="4114800"/>
          </a:xfrm>
          <a:custGeom>
            <a:avLst/>
            <a:gdLst/>
            <a:ahLst/>
            <a:cxnLst/>
            <a:rect r="r" b="b" t="t" l="l"/>
            <a:pathLst>
              <a:path h="4114800" w="4083559">
                <a:moveTo>
                  <a:pt x="0" y="0"/>
                </a:moveTo>
                <a:lnTo>
                  <a:pt x="4083558" y="0"/>
                </a:lnTo>
                <a:lnTo>
                  <a:pt x="40835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-10800000">
            <a:off x="13987708" y="5993276"/>
            <a:ext cx="4083559" cy="4114800"/>
          </a:xfrm>
          <a:custGeom>
            <a:avLst/>
            <a:gdLst/>
            <a:ahLst/>
            <a:cxnLst/>
            <a:rect r="r" b="b" t="t" l="l"/>
            <a:pathLst>
              <a:path h="4114800" w="4083559">
                <a:moveTo>
                  <a:pt x="0" y="4114800"/>
                </a:moveTo>
                <a:lnTo>
                  <a:pt x="4083558" y="4114800"/>
                </a:lnTo>
                <a:lnTo>
                  <a:pt x="4083558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486400" y="506469"/>
            <a:ext cx="7315200" cy="252707"/>
          </a:xfrm>
          <a:custGeom>
            <a:avLst/>
            <a:gdLst/>
            <a:ahLst/>
            <a:cxnLst/>
            <a:rect r="r" b="b" t="t" l="l"/>
            <a:pathLst>
              <a:path h="252707" w="7315200">
                <a:moveTo>
                  <a:pt x="0" y="0"/>
                </a:moveTo>
                <a:lnTo>
                  <a:pt x="7315200" y="0"/>
                </a:lnTo>
                <a:lnTo>
                  <a:pt x="7315200" y="252707"/>
                </a:lnTo>
                <a:lnTo>
                  <a:pt x="0" y="2527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486400" y="9525000"/>
            <a:ext cx="7315200" cy="252707"/>
          </a:xfrm>
          <a:custGeom>
            <a:avLst/>
            <a:gdLst/>
            <a:ahLst/>
            <a:cxnLst/>
            <a:rect r="r" b="b" t="t" l="l"/>
            <a:pathLst>
              <a:path h="252707" w="7315200">
                <a:moveTo>
                  <a:pt x="0" y="0"/>
                </a:moveTo>
                <a:lnTo>
                  <a:pt x="7315200" y="0"/>
                </a:lnTo>
                <a:lnTo>
                  <a:pt x="7315200" y="252707"/>
                </a:lnTo>
                <a:lnTo>
                  <a:pt x="0" y="2527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976359" y="1028700"/>
            <a:ext cx="16335283" cy="8229600"/>
            <a:chOff x="0" y="0"/>
            <a:chExt cx="4302297" cy="216746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302297" cy="2167467"/>
            </a:xfrm>
            <a:custGeom>
              <a:avLst/>
              <a:gdLst/>
              <a:ahLst/>
              <a:cxnLst/>
              <a:rect r="r" b="b" t="t" l="l"/>
              <a:pathLst>
                <a:path h="2167467" w="4302297">
                  <a:moveTo>
                    <a:pt x="47394" y="0"/>
                  </a:moveTo>
                  <a:lnTo>
                    <a:pt x="4254903" y="0"/>
                  </a:lnTo>
                  <a:cubicBezTo>
                    <a:pt x="4281078" y="0"/>
                    <a:pt x="4302297" y="21219"/>
                    <a:pt x="4302297" y="47394"/>
                  </a:cubicBezTo>
                  <a:lnTo>
                    <a:pt x="4302297" y="2120073"/>
                  </a:lnTo>
                  <a:cubicBezTo>
                    <a:pt x="4302297" y="2146248"/>
                    <a:pt x="4281078" y="2167467"/>
                    <a:pt x="4254903" y="2167467"/>
                  </a:cubicBezTo>
                  <a:lnTo>
                    <a:pt x="47394" y="2167467"/>
                  </a:lnTo>
                  <a:cubicBezTo>
                    <a:pt x="21219" y="2167467"/>
                    <a:pt x="0" y="2146248"/>
                    <a:pt x="0" y="2120073"/>
                  </a:cubicBezTo>
                  <a:lnTo>
                    <a:pt x="0" y="47394"/>
                  </a:lnTo>
                  <a:cubicBezTo>
                    <a:pt x="0" y="21219"/>
                    <a:pt x="21219" y="0"/>
                    <a:pt x="4739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916542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302297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840984" y="5559611"/>
            <a:ext cx="294855" cy="294855"/>
            <a:chOff x="0" y="0"/>
            <a:chExt cx="77657" cy="7765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7657" cy="77657"/>
            </a:xfrm>
            <a:custGeom>
              <a:avLst/>
              <a:gdLst/>
              <a:ahLst/>
              <a:cxnLst/>
              <a:rect r="r" b="b" t="t" l="l"/>
              <a:pathLst>
                <a:path h="77657" w="77657">
                  <a:moveTo>
                    <a:pt x="0" y="0"/>
                  </a:moveTo>
                  <a:lnTo>
                    <a:pt x="77657" y="0"/>
                  </a:lnTo>
                  <a:lnTo>
                    <a:pt x="77657" y="77657"/>
                  </a:lnTo>
                  <a:lnTo>
                    <a:pt x="0" y="77657"/>
                  </a:lnTo>
                  <a:close/>
                </a:path>
              </a:pathLst>
            </a:custGeom>
            <a:solidFill>
              <a:srgbClr val="916542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77657" cy="1157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5432972" y="5422718"/>
            <a:ext cx="3337126" cy="1016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7"/>
              </a:lnSpc>
            </a:pPr>
            <a:r>
              <a:rPr lang="en-US" sz="3637">
                <a:solidFill>
                  <a:srgbClr val="916542"/>
                </a:solidFill>
                <a:latin typeface="Jet"/>
                <a:ea typeface="Jet"/>
                <a:cs typeface="Jet"/>
                <a:sym typeface="Jet"/>
              </a:rPr>
              <a:t>Regression Model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9517902" y="5559611"/>
            <a:ext cx="294855" cy="294855"/>
            <a:chOff x="0" y="0"/>
            <a:chExt cx="77657" cy="7765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77657" cy="77657"/>
            </a:xfrm>
            <a:custGeom>
              <a:avLst/>
              <a:gdLst/>
              <a:ahLst/>
              <a:cxnLst/>
              <a:rect r="r" b="b" t="t" l="l"/>
              <a:pathLst>
                <a:path h="77657" w="77657">
                  <a:moveTo>
                    <a:pt x="0" y="0"/>
                  </a:moveTo>
                  <a:lnTo>
                    <a:pt x="77657" y="0"/>
                  </a:lnTo>
                  <a:lnTo>
                    <a:pt x="77657" y="77657"/>
                  </a:lnTo>
                  <a:lnTo>
                    <a:pt x="0" y="77657"/>
                  </a:lnTo>
                  <a:close/>
                </a:path>
              </a:pathLst>
            </a:custGeom>
            <a:solidFill>
              <a:srgbClr val="916542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77657" cy="1157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0109890" y="5422718"/>
            <a:ext cx="3337126" cy="1016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7"/>
              </a:lnSpc>
            </a:pPr>
            <a:r>
              <a:rPr lang="en-US" sz="3637">
                <a:solidFill>
                  <a:srgbClr val="916542"/>
                </a:solidFill>
                <a:latin typeface="Jet"/>
                <a:ea typeface="Jet"/>
                <a:cs typeface="Jet"/>
                <a:sym typeface="Jet"/>
              </a:rPr>
              <a:t>Classification Model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4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6734" y="178924"/>
            <a:ext cx="17854532" cy="9929152"/>
            <a:chOff x="0" y="0"/>
            <a:chExt cx="4702428" cy="261508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02428" cy="2615085"/>
            </a:xfrm>
            <a:custGeom>
              <a:avLst/>
              <a:gdLst/>
              <a:ahLst/>
              <a:cxnLst/>
              <a:rect r="r" b="b" t="t" l="l"/>
              <a:pathLst>
                <a:path h="2615085" w="4702428">
                  <a:moveTo>
                    <a:pt x="0" y="0"/>
                  </a:moveTo>
                  <a:lnTo>
                    <a:pt x="4702428" y="0"/>
                  </a:lnTo>
                  <a:lnTo>
                    <a:pt x="4702428" y="2615085"/>
                  </a:lnTo>
                  <a:lnTo>
                    <a:pt x="0" y="261508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916542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702428" cy="26531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true" rot="0">
            <a:off x="216734" y="178924"/>
            <a:ext cx="4083559" cy="4114800"/>
          </a:xfrm>
          <a:custGeom>
            <a:avLst/>
            <a:gdLst/>
            <a:ahLst/>
            <a:cxnLst/>
            <a:rect r="r" b="b" t="t" l="l"/>
            <a:pathLst>
              <a:path h="4114800" w="4083559">
                <a:moveTo>
                  <a:pt x="0" y="4114800"/>
                </a:moveTo>
                <a:lnTo>
                  <a:pt x="4083558" y="4114800"/>
                </a:lnTo>
                <a:lnTo>
                  <a:pt x="4083558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13987708" y="178924"/>
            <a:ext cx="4083559" cy="4114800"/>
          </a:xfrm>
          <a:custGeom>
            <a:avLst/>
            <a:gdLst/>
            <a:ahLst/>
            <a:cxnLst/>
            <a:rect r="r" b="b" t="t" l="l"/>
            <a:pathLst>
              <a:path h="4114800" w="4083559">
                <a:moveTo>
                  <a:pt x="0" y="0"/>
                </a:moveTo>
                <a:lnTo>
                  <a:pt x="4083558" y="0"/>
                </a:lnTo>
                <a:lnTo>
                  <a:pt x="40835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486400" y="506469"/>
            <a:ext cx="7315200" cy="252707"/>
          </a:xfrm>
          <a:custGeom>
            <a:avLst/>
            <a:gdLst/>
            <a:ahLst/>
            <a:cxnLst/>
            <a:rect r="r" b="b" t="t" l="l"/>
            <a:pathLst>
              <a:path h="252707" w="7315200">
                <a:moveTo>
                  <a:pt x="0" y="0"/>
                </a:moveTo>
                <a:lnTo>
                  <a:pt x="7315200" y="0"/>
                </a:lnTo>
                <a:lnTo>
                  <a:pt x="7315200" y="252707"/>
                </a:lnTo>
                <a:lnTo>
                  <a:pt x="0" y="2527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16734" y="5993276"/>
            <a:ext cx="4083559" cy="4114800"/>
          </a:xfrm>
          <a:custGeom>
            <a:avLst/>
            <a:gdLst/>
            <a:ahLst/>
            <a:cxnLst/>
            <a:rect r="r" b="b" t="t" l="l"/>
            <a:pathLst>
              <a:path h="4114800" w="4083559">
                <a:moveTo>
                  <a:pt x="0" y="0"/>
                </a:moveTo>
                <a:lnTo>
                  <a:pt x="4083558" y="0"/>
                </a:lnTo>
                <a:lnTo>
                  <a:pt x="40835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true" rot="-10800000">
            <a:off x="13987708" y="5993276"/>
            <a:ext cx="4083559" cy="4114800"/>
          </a:xfrm>
          <a:custGeom>
            <a:avLst/>
            <a:gdLst/>
            <a:ahLst/>
            <a:cxnLst/>
            <a:rect r="r" b="b" t="t" l="l"/>
            <a:pathLst>
              <a:path h="4114800" w="4083559">
                <a:moveTo>
                  <a:pt x="0" y="4114800"/>
                </a:moveTo>
                <a:lnTo>
                  <a:pt x="4083558" y="4114800"/>
                </a:lnTo>
                <a:lnTo>
                  <a:pt x="4083558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486400" y="9525000"/>
            <a:ext cx="7315200" cy="252707"/>
          </a:xfrm>
          <a:custGeom>
            <a:avLst/>
            <a:gdLst/>
            <a:ahLst/>
            <a:cxnLst/>
            <a:rect r="r" b="b" t="t" l="l"/>
            <a:pathLst>
              <a:path h="252707" w="7315200">
                <a:moveTo>
                  <a:pt x="0" y="0"/>
                </a:moveTo>
                <a:lnTo>
                  <a:pt x="7315200" y="0"/>
                </a:lnTo>
                <a:lnTo>
                  <a:pt x="7315200" y="252707"/>
                </a:lnTo>
                <a:lnTo>
                  <a:pt x="0" y="2527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976359" y="1028700"/>
            <a:ext cx="16335283" cy="8229600"/>
            <a:chOff x="0" y="0"/>
            <a:chExt cx="4302297" cy="216746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302297" cy="2167467"/>
            </a:xfrm>
            <a:custGeom>
              <a:avLst/>
              <a:gdLst/>
              <a:ahLst/>
              <a:cxnLst/>
              <a:rect r="r" b="b" t="t" l="l"/>
              <a:pathLst>
                <a:path h="2167467" w="4302297">
                  <a:moveTo>
                    <a:pt x="47394" y="0"/>
                  </a:moveTo>
                  <a:lnTo>
                    <a:pt x="4254903" y="0"/>
                  </a:lnTo>
                  <a:cubicBezTo>
                    <a:pt x="4281078" y="0"/>
                    <a:pt x="4302297" y="21219"/>
                    <a:pt x="4302297" y="47394"/>
                  </a:cubicBezTo>
                  <a:lnTo>
                    <a:pt x="4302297" y="2120073"/>
                  </a:lnTo>
                  <a:cubicBezTo>
                    <a:pt x="4302297" y="2146248"/>
                    <a:pt x="4281078" y="2167467"/>
                    <a:pt x="4254903" y="2167467"/>
                  </a:cubicBezTo>
                  <a:lnTo>
                    <a:pt x="47394" y="2167467"/>
                  </a:lnTo>
                  <a:cubicBezTo>
                    <a:pt x="21219" y="2167467"/>
                    <a:pt x="0" y="2146248"/>
                    <a:pt x="0" y="2120073"/>
                  </a:cubicBezTo>
                  <a:lnTo>
                    <a:pt x="0" y="47394"/>
                  </a:lnTo>
                  <a:cubicBezTo>
                    <a:pt x="0" y="21219"/>
                    <a:pt x="21219" y="0"/>
                    <a:pt x="4739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916542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302297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4835467" y="4219838"/>
            <a:ext cx="8617067" cy="2320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90"/>
              </a:lnSpc>
            </a:pPr>
            <a:r>
              <a:rPr lang="en-US" sz="11013">
                <a:solidFill>
                  <a:srgbClr val="916542"/>
                </a:solidFill>
                <a:latin typeface="Art Nuvo"/>
                <a:ea typeface="Art Nuvo"/>
                <a:cs typeface="Art Nuvo"/>
                <a:sym typeface="Art Nuvo"/>
              </a:rPr>
              <a:t>REGRESSION MODEL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4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6734" y="178924"/>
            <a:ext cx="17854532" cy="9929152"/>
            <a:chOff x="0" y="0"/>
            <a:chExt cx="4702428" cy="261508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02428" cy="2615085"/>
            </a:xfrm>
            <a:custGeom>
              <a:avLst/>
              <a:gdLst/>
              <a:ahLst/>
              <a:cxnLst/>
              <a:rect r="r" b="b" t="t" l="l"/>
              <a:pathLst>
                <a:path h="2615085" w="4702428">
                  <a:moveTo>
                    <a:pt x="0" y="0"/>
                  </a:moveTo>
                  <a:lnTo>
                    <a:pt x="4702428" y="0"/>
                  </a:lnTo>
                  <a:lnTo>
                    <a:pt x="4702428" y="2615085"/>
                  </a:lnTo>
                  <a:lnTo>
                    <a:pt x="0" y="261508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916542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702428" cy="26531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true" rot="0">
            <a:off x="216734" y="178924"/>
            <a:ext cx="4083559" cy="4114800"/>
          </a:xfrm>
          <a:custGeom>
            <a:avLst/>
            <a:gdLst/>
            <a:ahLst/>
            <a:cxnLst/>
            <a:rect r="r" b="b" t="t" l="l"/>
            <a:pathLst>
              <a:path h="4114800" w="4083559">
                <a:moveTo>
                  <a:pt x="0" y="4114800"/>
                </a:moveTo>
                <a:lnTo>
                  <a:pt x="4083558" y="4114800"/>
                </a:lnTo>
                <a:lnTo>
                  <a:pt x="4083558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13987708" y="178924"/>
            <a:ext cx="4083559" cy="4114800"/>
          </a:xfrm>
          <a:custGeom>
            <a:avLst/>
            <a:gdLst/>
            <a:ahLst/>
            <a:cxnLst/>
            <a:rect r="r" b="b" t="t" l="l"/>
            <a:pathLst>
              <a:path h="4114800" w="4083559">
                <a:moveTo>
                  <a:pt x="0" y="0"/>
                </a:moveTo>
                <a:lnTo>
                  <a:pt x="4083558" y="0"/>
                </a:lnTo>
                <a:lnTo>
                  <a:pt x="40835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486400" y="506469"/>
            <a:ext cx="7315200" cy="252707"/>
          </a:xfrm>
          <a:custGeom>
            <a:avLst/>
            <a:gdLst/>
            <a:ahLst/>
            <a:cxnLst/>
            <a:rect r="r" b="b" t="t" l="l"/>
            <a:pathLst>
              <a:path h="252707" w="7315200">
                <a:moveTo>
                  <a:pt x="0" y="0"/>
                </a:moveTo>
                <a:lnTo>
                  <a:pt x="7315200" y="0"/>
                </a:lnTo>
                <a:lnTo>
                  <a:pt x="7315200" y="252707"/>
                </a:lnTo>
                <a:lnTo>
                  <a:pt x="0" y="2527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16734" y="5993276"/>
            <a:ext cx="4083559" cy="4114800"/>
          </a:xfrm>
          <a:custGeom>
            <a:avLst/>
            <a:gdLst/>
            <a:ahLst/>
            <a:cxnLst/>
            <a:rect r="r" b="b" t="t" l="l"/>
            <a:pathLst>
              <a:path h="4114800" w="4083559">
                <a:moveTo>
                  <a:pt x="0" y="0"/>
                </a:moveTo>
                <a:lnTo>
                  <a:pt x="4083558" y="0"/>
                </a:lnTo>
                <a:lnTo>
                  <a:pt x="40835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true" rot="-10800000">
            <a:off x="13987708" y="5993276"/>
            <a:ext cx="4083559" cy="4114800"/>
          </a:xfrm>
          <a:custGeom>
            <a:avLst/>
            <a:gdLst/>
            <a:ahLst/>
            <a:cxnLst/>
            <a:rect r="r" b="b" t="t" l="l"/>
            <a:pathLst>
              <a:path h="4114800" w="4083559">
                <a:moveTo>
                  <a:pt x="0" y="4114800"/>
                </a:moveTo>
                <a:lnTo>
                  <a:pt x="4083558" y="4114800"/>
                </a:lnTo>
                <a:lnTo>
                  <a:pt x="4083558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486400" y="9525000"/>
            <a:ext cx="7315200" cy="252707"/>
          </a:xfrm>
          <a:custGeom>
            <a:avLst/>
            <a:gdLst/>
            <a:ahLst/>
            <a:cxnLst/>
            <a:rect r="r" b="b" t="t" l="l"/>
            <a:pathLst>
              <a:path h="252707" w="7315200">
                <a:moveTo>
                  <a:pt x="0" y="0"/>
                </a:moveTo>
                <a:lnTo>
                  <a:pt x="7315200" y="0"/>
                </a:lnTo>
                <a:lnTo>
                  <a:pt x="7315200" y="252707"/>
                </a:lnTo>
                <a:lnTo>
                  <a:pt x="0" y="2527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976359" y="1028700"/>
            <a:ext cx="16335283" cy="8229600"/>
            <a:chOff x="0" y="0"/>
            <a:chExt cx="4302297" cy="216746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302297" cy="2167467"/>
            </a:xfrm>
            <a:custGeom>
              <a:avLst/>
              <a:gdLst/>
              <a:ahLst/>
              <a:cxnLst/>
              <a:rect r="r" b="b" t="t" l="l"/>
              <a:pathLst>
                <a:path h="2167467" w="4302297">
                  <a:moveTo>
                    <a:pt x="47394" y="0"/>
                  </a:moveTo>
                  <a:lnTo>
                    <a:pt x="4254903" y="0"/>
                  </a:lnTo>
                  <a:cubicBezTo>
                    <a:pt x="4281078" y="0"/>
                    <a:pt x="4302297" y="21219"/>
                    <a:pt x="4302297" y="47394"/>
                  </a:cubicBezTo>
                  <a:lnTo>
                    <a:pt x="4302297" y="2120073"/>
                  </a:lnTo>
                  <a:cubicBezTo>
                    <a:pt x="4302297" y="2146248"/>
                    <a:pt x="4281078" y="2167467"/>
                    <a:pt x="4254903" y="2167467"/>
                  </a:cubicBezTo>
                  <a:lnTo>
                    <a:pt x="47394" y="2167467"/>
                  </a:lnTo>
                  <a:cubicBezTo>
                    <a:pt x="21219" y="2167467"/>
                    <a:pt x="0" y="2146248"/>
                    <a:pt x="0" y="2120073"/>
                  </a:cubicBezTo>
                  <a:lnTo>
                    <a:pt x="0" y="47394"/>
                  </a:lnTo>
                  <a:cubicBezTo>
                    <a:pt x="0" y="21219"/>
                    <a:pt x="21219" y="0"/>
                    <a:pt x="4739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916542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302297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456351" y="6218067"/>
            <a:ext cx="3820866" cy="922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37"/>
              </a:lnSpc>
            </a:pPr>
            <a:r>
              <a:rPr lang="en-US" sz="3337">
                <a:solidFill>
                  <a:srgbClr val="916542"/>
                </a:solidFill>
                <a:latin typeface="Jet"/>
                <a:ea typeface="Jet"/>
                <a:cs typeface="Jet"/>
                <a:sym typeface="Jet"/>
              </a:rPr>
              <a:t>PREPROCESSING</a:t>
            </a:r>
          </a:p>
          <a:p>
            <a:pPr algn="ctr">
              <a:lnSpc>
                <a:spcPts val="3337"/>
              </a:lnSpc>
            </a:pPr>
            <a:r>
              <a:rPr lang="en-US" sz="3337">
                <a:solidFill>
                  <a:srgbClr val="916542"/>
                </a:solidFill>
                <a:latin typeface="Jet"/>
                <a:ea typeface="Jet"/>
                <a:cs typeface="Jet"/>
                <a:sym typeface="Jet"/>
              </a:rPr>
              <a:t>DATA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707009" y="2379816"/>
            <a:ext cx="12873982" cy="300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34"/>
              </a:lnSpc>
            </a:pPr>
            <a:r>
              <a:rPr lang="en-US" sz="14146">
                <a:solidFill>
                  <a:srgbClr val="916542"/>
                </a:solidFill>
                <a:latin typeface="Art Nuvo"/>
                <a:ea typeface="Art Nuvo"/>
                <a:cs typeface="Art Nuvo"/>
                <a:sym typeface="Art Nuvo"/>
              </a:rPr>
              <a:t>TAHAPAN YANG DILAKUKAN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726790" y="6218067"/>
            <a:ext cx="2834420" cy="503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37"/>
              </a:lnSpc>
            </a:pPr>
            <a:r>
              <a:rPr lang="en-US" sz="3337">
                <a:solidFill>
                  <a:srgbClr val="916542"/>
                </a:solidFill>
                <a:latin typeface="Jet"/>
                <a:ea typeface="Jet"/>
                <a:cs typeface="Jet"/>
                <a:sym typeface="Jet"/>
              </a:rPr>
              <a:t>EDA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071242" y="6218067"/>
            <a:ext cx="2834420" cy="503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37"/>
              </a:lnSpc>
            </a:pPr>
            <a:r>
              <a:rPr lang="en-US" sz="3337">
                <a:solidFill>
                  <a:srgbClr val="916542"/>
                </a:solidFill>
                <a:latin typeface="Jet"/>
                <a:ea typeface="Jet"/>
                <a:cs typeface="Jet"/>
                <a:sym typeface="Jet"/>
              </a:rPr>
              <a:t>MODELLING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4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6734" y="178924"/>
            <a:ext cx="17854532" cy="9929152"/>
            <a:chOff x="0" y="0"/>
            <a:chExt cx="4702428" cy="261508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02428" cy="2615085"/>
            </a:xfrm>
            <a:custGeom>
              <a:avLst/>
              <a:gdLst/>
              <a:ahLst/>
              <a:cxnLst/>
              <a:rect r="r" b="b" t="t" l="l"/>
              <a:pathLst>
                <a:path h="2615085" w="4702428">
                  <a:moveTo>
                    <a:pt x="0" y="0"/>
                  </a:moveTo>
                  <a:lnTo>
                    <a:pt x="4702428" y="0"/>
                  </a:lnTo>
                  <a:lnTo>
                    <a:pt x="4702428" y="2615085"/>
                  </a:lnTo>
                  <a:lnTo>
                    <a:pt x="0" y="261508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916542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702428" cy="26531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true" rot="0">
            <a:off x="216734" y="178924"/>
            <a:ext cx="4083559" cy="4114800"/>
          </a:xfrm>
          <a:custGeom>
            <a:avLst/>
            <a:gdLst/>
            <a:ahLst/>
            <a:cxnLst/>
            <a:rect r="r" b="b" t="t" l="l"/>
            <a:pathLst>
              <a:path h="4114800" w="4083559">
                <a:moveTo>
                  <a:pt x="0" y="4114800"/>
                </a:moveTo>
                <a:lnTo>
                  <a:pt x="4083558" y="4114800"/>
                </a:lnTo>
                <a:lnTo>
                  <a:pt x="4083558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13987708" y="178924"/>
            <a:ext cx="4083559" cy="4114800"/>
          </a:xfrm>
          <a:custGeom>
            <a:avLst/>
            <a:gdLst/>
            <a:ahLst/>
            <a:cxnLst/>
            <a:rect r="r" b="b" t="t" l="l"/>
            <a:pathLst>
              <a:path h="4114800" w="4083559">
                <a:moveTo>
                  <a:pt x="0" y="0"/>
                </a:moveTo>
                <a:lnTo>
                  <a:pt x="4083558" y="0"/>
                </a:lnTo>
                <a:lnTo>
                  <a:pt x="40835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486400" y="506469"/>
            <a:ext cx="7315200" cy="252707"/>
          </a:xfrm>
          <a:custGeom>
            <a:avLst/>
            <a:gdLst/>
            <a:ahLst/>
            <a:cxnLst/>
            <a:rect r="r" b="b" t="t" l="l"/>
            <a:pathLst>
              <a:path h="252707" w="7315200">
                <a:moveTo>
                  <a:pt x="0" y="0"/>
                </a:moveTo>
                <a:lnTo>
                  <a:pt x="7315200" y="0"/>
                </a:lnTo>
                <a:lnTo>
                  <a:pt x="7315200" y="252707"/>
                </a:lnTo>
                <a:lnTo>
                  <a:pt x="0" y="2527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16734" y="5993276"/>
            <a:ext cx="4083559" cy="4114800"/>
          </a:xfrm>
          <a:custGeom>
            <a:avLst/>
            <a:gdLst/>
            <a:ahLst/>
            <a:cxnLst/>
            <a:rect r="r" b="b" t="t" l="l"/>
            <a:pathLst>
              <a:path h="4114800" w="4083559">
                <a:moveTo>
                  <a:pt x="0" y="0"/>
                </a:moveTo>
                <a:lnTo>
                  <a:pt x="4083558" y="0"/>
                </a:lnTo>
                <a:lnTo>
                  <a:pt x="40835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true" rot="-10800000">
            <a:off x="13987708" y="5993276"/>
            <a:ext cx="4083559" cy="4114800"/>
          </a:xfrm>
          <a:custGeom>
            <a:avLst/>
            <a:gdLst/>
            <a:ahLst/>
            <a:cxnLst/>
            <a:rect r="r" b="b" t="t" l="l"/>
            <a:pathLst>
              <a:path h="4114800" w="4083559">
                <a:moveTo>
                  <a:pt x="0" y="4114800"/>
                </a:moveTo>
                <a:lnTo>
                  <a:pt x="4083558" y="4114800"/>
                </a:lnTo>
                <a:lnTo>
                  <a:pt x="4083558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486400" y="9525000"/>
            <a:ext cx="7315200" cy="252707"/>
          </a:xfrm>
          <a:custGeom>
            <a:avLst/>
            <a:gdLst/>
            <a:ahLst/>
            <a:cxnLst/>
            <a:rect r="r" b="b" t="t" l="l"/>
            <a:pathLst>
              <a:path h="252707" w="7315200">
                <a:moveTo>
                  <a:pt x="0" y="0"/>
                </a:moveTo>
                <a:lnTo>
                  <a:pt x="7315200" y="0"/>
                </a:lnTo>
                <a:lnTo>
                  <a:pt x="7315200" y="252707"/>
                </a:lnTo>
                <a:lnTo>
                  <a:pt x="0" y="2527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976359" y="1028700"/>
            <a:ext cx="16335283" cy="8229600"/>
            <a:chOff x="0" y="0"/>
            <a:chExt cx="4302297" cy="216746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302297" cy="2167467"/>
            </a:xfrm>
            <a:custGeom>
              <a:avLst/>
              <a:gdLst/>
              <a:ahLst/>
              <a:cxnLst/>
              <a:rect r="r" b="b" t="t" l="l"/>
              <a:pathLst>
                <a:path h="2167467" w="4302297">
                  <a:moveTo>
                    <a:pt x="47394" y="0"/>
                  </a:moveTo>
                  <a:lnTo>
                    <a:pt x="4254903" y="0"/>
                  </a:lnTo>
                  <a:cubicBezTo>
                    <a:pt x="4281078" y="0"/>
                    <a:pt x="4302297" y="21219"/>
                    <a:pt x="4302297" y="47394"/>
                  </a:cubicBezTo>
                  <a:lnTo>
                    <a:pt x="4302297" y="2120073"/>
                  </a:lnTo>
                  <a:cubicBezTo>
                    <a:pt x="4302297" y="2146248"/>
                    <a:pt x="4281078" y="2167467"/>
                    <a:pt x="4254903" y="2167467"/>
                  </a:cubicBezTo>
                  <a:lnTo>
                    <a:pt x="47394" y="2167467"/>
                  </a:lnTo>
                  <a:cubicBezTo>
                    <a:pt x="21219" y="2167467"/>
                    <a:pt x="0" y="2146248"/>
                    <a:pt x="0" y="2120073"/>
                  </a:cubicBezTo>
                  <a:lnTo>
                    <a:pt x="0" y="47394"/>
                  </a:lnTo>
                  <a:cubicBezTo>
                    <a:pt x="0" y="21219"/>
                    <a:pt x="21219" y="0"/>
                    <a:pt x="4739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916542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302297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4412704" y="2012241"/>
            <a:ext cx="9462591" cy="2002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1"/>
              </a:lnSpc>
            </a:pPr>
            <a:r>
              <a:rPr lang="en-US" sz="9514">
                <a:solidFill>
                  <a:srgbClr val="916542"/>
                </a:solidFill>
                <a:latin typeface="Art Nuvo"/>
                <a:ea typeface="Art Nuvo"/>
                <a:cs typeface="Art Nuvo"/>
                <a:sym typeface="Art Nuvo"/>
              </a:rPr>
              <a:t>HASIL EVALUASI YANG DIDAPATKAN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258513" y="3714902"/>
            <a:ext cx="14164455" cy="5113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37"/>
              </a:lnSpc>
            </a:pPr>
          </a:p>
          <a:p>
            <a:pPr algn="just">
              <a:lnSpc>
                <a:spcPts val="3337"/>
              </a:lnSpc>
            </a:pPr>
            <a:r>
              <a:rPr lang="en-US" sz="3337">
                <a:solidFill>
                  <a:srgbClr val="916542"/>
                </a:solidFill>
                <a:latin typeface="Jet"/>
                <a:ea typeface="Jet"/>
                <a:cs typeface="Jet"/>
                <a:sym typeface="Jet"/>
              </a:rPr>
              <a:t>Best Polynomial Regression Model Metrics: </a:t>
            </a:r>
          </a:p>
          <a:p>
            <a:pPr algn="just">
              <a:lnSpc>
                <a:spcPts val="3337"/>
              </a:lnSpc>
            </a:pPr>
            <a:r>
              <a:rPr lang="en-US" sz="3337">
                <a:solidFill>
                  <a:srgbClr val="916542"/>
                </a:solidFill>
                <a:latin typeface="Jet"/>
                <a:ea typeface="Jet"/>
                <a:cs typeface="Jet"/>
                <a:sym typeface="Jet"/>
              </a:rPr>
              <a:t>MSE: 0.0727, RMSE: 0.2696, MAE: 0.2127, R^2: 0.5619 </a:t>
            </a:r>
          </a:p>
          <a:p>
            <a:pPr algn="just">
              <a:lnSpc>
                <a:spcPts val="3337"/>
              </a:lnSpc>
            </a:pPr>
          </a:p>
          <a:p>
            <a:pPr algn="just">
              <a:lnSpc>
                <a:spcPts val="3337"/>
              </a:lnSpc>
            </a:pPr>
            <a:r>
              <a:rPr lang="en-US" sz="3337">
                <a:solidFill>
                  <a:srgbClr val="916542"/>
                </a:solidFill>
                <a:latin typeface="Jet"/>
                <a:ea typeface="Jet"/>
                <a:cs typeface="Jet"/>
                <a:sym typeface="Jet"/>
              </a:rPr>
              <a:t>Best Decision Tree Model Metrics: </a:t>
            </a:r>
          </a:p>
          <a:p>
            <a:pPr algn="just">
              <a:lnSpc>
                <a:spcPts val="3337"/>
              </a:lnSpc>
            </a:pPr>
            <a:r>
              <a:rPr lang="en-US" sz="3337">
                <a:solidFill>
                  <a:srgbClr val="916542"/>
                </a:solidFill>
                <a:latin typeface="Jet"/>
                <a:ea typeface="Jet"/>
                <a:cs typeface="Jet"/>
                <a:sym typeface="Jet"/>
              </a:rPr>
              <a:t>MSE: 0.0873, RMSE: 0.2955, MAE: 0.2336, R^2: 0.4737 </a:t>
            </a:r>
          </a:p>
          <a:p>
            <a:pPr algn="just">
              <a:lnSpc>
                <a:spcPts val="3337"/>
              </a:lnSpc>
            </a:pPr>
          </a:p>
          <a:p>
            <a:pPr algn="just">
              <a:lnSpc>
                <a:spcPts val="3337"/>
              </a:lnSpc>
            </a:pPr>
            <a:r>
              <a:rPr lang="en-US" sz="3337">
                <a:solidFill>
                  <a:srgbClr val="916542"/>
                </a:solidFill>
                <a:latin typeface="Jet"/>
                <a:ea typeface="Jet"/>
                <a:cs typeface="Jet"/>
                <a:sym typeface="Jet"/>
              </a:rPr>
              <a:t>Best k-Nearest Neighbors Model Metrics: </a:t>
            </a:r>
          </a:p>
          <a:p>
            <a:pPr algn="just">
              <a:lnSpc>
                <a:spcPts val="3337"/>
              </a:lnSpc>
            </a:pPr>
            <a:r>
              <a:rPr lang="en-US" sz="3337">
                <a:solidFill>
                  <a:srgbClr val="916542"/>
                </a:solidFill>
                <a:latin typeface="Jet"/>
                <a:ea typeface="Jet"/>
                <a:cs typeface="Jet"/>
                <a:sym typeface="Jet"/>
              </a:rPr>
              <a:t>MSE: 0.0818, RMSE: 0.2860, MAE: 0.2259, R^2: 0.5068 </a:t>
            </a:r>
          </a:p>
          <a:p>
            <a:pPr algn="just">
              <a:lnSpc>
                <a:spcPts val="3337"/>
              </a:lnSpc>
            </a:pPr>
          </a:p>
          <a:p>
            <a:pPr algn="just">
              <a:lnSpc>
                <a:spcPts val="3337"/>
              </a:lnSpc>
            </a:pPr>
            <a:r>
              <a:rPr lang="en-US" sz="3337">
                <a:solidFill>
                  <a:srgbClr val="916542"/>
                </a:solidFill>
                <a:latin typeface="Jet"/>
                <a:ea typeface="Jet"/>
                <a:cs typeface="Jet"/>
                <a:sym typeface="Jet"/>
              </a:rPr>
              <a:t>Best XGBoost Model Metrics: </a:t>
            </a:r>
          </a:p>
          <a:p>
            <a:pPr algn="just">
              <a:lnSpc>
                <a:spcPts val="3337"/>
              </a:lnSpc>
            </a:pPr>
            <a:r>
              <a:rPr lang="en-US" sz="3337">
                <a:solidFill>
                  <a:srgbClr val="916542"/>
                </a:solidFill>
                <a:latin typeface="Jet"/>
                <a:ea typeface="Jet"/>
                <a:cs typeface="Jet"/>
                <a:sym typeface="Jet"/>
              </a:rPr>
              <a:t>MSE: 0.0714, RMSE: 0.2673, MAE: 0.2107, R^2: 0.5694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4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6734" y="178924"/>
            <a:ext cx="17854532" cy="9929152"/>
            <a:chOff x="0" y="0"/>
            <a:chExt cx="4702428" cy="261508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02428" cy="2615085"/>
            </a:xfrm>
            <a:custGeom>
              <a:avLst/>
              <a:gdLst/>
              <a:ahLst/>
              <a:cxnLst/>
              <a:rect r="r" b="b" t="t" l="l"/>
              <a:pathLst>
                <a:path h="2615085" w="4702428">
                  <a:moveTo>
                    <a:pt x="0" y="0"/>
                  </a:moveTo>
                  <a:lnTo>
                    <a:pt x="4702428" y="0"/>
                  </a:lnTo>
                  <a:lnTo>
                    <a:pt x="4702428" y="2615085"/>
                  </a:lnTo>
                  <a:lnTo>
                    <a:pt x="0" y="261508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916542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702428" cy="26531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true" rot="0">
            <a:off x="216734" y="178924"/>
            <a:ext cx="4083559" cy="4114800"/>
          </a:xfrm>
          <a:custGeom>
            <a:avLst/>
            <a:gdLst/>
            <a:ahLst/>
            <a:cxnLst/>
            <a:rect r="r" b="b" t="t" l="l"/>
            <a:pathLst>
              <a:path h="4114800" w="4083559">
                <a:moveTo>
                  <a:pt x="0" y="4114800"/>
                </a:moveTo>
                <a:lnTo>
                  <a:pt x="4083558" y="4114800"/>
                </a:lnTo>
                <a:lnTo>
                  <a:pt x="4083558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13987708" y="178924"/>
            <a:ext cx="4083559" cy="4114800"/>
          </a:xfrm>
          <a:custGeom>
            <a:avLst/>
            <a:gdLst/>
            <a:ahLst/>
            <a:cxnLst/>
            <a:rect r="r" b="b" t="t" l="l"/>
            <a:pathLst>
              <a:path h="4114800" w="4083559">
                <a:moveTo>
                  <a:pt x="0" y="0"/>
                </a:moveTo>
                <a:lnTo>
                  <a:pt x="4083558" y="0"/>
                </a:lnTo>
                <a:lnTo>
                  <a:pt x="40835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486400" y="506469"/>
            <a:ext cx="7315200" cy="252707"/>
          </a:xfrm>
          <a:custGeom>
            <a:avLst/>
            <a:gdLst/>
            <a:ahLst/>
            <a:cxnLst/>
            <a:rect r="r" b="b" t="t" l="l"/>
            <a:pathLst>
              <a:path h="252707" w="7315200">
                <a:moveTo>
                  <a:pt x="0" y="0"/>
                </a:moveTo>
                <a:lnTo>
                  <a:pt x="7315200" y="0"/>
                </a:lnTo>
                <a:lnTo>
                  <a:pt x="7315200" y="252707"/>
                </a:lnTo>
                <a:lnTo>
                  <a:pt x="0" y="2527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16734" y="5993276"/>
            <a:ext cx="4083559" cy="4114800"/>
          </a:xfrm>
          <a:custGeom>
            <a:avLst/>
            <a:gdLst/>
            <a:ahLst/>
            <a:cxnLst/>
            <a:rect r="r" b="b" t="t" l="l"/>
            <a:pathLst>
              <a:path h="4114800" w="4083559">
                <a:moveTo>
                  <a:pt x="0" y="0"/>
                </a:moveTo>
                <a:lnTo>
                  <a:pt x="4083558" y="0"/>
                </a:lnTo>
                <a:lnTo>
                  <a:pt x="40835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true" rot="-10800000">
            <a:off x="13987708" y="5993276"/>
            <a:ext cx="4083559" cy="4114800"/>
          </a:xfrm>
          <a:custGeom>
            <a:avLst/>
            <a:gdLst/>
            <a:ahLst/>
            <a:cxnLst/>
            <a:rect r="r" b="b" t="t" l="l"/>
            <a:pathLst>
              <a:path h="4114800" w="4083559">
                <a:moveTo>
                  <a:pt x="0" y="4114800"/>
                </a:moveTo>
                <a:lnTo>
                  <a:pt x="4083558" y="4114800"/>
                </a:lnTo>
                <a:lnTo>
                  <a:pt x="4083558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486400" y="9525000"/>
            <a:ext cx="7315200" cy="252707"/>
          </a:xfrm>
          <a:custGeom>
            <a:avLst/>
            <a:gdLst/>
            <a:ahLst/>
            <a:cxnLst/>
            <a:rect r="r" b="b" t="t" l="l"/>
            <a:pathLst>
              <a:path h="252707" w="7315200">
                <a:moveTo>
                  <a:pt x="0" y="0"/>
                </a:moveTo>
                <a:lnTo>
                  <a:pt x="7315200" y="0"/>
                </a:lnTo>
                <a:lnTo>
                  <a:pt x="7315200" y="252707"/>
                </a:lnTo>
                <a:lnTo>
                  <a:pt x="0" y="2527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976359" y="1028700"/>
            <a:ext cx="16335283" cy="8229600"/>
            <a:chOff x="0" y="0"/>
            <a:chExt cx="4302297" cy="216746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302297" cy="2167467"/>
            </a:xfrm>
            <a:custGeom>
              <a:avLst/>
              <a:gdLst/>
              <a:ahLst/>
              <a:cxnLst/>
              <a:rect r="r" b="b" t="t" l="l"/>
              <a:pathLst>
                <a:path h="2167467" w="4302297">
                  <a:moveTo>
                    <a:pt x="47394" y="0"/>
                  </a:moveTo>
                  <a:lnTo>
                    <a:pt x="4254903" y="0"/>
                  </a:lnTo>
                  <a:cubicBezTo>
                    <a:pt x="4281078" y="0"/>
                    <a:pt x="4302297" y="21219"/>
                    <a:pt x="4302297" y="47394"/>
                  </a:cubicBezTo>
                  <a:lnTo>
                    <a:pt x="4302297" y="2120073"/>
                  </a:lnTo>
                  <a:cubicBezTo>
                    <a:pt x="4302297" y="2146248"/>
                    <a:pt x="4281078" y="2167467"/>
                    <a:pt x="4254903" y="2167467"/>
                  </a:cubicBezTo>
                  <a:lnTo>
                    <a:pt x="47394" y="2167467"/>
                  </a:lnTo>
                  <a:cubicBezTo>
                    <a:pt x="21219" y="2167467"/>
                    <a:pt x="0" y="2146248"/>
                    <a:pt x="0" y="2120073"/>
                  </a:cubicBezTo>
                  <a:lnTo>
                    <a:pt x="0" y="47394"/>
                  </a:lnTo>
                  <a:cubicBezTo>
                    <a:pt x="0" y="21219"/>
                    <a:pt x="21219" y="0"/>
                    <a:pt x="4739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916542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302297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4835467" y="1447355"/>
            <a:ext cx="8617067" cy="1169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44"/>
              </a:lnSpc>
            </a:pPr>
            <a:r>
              <a:rPr lang="en-US" sz="10314">
                <a:solidFill>
                  <a:srgbClr val="916542"/>
                </a:solidFill>
                <a:latin typeface="Art Nuvo"/>
                <a:ea typeface="Art Nuvo"/>
                <a:cs typeface="Art Nuvo"/>
                <a:sym typeface="Art Nuvo"/>
              </a:rPr>
              <a:t>KESIMPULAN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821771" y="2274424"/>
            <a:ext cx="14207716" cy="7316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55791" indent="-327896" lvl="1">
              <a:lnSpc>
                <a:spcPts val="3037"/>
              </a:lnSpc>
              <a:buFont typeface="Arial"/>
              <a:buChar char="•"/>
            </a:pPr>
            <a:r>
              <a:rPr lang="en-US" sz="3037">
                <a:solidFill>
                  <a:srgbClr val="916542"/>
                </a:solidFill>
                <a:latin typeface="Jet"/>
                <a:ea typeface="Jet"/>
                <a:cs typeface="Jet"/>
                <a:sym typeface="Jet"/>
              </a:rPr>
              <a:t>XGBoost memiliki nilai MSE terendah (0.0714), RMSE terendah (0.2673), MAE terendah (0.2107), dan nilai R² tertinggi (0.5694), yang menunjukkan bahwa model ini paling akurat dalam memprediksi data dan mampu menjelaskan variasi target dengan baik.</a:t>
            </a:r>
          </a:p>
          <a:p>
            <a:pPr algn="just" marL="655791" indent="-327896" lvl="1">
              <a:lnSpc>
                <a:spcPts val="3037"/>
              </a:lnSpc>
              <a:buFont typeface="Arial"/>
              <a:buChar char="•"/>
            </a:pPr>
            <a:r>
              <a:rPr lang="en-US" sz="3037">
                <a:solidFill>
                  <a:srgbClr val="916542"/>
                </a:solidFill>
                <a:latin typeface="Jet"/>
                <a:ea typeface="Jet"/>
                <a:cs typeface="Jet"/>
                <a:sym typeface="Jet"/>
              </a:rPr>
              <a:t>Polynomial Regression menempati posisi kedua, dengan performa yang mendekati XGBoost. Namun, nilai MSE (0.0727) dan R² (0.5619) sedikit lebih rendah dibandingkan XGBoost.</a:t>
            </a:r>
          </a:p>
          <a:p>
            <a:pPr algn="just" marL="655791" indent="-327896" lvl="1">
              <a:lnSpc>
                <a:spcPts val="3037"/>
              </a:lnSpc>
              <a:buFont typeface="Arial"/>
              <a:buChar char="•"/>
            </a:pPr>
            <a:r>
              <a:rPr lang="en-US" sz="3037">
                <a:solidFill>
                  <a:srgbClr val="916542"/>
                </a:solidFill>
                <a:latin typeface="Jet"/>
                <a:ea typeface="Jet"/>
                <a:cs typeface="Jet"/>
                <a:sym typeface="Jet"/>
              </a:rPr>
              <a:t>k-Nearest Neighbors (k-NN) berada di posisi ketiga, dengan nilai MSE, RMSE, dan MAE lebih tinggi dibandingkan Polynomial Regression dan XGBoost. Nilai R² sebesar 0.5068 menunjukkan bahwa model ini cukup baik, tetapi tidak seakurat XGBoost.</a:t>
            </a:r>
          </a:p>
          <a:p>
            <a:pPr algn="just" marL="655791" indent="-327896" lvl="1">
              <a:lnSpc>
                <a:spcPts val="3037"/>
              </a:lnSpc>
              <a:buFont typeface="Arial"/>
              <a:buChar char="•"/>
            </a:pPr>
            <a:r>
              <a:rPr lang="en-US" sz="3037">
                <a:solidFill>
                  <a:srgbClr val="916542"/>
                </a:solidFill>
                <a:latin typeface="Jet"/>
                <a:ea typeface="Jet"/>
                <a:cs typeface="Jet"/>
                <a:sym typeface="Jet"/>
              </a:rPr>
              <a:t>Decision Tree memiliki kinerja terendah dengan nilai MSE tertinggi (0.0873), RMSE tertinggi (0.2955), MAE tertinggi (0.2336), dan nilai R² terendah (0.4737). Model ini paling kurang efektif dalam memprediksi data dibandingkan model lainnya.</a:t>
            </a:r>
          </a:p>
          <a:p>
            <a:pPr algn="just">
              <a:lnSpc>
                <a:spcPts val="3037"/>
              </a:lnSpc>
            </a:pPr>
          </a:p>
          <a:p>
            <a:pPr algn="just">
              <a:lnSpc>
                <a:spcPts val="3037"/>
              </a:lnSpc>
            </a:pPr>
            <a:r>
              <a:rPr lang="en-US" sz="3037">
                <a:solidFill>
                  <a:srgbClr val="916542"/>
                </a:solidFill>
                <a:latin typeface="Jet"/>
                <a:ea typeface="Jet"/>
                <a:cs typeface="Jet"/>
                <a:sym typeface="Jet"/>
              </a:rPr>
              <a:t>XGBoost adalah pilihan terbaik untuk digunakan, karena memiliki kinerja paling optimal berdasarkan metrik evaluasi yang diberikan.</a:t>
            </a:r>
          </a:p>
          <a:p>
            <a:pPr algn="just">
              <a:lnSpc>
                <a:spcPts val="3037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4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6734" y="178924"/>
            <a:ext cx="17854532" cy="9929152"/>
            <a:chOff x="0" y="0"/>
            <a:chExt cx="4702428" cy="261508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02428" cy="2615085"/>
            </a:xfrm>
            <a:custGeom>
              <a:avLst/>
              <a:gdLst/>
              <a:ahLst/>
              <a:cxnLst/>
              <a:rect r="r" b="b" t="t" l="l"/>
              <a:pathLst>
                <a:path h="2615085" w="4702428">
                  <a:moveTo>
                    <a:pt x="0" y="0"/>
                  </a:moveTo>
                  <a:lnTo>
                    <a:pt x="4702428" y="0"/>
                  </a:lnTo>
                  <a:lnTo>
                    <a:pt x="4702428" y="2615085"/>
                  </a:lnTo>
                  <a:lnTo>
                    <a:pt x="0" y="261508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916542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702428" cy="26531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true" rot="0">
            <a:off x="216734" y="178924"/>
            <a:ext cx="4083559" cy="4114800"/>
          </a:xfrm>
          <a:custGeom>
            <a:avLst/>
            <a:gdLst/>
            <a:ahLst/>
            <a:cxnLst/>
            <a:rect r="r" b="b" t="t" l="l"/>
            <a:pathLst>
              <a:path h="4114800" w="4083559">
                <a:moveTo>
                  <a:pt x="0" y="4114800"/>
                </a:moveTo>
                <a:lnTo>
                  <a:pt x="4083558" y="4114800"/>
                </a:lnTo>
                <a:lnTo>
                  <a:pt x="4083558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13987708" y="178924"/>
            <a:ext cx="4083559" cy="4114800"/>
          </a:xfrm>
          <a:custGeom>
            <a:avLst/>
            <a:gdLst/>
            <a:ahLst/>
            <a:cxnLst/>
            <a:rect r="r" b="b" t="t" l="l"/>
            <a:pathLst>
              <a:path h="4114800" w="4083559">
                <a:moveTo>
                  <a:pt x="0" y="0"/>
                </a:moveTo>
                <a:lnTo>
                  <a:pt x="4083558" y="0"/>
                </a:lnTo>
                <a:lnTo>
                  <a:pt x="40835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486400" y="506469"/>
            <a:ext cx="7315200" cy="252707"/>
          </a:xfrm>
          <a:custGeom>
            <a:avLst/>
            <a:gdLst/>
            <a:ahLst/>
            <a:cxnLst/>
            <a:rect r="r" b="b" t="t" l="l"/>
            <a:pathLst>
              <a:path h="252707" w="7315200">
                <a:moveTo>
                  <a:pt x="0" y="0"/>
                </a:moveTo>
                <a:lnTo>
                  <a:pt x="7315200" y="0"/>
                </a:lnTo>
                <a:lnTo>
                  <a:pt x="7315200" y="252707"/>
                </a:lnTo>
                <a:lnTo>
                  <a:pt x="0" y="2527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16734" y="5993276"/>
            <a:ext cx="4083559" cy="4114800"/>
          </a:xfrm>
          <a:custGeom>
            <a:avLst/>
            <a:gdLst/>
            <a:ahLst/>
            <a:cxnLst/>
            <a:rect r="r" b="b" t="t" l="l"/>
            <a:pathLst>
              <a:path h="4114800" w="4083559">
                <a:moveTo>
                  <a:pt x="0" y="0"/>
                </a:moveTo>
                <a:lnTo>
                  <a:pt x="4083558" y="0"/>
                </a:lnTo>
                <a:lnTo>
                  <a:pt x="40835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true" rot="-10800000">
            <a:off x="13987708" y="5993276"/>
            <a:ext cx="4083559" cy="4114800"/>
          </a:xfrm>
          <a:custGeom>
            <a:avLst/>
            <a:gdLst/>
            <a:ahLst/>
            <a:cxnLst/>
            <a:rect r="r" b="b" t="t" l="l"/>
            <a:pathLst>
              <a:path h="4114800" w="4083559">
                <a:moveTo>
                  <a:pt x="0" y="4114800"/>
                </a:moveTo>
                <a:lnTo>
                  <a:pt x="4083558" y="4114800"/>
                </a:lnTo>
                <a:lnTo>
                  <a:pt x="4083558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486400" y="9525000"/>
            <a:ext cx="7315200" cy="252707"/>
          </a:xfrm>
          <a:custGeom>
            <a:avLst/>
            <a:gdLst/>
            <a:ahLst/>
            <a:cxnLst/>
            <a:rect r="r" b="b" t="t" l="l"/>
            <a:pathLst>
              <a:path h="252707" w="7315200">
                <a:moveTo>
                  <a:pt x="0" y="0"/>
                </a:moveTo>
                <a:lnTo>
                  <a:pt x="7315200" y="0"/>
                </a:lnTo>
                <a:lnTo>
                  <a:pt x="7315200" y="252707"/>
                </a:lnTo>
                <a:lnTo>
                  <a:pt x="0" y="2527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976359" y="1028700"/>
            <a:ext cx="16335283" cy="8229600"/>
            <a:chOff x="0" y="0"/>
            <a:chExt cx="4302297" cy="216746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302297" cy="2167467"/>
            </a:xfrm>
            <a:custGeom>
              <a:avLst/>
              <a:gdLst/>
              <a:ahLst/>
              <a:cxnLst/>
              <a:rect r="r" b="b" t="t" l="l"/>
              <a:pathLst>
                <a:path h="2167467" w="4302297">
                  <a:moveTo>
                    <a:pt x="47394" y="0"/>
                  </a:moveTo>
                  <a:lnTo>
                    <a:pt x="4254903" y="0"/>
                  </a:lnTo>
                  <a:cubicBezTo>
                    <a:pt x="4281078" y="0"/>
                    <a:pt x="4302297" y="21219"/>
                    <a:pt x="4302297" y="47394"/>
                  </a:cubicBezTo>
                  <a:lnTo>
                    <a:pt x="4302297" y="2120073"/>
                  </a:lnTo>
                  <a:cubicBezTo>
                    <a:pt x="4302297" y="2146248"/>
                    <a:pt x="4281078" y="2167467"/>
                    <a:pt x="4254903" y="2167467"/>
                  </a:cubicBezTo>
                  <a:lnTo>
                    <a:pt x="47394" y="2167467"/>
                  </a:lnTo>
                  <a:cubicBezTo>
                    <a:pt x="21219" y="2167467"/>
                    <a:pt x="0" y="2146248"/>
                    <a:pt x="0" y="2120073"/>
                  </a:cubicBezTo>
                  <a:lnTo>
                    <a:pt x="0" y="47394"/>
                  </a:lnTo>
                  <a:cubicBezTo>
                    <a:pt x="0" y="21219"/>
                    <a:pt x="21219" y="0"/>
                    <a:pt x="4739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916542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302297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4835467" y="4219838"/>
            <a:ext cx="8617067" cy="2320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90"/>
              </a:lnSpc>
            </a:pPr>
            <a:r>
              <a:rPr lang="en-US" sz="11013">
                <a:solidFill>
                  <a:srgbClr val="916542"/>
                </a:solidFill>
                <a:latin typeface="Art Nuvo"/>
                <a:ea typeface="Art Nuvo"/>
                <a:cs typeface="Art Nuvo"/>
                <a:sym typeface="Art Nuvo"/>
              </a:rPr>
              <a:t>CLASSIFICATION MODEL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4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6734" y="178924"/>
            <a:ext cx="17854532" cy="9929152"/>
            <a:chOff x="0" y="0"/>
            <a:chExt cx="4702428" cy="261508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02428" cy="2615085"/>
            </a:xfrm>
            <a:custGeom>
              <a:avLst/>
              <a:gdLst/>
              <a:ahLst/>
              <a:cxnLst/>
              <a:rect r="r" b="b" t="t" l="l"/>
              <a:pathLst>
                <a:path h="2615085" w="4702428">
                  <a:moveTo>
                    <a:pt x="0" y="0"/>
                  </a:moveTo>
                  <a:lnTo>
                    <a:pt x="4702428" y="0"/>
                  </a:lnTo>
                  <a:lnTo>
                    <a:pt x="4702428" y="2615085"/>
                  </a:lnTo>
                  <a:lnTo>
                    <a:pt x="0" y="261508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916542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702428" cy="26531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true" rot="0">
            <a:off x="216734" y="178924"/>
            <a:ext cx="4083559" cy="4114800"/>
          </a:xfrm>
          <a:custGeom>
            <a:avLst/>
            <a:gdLst/>
            <a:ahLst/>
            <a:cxnLst/>
            <a:rect r="r" b="b" t="t" l="l"/>
            <a:pathLst>
              <a:path h="4114800" w="4083559">
                <a:moveTo>
                  <a:pt x="0" y="4114800"/>
                </a:moveTo>
                <a:lnTo>
                  <a:pt x="4083558" y="4114800"/>
                </a:lnTo>
                <a:lnTo>
                  <a:pt x="4083558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13987708" y="178924"/>
            <a:ext cx="4083559" cy="4114800"/>
          </a:xfrm>
          <a:custGeom>
            <a:avLst/>
            <a:gdLst/>
            <a:ahLst/>
            <a:cxnLst/>
            <a:rect r="r" b="b" t="t" l="l"/>
            <a:pathLst>
              <a:path h="4114800" w="4083559">
                <a:moveTo>
                  <a:pt x="0" y="0"/>
                </a:moveTo>
                <a:lnTo>
                  <a:pt x="4083558" y="0"/>
                </a:lnTo>
                <a:lnTo>
                  <a:pt x="40835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486400" y="506469"/>
            <a:ext cx="7315200" cy="252707"/>
          </a:xfrm>
          <a:custGeom>
            <a:avLst/>
            <a:gdLst/>
            <a:ahLst/>
            <a:cxnLst/>
            <a:rect r="r" b="b" t="t" l="l"/>
            <a:pathLst>
              <a:path h="252707" w="7315200">
                <a:moveTo>
                  <a:pt x="0" y="0"/>
                </a:moveTo>
                <a:lnTo>
                  <a:pt x="7315200" y="0"/>
                </a:lnTo>
                <a:lnTo>
                  <a:pt x="7315200" y="252707"/>
                </a:lnTo>
                <a:lnTo>
                  <a:pt x="0" y="2527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16734" y="5993276"/>
            <a:ext cx="4083559" cy="4114800"/>
          </a:xfrm>
          <a:custGeom>
            <a:avLst/>
            <a:gdLst/>
            <a:ahLst/>
            <a:cxnLst/>
            <a:rect r="r" b="b" t="t" l="l"/>
            <a:pathLst>
              <a:path h="4114800" w="4083559">
                <a:moveTo>
                  <a:pt x="0" y="0"/>
                </a:moveTo>
                <a:lnTo>
                  <a:pt x="4083558" y="0"/>
                </a:lnTo>
                <a:lnTo>
                  <a:pt x="40835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true" rot="-10800000">
            <a:off x="13987708" y="5993276"/>
            <a:ext cx="4083559" cy="4114800"/>
          </a:xfrm>
          <a:custGeom>
            <a:avLst/>
            <a:gdLst/>
            <a:ahLst/>
            <a:cxnLst/>
            <a:rect r="r" b="b" t="t" l="l"/>
            <a:pathLst>
              <a:path h="4114800" w="4083559">
                <a:moveTo>
                  <a:pt x="0" y="4114800"/>
                </a:moveTo>
                <a:lnTo>
                  <a:pt x="4083558" y="4114800"/>
                </a:lnTo>
                <a:lnTo>
                  <a:pt x="4083558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486400" y="9525000"/>
            <a:ext cx="7315200" cy="252707"/>
          </a:xfrm>
          <a:custGeom>
            <a:avLst/>
            <a:gdLst/>
            <a:ahLst/>
            <a:cxnLst/>
            <a:rect r="r" b="b" t="t" l="l"/>
            <a:pathLst>
              <a:path h="252707" w="7315200">
                <a:moveTo>
                  <a:pt x="0" y="0"/>
                </a:moveTo>
                <a:lnTo>
                  <a:pt x="7315200" y="0"/>
                </a:lnTo>
                <a:lnTo>
                  <a:pt x="7315200" y="252707"/>
                </a:lnTo>
                <a:lnTo>
                  <a:pt x="0" y="2527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976359" y="1028700"/>
            <a:ext cx="16335283" cy="8229600"/>
            <a:chOff x="0" y="0"/>
            <a:chExt cx="4302297" cy="216746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302297" cy="2167467"/>
            </a:xfrm>
            <a:custGeom>
              <a:avLst/>
              <a:gdLst/>
              <a:ahLst/>
              <a:cxnLst/>
              <a:rect r="r" b="b" t="t" l="l"/>
              <a:pathLst>
                <a:path h="2167467" w="4302297">
                  <a:moveTo>
                    <a:pt x="47394" y="0"/>
                  </a:moveTo>
                  <a:lnTo>
                    <a:pt x="4254903" y="0"/>
                  </a:lnTo>
                  <a:cubicBezTo>
                    <a:pt x="4281078" y="0"/>
                    <a:pt x="4302297" y="21219"/>
                    <a:pt x="4302297" y="47394"/>
                  </a:cubicBezTo>
                  <a:lnTo>
                    <a:pt x="4302297" y="2120073"/>
                  </a:lnTo>
                  <a:cubicBezTo>
                    <a:pt x="4302297" y="2146248"/>
                    <a:pt x="4281078" y="2167467"/>
                    <a:pt x="4254903" y="2167467"/>
                  </a:cubicBezTo>
                  <a:lnTo>
                    <a:pt x="47394" y="2167467"/>
                  </a:lnTo>
                  <a:cubicBezTo>
                    <a:pt x="21219" y="2167467"/>
                    <a:pt x="0" y="2146248"/>
                    <a:pt x="0" y="2120073"/>
                  </a:cubicBezTo>
                  <a:lnTo>
                    <a:pt x="0" y="47394"/>
                  </a:lnTo>
                  <a:cubicBezTo>
                    <a:pt x="0" y="21219"/>
                    <a:pt x="21219" y="0"/>
                    <a:pt x="4739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916542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302297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456351" y="6218067"/>
            <a:ext cx="3820866" cy="503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37"/>
              </a:lnSpc>
            </a:pPr>
            <a:r>
              <a:rPr lang="en-US" sz="3337">
                <a:solidFill>
                  <a:srgbClr val="916542"/>
                </a:solidFill>
                <a:latin typeface="Jet"/>
                <a:ea typeface="Jet"/>
                <a:cs typeface="Jet"/>
                <a:sym typeface="Jet"/>
              </a:rPr>
              <a:t>EDA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707009" y="2217891"/>
            <a:ext cx="12873982" cy="300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34"/>
              </a:lnSpc>
            </a:pPr>
            <a:r>
              <a:rPr lang="en-US" sz="14146">
                <a:solidFill>
                  <a:srgbClr val="916542"/>
                </a:solidFill>
                <a:latin typeface="Art Nuvo"/>
                <a:ea typeface="Art Nuvo"/>
                <a:cs typeface="Art Nuvo"/>
                <a:sym typeface="Art Nuvo"/>
              </a:rPr>
              <a:t>TAHAPAN YANG DILAKUKAN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726790" y="6218067"/>
            <a:ext cx="2834420" cy="503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37"/>
              </a:lnSpc>
            </a:pPr>
            <a:r>
              <a:rPr lang="en-US" sz="3337">
                <a:solidFill>
                  <a:srgbClr val="916542"/>
                </a:solidFill>
                <a:latin typeface="Jet"/>
                <a:ea typeface="Jet"/>
                <a:cs typeface="Jet"/>
                <a:sym typeface="Jet"/>
              </a:rPr>
              <a:t>MODELLING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071242" y="6218067"/>
            <a:ext cx="2834420" cy="503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37"/>
              </a:lnSpc>
            </a:pPr>
            <a:r>
              <a:rPr lang="en-US" sz="3337">
                <a:solidFill>
                  <a:srgbClr val="916542"/>
                </a:solidFill>
                <a:latin typeface="Jet"/>
                <a:ea typeface="Jet"/>
                <a:cs typeface="Jet"/>
                <a:sym typeface="Jet"/>
              </a:rPr>
              <a:t>TUNNING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4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6734" y="178924"/>
            <a:ext cx="17854532" cy="9929152"/>
            <a:chOff x="0" y="0"/>
            <a:chExt cx="4702428" cy="261508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02428" cy="2615085"/>
            </a:xfrm>
            <a:custGeom>
              <a:avLst/>
              <a:gdLst/>
              <a:ahLst/>
              <a:cxnLst/>
              <a:rect r="r" b="b" t="t" l="l"/>
              <a:pathLst>
                <a:path h="2615085" w="4702428">
                  <a:moveTo>
                    <a:pt x="0" y="0"/>
                  </a:moveTo>
                  <a:lnTo>
                    <a:pt x="4702428" y="0"/>
                  </a:lnTo>
                  <a:lnTo>
                    <a:pt x="4702428" y="2615085"/>
                  </a:lnTo>
                  <a:lnTo>
                    <a:pt x="0" y="261508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916542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702428" cy="26531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true" rot="0">
            <a:off x="216734" y="178924"/>
            <a:ext cx="4083559" cy="4114800"/>
          </a:xfrm>
          <a:custGeom>
            <a:avLst/>
            <a:gdLst/>
            <a:ahLst/>
            <a:cxnLst/>
            <a:rect r="r" b="b" t="t" l="l"/>
            <a:pathLst>
              <a:path h="4114800" w="4083559">
                <a:moveTo>
                  <a:pt x="0" y="4114800"/>
                </a:moveTo>
                <a:lnTo>
                  <a:pt x="4083558" y="4114800"/>
                </a:lnTo>
                <a:lnTo>
                  <a:pt x="4083558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13987708" y="178924"/>
            <a:ext cx="4083559" cy="4114800"/>
          </a:xfrm>
          <a:custGeom>
            <a:avLst/>
            <a:gdLst/>
            <a:ahLst/>
            <a:cxnLst/>
            <a:rect r="r" b="b" t="t" l="l"/>
            <a:pathLst>
              <a:path h="4114800" w="4083559">
                <a:moveTo>
                  <a:pt x="0" y="0"/>
                </a:moveTo>
                <a:lnTo>
                  <a:pt x="4083558" y="0"/>
                </a:lnTo>
                <a:lnTo>
                  <a:pt x="40835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486400" y="506469"/>
            <a:ext cx="7315200" cy="252707"/>
          </a:xfrm>
          <a:custGeom>
            <a:avLst/>
            <a:gdLst/>
            <a:ahLst/>
            <a:cxnLst/>
            <a:rect r="r" b="b" t="t" l="l"/>
            <a:pathLst>
              <a:path h="252707" w="7315200">
                <a:moveTo>
                  <a:pt x="0" y="0"/>
                </a:moveTo>
                <a:lnTo>
                  <a:pt x="7315200" y="0"/>
                </a:lnTo>
                <a:lnTo>
                  <a:pt x="7315200" y="252707"/>
                </a:lnTo>
                <a:lnTo>
                  <a:pt x="0" y="2527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16734" y="5993276"/>
            <a:ext cx="4083559" cy="4114800"/>
          </a:xfrm>
          <a:custGeom>
            <a:avLst/>
            <a:gdLst/>
            <a:ahLst/>
            <a:cxnLst/>
            <a:rect r="r" b="b" t="t" l="l"/>
            <a:pathLst>
              <a:path h="4114800" w="4083559">
                <a:moveTo>
                  <a:pt x="0" y="0"/>
                </a:moveTo>
                <a:lnTo>
                  <a:pt x="4083558" y="0"/>
                </a:lnTo>
                <a:lnTo>
                  <a:pt x="40835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true" rot="-10800000">
            <a:off x="13987708" y="5993276"/>
            <a:ext cx="4083559" cy="4114800"/>
          </a:xfrm>
          <a:custGeom>
            <a:avLst/>
            <a:gdLst/>
            <a:ahLst/>
            <a:cxnLst/>
            <a:rect r="r" b="b" t="t" l="l"/>
            <a:pathLst>
              <a:path h="4114800" w="4083559">
                <a:moveTo>
                  <a:pt x="0" y="4114800"/>
                </a:moveTo>
                <a:lnTo>
                  <a:pt x="4083558" y="4114800"/>
                </a:lnTo>
                <a:lnTo>
                  <a:pt x="4083558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486400" y="9525000"/>
            <a:ext cx="7315200" cy="252707"/>
          </a:xfrm>
          <a:custGeom>
            <a:avLst/>
            <a:gdLst/>
            <a:ahLst/>
            <a:cxnLst/>
            <a:rect r="r" b="b" t="t" l="l"/>
            <a:pathLst>
              <a:path h="252707" w="7315200">
                <a:moveTo>
                  <a:pt x="0" y="0"/>
                </a:moveTo>
                <a:lnTo>
                  <a:pt x="7315200" y="0"/>
                </a:lnTo>
                <a:lnTo>
                  <a:pt x="7315200" y="252707"/>
                </a:lnTo>
                <a:lnTo>
                  <a:pt x="0" y="2527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976359" y="1028700"/>
            <a:ext cx="16335283" cy="8229600"/>
            <a:chOff x="0" y="0"/>
            <a:chExt cx="4302297" cy="216746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302297" cy="2167467"/>
            </a:xfrm>
            <a:custGeom>
              <a:avLst/>
              <a:gdLst/>
              <a:ahLst/>
              <a:cxnLst/>
              <a:rect r="r" b="b" t="t" l="l"/>
              <a:pathLst>
                <a:path h="2167467" w="4302297">
                  <a:moveTo>
                    <a:pt x="47394" y="0"/>
                  </a:moveTo>
                  <a:lnTo>
                    <a:pt x="4254903" y="0"/>
                  </a:lnTo>
                  <a:cubicBezTo>
                    <a:pt x="4281078" y="0"/>
                    <a:pt x="4302297" y="21219"/>
                    <a:pt x="4302297" y="47394"/>
                  </a:cubicBezTo>
                  <a:lnTo>
                    <a:pt x="4302297" y="2120073"/>
                  </a:lnTo>
                  <a:cubicBezTo>
                    <a:pt x="4302297" y="2146248"/>
                    <a:pt x="4281078" y="2167467"/>
                    <a:pt x="4254903" y="2167467"/>
                  </a:cubicBezTo>
                  <a:lnTo>
                    <a:pt x="47394" y="2167467"/>
                  </a:lnTo>
                  <a:cubicBezTo>
                    <a:pt x="21219" y="2167467"/>
                    <a:pt x="0" y="2146248"/>
                    <a:pt x="0" y="2120073"/>
                  </a:cubicBezTo>
                  <a:lnTo>
                    <a:pt x="0" y="47394"/>
                  </a:lnTo>
                  <a:cubicBezTo>
                    <a:pt x="0" y="21219"/>
                    <a:pt x="21219" y="0"/>
                    <a:pt x="4739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916542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302297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3493371" y="3805504"/>
            <a:ext cx="11301259" cy="5156199"/>
          </a:xfrm>
          <a:custGeom>
            <a:avLst/>
            <a:gdLst/>
            <a:ahLst/>
            <a:cxnLst/>
            <a:rect r="r" b="b" t="t" l="l"/>
            <a:pathLst>
              <a:path h="5156199" w="11301259">
                <a:moveTo>
                  <a:pt x="0" y="0"/>
                </a:moveTo>
                <a:lnTo>
                  <a:pt x="11301258" y="0"/>
                </a:lnTo>
                <a:lnTo>
                  <a:pt x="11301258" y="5156199"/>
                </a:lnTo>
                <a:lnTo>
                  <a:pt x="0" y="515619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3623548" y="1692242"/>
            <a:ext cx="10561774" cy="2320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90"/>
              </a:lnSpc>
            </a:pPr>
            <a:r>
              <a:rPr lang="en-US" sz="11013">
                <a:solidFill>
                  <a:srgbClr val="916542"/>
                </a:solidFill>
                <a:latin typeface="Art Nuvo"/>
                <a:ea typeface="Art Nuvo"/>
                <a:cs typeface="Art Nuvo"/>
                <a:sym typeface="Art Nuvo"/>
              </a:rPr>
              <a:t>HASIL EVALUASI YANG DIDAPAT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DAGW0Ot_yVo</dc:identifier>
  <dcterms:modified xsi:type="dcterms:W3CDTF">2011-08-01T06:04:30Z</dcterms:modified>
  <cp:revision>1</cp:revision>
  <dc:title>Beige Brown Vintage Classic Group Project Presentation</dc:title>
</cp:coreProperties>
</file>