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0" r:id="rId7"/>
    <p:sldId id="263" r:id="rId8"/>
    <p:sldId id="265" r:id="rId9"/>
    <p:sldId id="264" r:id="rId10"/>
    <p:sldId id="269" r:id="rId11"/>
    <p:sldId id="266" r:id="rId12"/>
    <p:sldId id="267" r:id="rId13"/>
    <p:sldId id="268" r:id="rId14"/>
    <p:sldId id="270" r:id="rId15"/>
    <p:sldId id="272"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324"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0A0DBFA-39DF-4FFB-AEC1-84A9754004F4}" type="datetimeFigureOut">
              <a:rPr lang="en-US" smtClean="0"/>
              <a:t>12/5/2018</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A32B4DD2-F9C9-4846-BB18-410D4336AEEC}"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0A0DBFA-39DF-4FFB-AEC1-84A9754004F4}"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2B4DD2-F9C9-4846-BB18-410D4336AEE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0A0DBFA-39DF-4FFB-AEC1-84A9754004F4}"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2B4DD2-F9C9-4846-BB18-410D4336AEEC}"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0A0DBFA-39DF-4FFB-AEC1-84A9754004F4}"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2B4DD2-F9C9-4846-BB18-410D4336AEEC}"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0A0DBFA-39DF-4FFB-AEC1-84A9754004F4}" type="datetimeFigureOut">
              <a:rPr lang="en-US" smtClean="0"/>
              <a:t>12/5/2018</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A32B4DD2-F9C9-4846-BB18-410D4336AEEC}"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0A0DBFA-39DF-4FFB-AEC1-84A9754004F4}"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2B4DD2-F9C9-4846-BB18-410D4336AEEC}"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0A0DBFA-39DF-4FFB-AEC1-84A9754004F4}"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2B4DD2-F9C9-4846-BB18-410D4336AEEC}"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0A0DBFA-39DF-4FFB-AEC1-84A9754004F4}" type="datetimeFigureOut">
              <a:rPr lang="en-US" smtClean="0"/>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2B4DD2-F9C9-4846-BB18-410D4336AEEC}"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A0DBFA-39DF-4FFB-AEC1-84A9754004F4}" type="datetimeFigureOut">
              <a:rPr lang="en-US" smtClean="0"/>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2B4DD2-F9C9-4846-BB18-410D4336AEEC}"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0A0DBFA-39DF-4FFB-AEC1-84A9754004F4}"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2B4DD2-F9C9-4846-BB18-410D4336AEEC}"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0A0DBFA-39DF-4FFB-AEC1-84A9754004F4}"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2B4DD2-F9C9-4846-BB18-410D4336AEEC}"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0A0DBFA-39DF-4FFB-AEC1-84A9754004F4}" type="datetimeFigureOut">
              <a:rPr lang="en-US" smtClean="0"/>
              <a:t>12/5/2018</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A32B4DD2-F9C9-4846-BB18-410D4336AEEC}"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1470025"/>
          </a:xfrm>
        </p:spPr>
        <p:txBody>
          <a:bodyPr/>
          <a:lstStyle/>
          <a:p>
            <a:r>
              <a:rPr lang="en-US" b="1" dirty="0"/>
              <a:t>Proposal </a:t>
            </a:r>
            <a:r>
              <a:rPr lang="en-US" b="1" dirty="0" err="1"/>
              <a:t>Tugas</a:t>
            </a:r>
            <a:r>
              <a:rPr lang="en-US" b="1" dirty="0"/>
              <a:t> </a:t>
            </a:r>
            <a:r>
              <a:rPr lang="en-US" b="1" dirty="0" err="1"/>
              <a:t>Akhir</a:t>
            </a:r>
            <a:r>
              <a:rPr lang="en-US" b="1" dirty="0"/>
              <a:t> </a:t>
            </a:r>
            <a:br>
              <a:rPr lang="en-US" b="1" dirty="0"/>
            </a:br>
            <a:r>
              <a:rPr lang="en-US" b="1" dirty="0" err="1"/>
              <a:t>Manajemen</a:t>
            </a:r>
            <a:r>
              <a:rPr lang="en-US" b="1" dirty="0"/>
              <a:t> </a:t>
            </a:r>
            <a:r>
              <a:rPr lang="en-US" b="1" dirty="0" err="1"/>
              <a:t>Informatika</a:t>
            </a:r>
            <a:endParaRPr lang="en-US" b="1" dirty="0"/>
          </a:p>
        </p:txBody>
      </p:sp>
      <p:sp>
        <p:nvSpPr>
          <p:cNvPr id="3" name="Subtitle 2"/>
          <p:cNvSpPr>
            <a:spLocks noGrp="1"/>
          </p:cNvSpPr>
          <p:nvPr>
            <p:ph type="subTitle" idx="1"/>
          </p:nvPr>
        </p:nvSpPr>
        <p:spPr>
          <a:xfrm>
            <a:off x="1752600" y="4038600"/>
            <a:ext cx="6477000" cy="1143000"/>
          </a:xfrm>
        </p:spPr>
        <p:txBody>
          <a:bodyPr>
            <a:normAutofit/>
          </a:bodyPr>
          <a:lstStyle/>
          <a:p>
            <a:r>
              <a:rPr lang="en-US" dirty="0">
                <a:solidFill>
                  <a:schemeClr val="tx1"/>
                </a:solidFill>
              </a:rPr>
              <a:t>Nabila </a:t>
            </a:r>
            <a:r>
              <a:rPr lang="en-US" dirty="0" err="1">
                <a:solidFill>
                  <a:schemeClr val="tx1"/>
                </a:solidFill>
              </a:rPr>
              <a:t>Rifda</a:t>
            </a:r>
            <a:r>
              <a:rPr lang="en-US" dirty="0">
                <a:solidFill>
                  <a:schemeClr val="tx1"/>
                </a:solidFill>
              </a:rPr>
              <a:t> </a:t>
            </a:r>
            <a:r>
              <a:rPr lang="en-US" dirty="0" err="1">
                <a:solidFill>
                  <a:schemeClr val="tx1"/>
                </a:solidFill>
              </a:rPr>
              <a:t>Ristyawan</a:t>
            </a:r>
            <a:r>
              <a:rPr lang="en-US" dirty="0">
                <a:solidFill>
                  <a:schemeClr val="tx1"/>
                </a:solidFill>
              </a:rPr>
              <a:t> (1631710121)</a:t>
            </a:r>
          </a:p>
          <a:p>
            <a:r>
              <a:rPr lang="en-US" dirty="0" err="1">
                <a:solidFill>
                  <a:schemeClr val="tx1"/>
                </a:solidFill>
              </a:rPr>
              <a:t>Revina</a:t>
            </a:r>
            <a:r>
              <a:rPr lang="en-US" dirty="0">
                <a:solidFill>
                  <a:schemeClr val="tx1"/>
                </a:solidFill>
              </a:rPr>
              <a:t> </a:t>
            </a:r>
            <a:r>
              <a:rPr lang="en-US" dirty="0" err="1">
                <a:solidFill>
                  <a:schemeClr val="tx1"/>
                </a:solidFill>
              </a:rPr>
              <a:t>Laksmi</a:t>
            </a:r>
            <a:r>
              <a:rPr lang="en-US" dirty="0">
                <a:solidFill>
                  <a:schemeClr val="tx1"/>
                </a:solidFill>
              </a:rPr>
              <a:t> </a:t>
            </a:r>
            <a:r>
              <a:rPr lang="en-US" dirty="0" err="1">
                <a:solidFill>
                  <a:schemeClr val="tx1"/>
                </a:solidFill>
              </a:rPr>
              <a:t>Permata</a:t>
            </a:r>
            <a:r>
              <a:rPr lang="en-US" dirty="0">
                <a:solidFill>
                  <a:schemeClr val="tx1"/>
                </a:solidFill>
              </a:rPr>
              <a:t> </a:t>
            </a:r>
            <a:r>
              <a:rPr lang="en-US" dirty="0" err="1">
                <a:solidFill>
                  <a:schemeClr val="tx1"/>
                </a:solidFill>
              </a:rPr>
              <a:t>Hati</a:t>
            </a:r>
            <a:r>
              <a:rPr lang="en-US" dirty="0">
                <a:solidFill>
                  <a:schemeClr val="tx1"/>
                </a:solidFill>
              </a:rPr>
              <a:t> (1631710117)</a:t>
            </a:r>
          </a:p>
          <a:p>
            <a:endParaRPr lang="en-US" dirty="0"/>
          </a:p>
        </p:txBody>
      </p:sp>
      <p:sp>
        <p:nvSpPr>
          <p:cNvPr id="4" name="TextBox 3"/>
          <p:cNvSpPr txBox="1"/>
          <p:nvPr/>
        </p:nvSpPr>
        <p:spPr>
          <a:xfrm>
            <a:off x="1143000" y="3657600"/>
            <a:ext cx="958917" cy="461665"/>
          </a:xfrm>
          <a:prstGeom prst="rect">
            <a:avLst/>
          </a:prstGeom>
          <a:noFill/>
        </p:spPr>
        <p:txBody>
          <a:bodyPr wrap="none" rtlCol="0">
            <a:spAutoFit/>
          </a:bodyPr>
          <a:lstStyle/>
          <a:p>
            <a:r>
              <a:rPr lang="en-US" sz="2400" dirty="0" err="1"/>
              <a:t>Oleh</a:t>
            </a:r>
            <a:r>
              <a:rPr lang="en-US" sz="2400" dirty="0"/>
              <a:t> :</a:t>
            </a:r>
            <a:endParaRPr lang="en-US" dirty="0"/>
          </a:p>
        </p:txBody>
      </p:sp>
    </p:spTree>
    <p:extLst>
      <p:ext uri="{BB962C8B-B14F-4D97-AF65-F5344CB8AC3E}">
        <p14:creationId xmlns:p14="http://schemas.microsoft.com/office/powerpoint/2010/main" val="3199025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54478"/>
            <a:ext cx="8229600" cy="5571686"/>
          </a:xfrm>
        </p:spPr>
        <p:txBody>
          <a:bodyPr/>
          <a:lstStyle/>
          <a:p>
            <a:r>
              <a:rPr lang="id-ID" b="1" dirty="0"/>
              <a:t>AGILE</a:t>
            </a:r>
            <a:endParaRPr lang="en-US" dirty="0"/>
          </a:p>
        </p:txBody>
      </p:sp>
      <p:pic>
        <p:nvPicPr>
          <p:cNvPr id="5" name="Picture 2" descr="D:\Kuliah\TA\WhatsApp Image 2018-12-04 at 9.38.39 AM.jpeg">
            <a:extLst>
              <a:ext uri="{FF2B5EF4-FFF2-40B4-BE49-F238E27FC236}">
                <a16:creationId xmlns:a16="http://schemas.microsoft.com/office/drawing/2014/main" xmlns="" id="{32618A62-C4E7-4C16-909D-F81B0C940B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828800"/>
            <a:ext cx="6553200" cy="3850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701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904"/>
            <a:ext cx="8229600" cy="990600"/>
          </a:xfrm>
        </p:spPr>
        <p:txBody>
          <a:bodyPr/>
          <a:lstStyle/>
          <a:p>
            <a:r>
              <a:rPr lang="id-ID" b="1" dirty="0"/>
              <a:t>Desain Sistem</a:t>
            </a:r>
            <a:endParaRPr lang="en-US" dirty="0"/>
          </a:p>
        </p:txBody>
      </p:sp>
      <p:sp>
        <p:nvSpPr>
          <p:cNvPr id="3" name="Content Placeholder 2"/>
          <p:cNvSpPr>
            <a:spLocks noGrp="1"/>
          </p:cNvSpPr>
          <p:nvPr>
            <p:ph sz="quarter" idx="1"/>
          </p:nvPr>
        </p:nvSpPr>
        <p:spPr/>
        <p:txBody>
          <a:bodyPr/>
          <a:lstStyle/>
          <a:p>
            <a:r>
              <a:rPr lang="en-US" dirty="0"/>
              <a:t>Flowchart</a:t>
            </a:r>
          </a:p>
          <a:p>
            <a:endParaRPr lang="en-US" dirty="0"/>
          </a:p>
        </p:txBody>
      </p:sp>
      <p:pic>
        <p:nvPicPr>
          <p:cNvPr id="1026" name="Picture 2" descr="D:\Kuliah\Tugas Akhir\Images\flowchar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685800"/>
            <a:ext cx="3200400" cy="5930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599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lstStyle/>
          <a:p>
            <a:r>
              <a:rPr lang="en-US" dirty="0" err="1"/>
              <a:t>WorkFlow</a:t>
            </a:r>
            <a:r>
              <a:rPr lang="id-ID" dirty="0"/>
              <a:t> Configuration</a:t>
            </a:r>
            <a:endParaRPr lang="en-US" dirty="0"/>
          </a:p>
          <a:p>
            <a:pPr marL="0" indent="0">
              <a:buNone/>
            </a:pPr>
            <a:endParaRPr lang="en-US" dirty="0"/>
          </a:p>
        </p:txBody>
      </p:sp>
      <p:pic>
        <p:nvPicPr>
          <p:cNvPr id="3074" name="Picture 2" descr="D:\Kuliah\TA\baru\workflo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066800"/>
            <a:ext cx="7616130" cy="25908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D:\Kuliah\TA\baru\workflow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514600"/>
            <a:ext cx="2638025" cy="3962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xmlns="" id="{D1D42DB7-6D1E-4F36-92B0-AED894FAF852}"/>
              </a:ext>
            </a:extLst>
          </p:cNvPr>
          <p:cNvGraphicFramePr>
            <a:graphicFrameLocks noGrp="1"/>
          </p:cNvGraphicFramePr>
          <p:nvPr>
            <p:extLst>
              <p:ext uri="{D42A27DB-BD31-4B8C-83A1-F6EECF244321}">
                <p14:modId xmlns:p14="http://schemas.microsoft.com/office/powerpoint/2010/main" val="2160962932"/>
              </p:ext>
            </p:extLst>
          </p:nvPr>
        </p:nvGraphicFramePr>
        <p:xfrm>
          <a:off x="3785286" y="3823274"/>
          <a:ext cx="4916784" cy="2560320"/>
        </p:xfrm>
        <a:graphic>
          <a:graphicData uri="http://schemas.openxmlformats.org/drawingml/2006/table">
            <a:tbl>
              <a:tblPr firstRow="1" bandRow="1">
                <a:tableStyleId>{5C22544A-7EE6-4342-B048-85BDC9FD1C3A}</a:tableStyleId>
              </a:tblPr>
              <a:tblGrid>
                <a:gridCol w="2458392">
                  <a:extLst>
                    <a:ext uri="{9D8B030D-6E8A-4147-A177-3AD203B41FA5}">
                      <a16:colId xmlns:a16="http://schemas.microsoft.com/office/drawing/2014/main" xmlns="" val="1064904379"/>
                    </a:ext>
                  </a:extLst>
                </a:gridCol>
                <a:gridCol w="2458392">
                  <a:extLst>
                    <a:ext uri="{9D8B030D-6E8A-4147-A177-3AD203B41FA5}">
                      <a16:colId xmlns:a16="http://schemas.microsoft.com/office/drawing/2014/main" xmlns="" val="4061190389"/>
                    </a:ext>
                  </a:extLst>
                </a:gridCol>
              </a:tblGrid>
              <a:tr h="276452">
                <a:tc>
                  <a:txBody>
                    <a:bodyPr/>
                    <a:lstStyle/>
                    <a:p>
                      <a:r>
                        <a:rPr lang="id-ID" dirty="0"/>
                        <a:t>Status</a:t>
                      </a:r>
                    </a:p>
                  </a:txBody>
                  <a:tcPr/>
                </a:tc>
                <a:tc>
                  <a:txBody>
                    <a:bodyPr/>
                    <a:lstStyle/>
                    <a:p>
                      <a:r>
                        <a:rPr lang="id-ID" dirty="0"/>
                        <a:t>Role</a:t>
                      </a:r>
                    </a:p>
                  </a:txBody>
                  <a:tcPr/>
                </a:tc>
                <a:extLst>
                  <a:ext uri="{0D108BD9-81ED-4DB2-BD59-A6C34878D82A}">
                    <a16:rowId xmlns:a16="http://schemas.microsoft.com/office/drawing/2014/main" xmlns="" val="3138775962"/>
                  </a:ext>
                </a:extLst>
              </a:tr>
              <a:tr h="276452">
                <a:tc>
                  <a:txBody>
                    <a:bodyPr/>
                    <a:lstStyle/>
                    <a:p>
                      <a:r>
                        <a:rPr lang="id-ID" dirty="0"/>
                        <a:t>Start (daftar)</a:t>
                      </a:r>
                    </a:p>
                  </a:txBody>
                  <a:tcPr/>
                </a:tc>
                <a:tc>
                  <a:txBody>
                    <a:bodyPr/>
                    <a:lstStyle/>
                    <a:p>
                      <a:r>
                        <a:rPr lang="id-ID" dirty="0"/>
                        <a:t>Pendaftar, verificator</a:t>
                      </a:r>
                    </a:p>
                  </a:txBody>
                  <a:tcPr/>
                </a:tc>
                <a:extLst>
                  <a:ext uri="{0D108BD9-81ED-4DB2-BD59-A6C34878D82A}">
                    <a16:rowId xmlns:a16="http://schemas.microsoft.com/office/drawing/2014/main" xmlns="" val="2344956281"/>
                  </a:ext>
                </a:extLst>
              </a:tr>
              <a:tr h="276452">
                <a:tc>
                  <a:txBody>
                    <a:bodyPr/>
                    <a:lstStyle/>
                    <a:p>
                      <a:r>
                        <a:rPr lang="id-ID" dirty="0"/>
                        <a:t>Terdaftar</a:t>
                      </a:r>
                    </a:p>
                  </a:txBody>
                  <a:tcPr/>
                </a:tc>
                <a:tc>
                  <a:txBody>
                    <a:bodyPr/>
                    <a:lstStyle/>
                    <a:p>
                      <a:r>
                        <a:rPr lang="id-ID" dirty="0"/>
                        <a:t>Verificator</a:t>
                      </a:r>
                    </a:p>
                  </a:txBody>
                  <a:tcPr/>
                </a:tc>
                <a:extLst>
                  <a:ext uri="{0D108BD9-81ED-4DB2-BD59-A6C34878D82A}">
                    <a16:rowId xmlns:a16="http://schemas.microsoft.com/office/drawing/2014/main" xmlns="" val="2994002690"/>
                  </a:ext>
                </a:extLst>
              </a:tr>
              <a:tr h="276452">
                <a:tc>
                  <a:txBody>
                    <a:bodyPr/>
                    <a:lstStyle/>
                    <a:p>
                      <a:r>
                        <a:rPr lang="id-ID" dirty="0"/>
                        <a:t>Review</a:t>
                      </a:r>
                    </a:p>
                  </a:txBody>
                  <a:tcPr/>
                </a:tc>
                <a:tc>
                  <a:txBody>
                    <a:bodyPr/>
                    <a:lstStyle/>
                    <a:p>
                      <a:r>
                        <a:rPr lang="id-ID" dirty="0"/>
                        <a:t>Verficator</a:t>
                      </a:r>
                    </a:p>
                  </a:txBody>
                  <a:tcPr/>
                </a:tc>
                <a:extLst>
                  <a:ext uri="{0D108BD9-81ED-4DB2-BD59-A6C34878D82A}">
                    <a16:rowId xmlns:a16="http://schemas.microsoft.com/office/drawing/2014/main" xmlns="" val="2454681494"/>
                  </a:ext>
                </a:extLst>
              </a:tr>
              <a:tr h="276452">
                <a:tc>
                  <a:txBody>
                    <a:bodyPr/>
                    <a:lstStyle/>
                    <a:p>
                      <a:r>
                        <a:rPr lang="id-ID" dirty="0"/>
                        <a:t>Rejected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dirty="0"/>
                        <a:t>Verificator</a:t>
                      </a:r>
                    </a:p>
                  </a:txBody>
                  <a:tcPr/>
                </a:tc>
                <a:extLst>
                  <a:ext uri="{0D108BD9-81ED-4DB2-BD59-A6C34878D82A}">
                    <a16:rowId xmlns:a16="http://schemas.microsoft.com/office/drawing/2014/main" xmlns="" val="3187053659"/>
                  </a:ext>
                </a:extLst>
              </a:tr>
              <a:tr h="276452">
                <a:tc>
                  <a:txBody>
                    <a:bodyPr/>
                    <a:lstStyle/>
                    <a:p>
                      <a:r>
                        <a:rPr lang="id-ID" dirty="0"/>
                        <a:t>Sekeksi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dirty="0"/>
                        <a:t>Verficator, pendaftar</a:t>
                      </a:r>
                    </a:p>
                  </a:txBody>
                  <a:tcPr/>
                </a:tc>
                <a:extLst>
                  <a:ext uri="{0D108BD9-81ED-4DB2-BD59-A6C34878D82A}">
                    <a16:rowId xmlns:a16="http://schemas.microsoft.com/office/drawing/2014/main" xmlns="" val="4096451424"/>
                  </a:ext>
                </a:extLst>
              </a:tr>
              <a:tr h="276452">
                <a:tc>
                  <a:txBody>
                    <a:bodyPr/>
                    <a:lstStyle/>
                    <a:p>
                      <a:r>
                        <a:rPr lang="id-ID" dirty="0"/>
                        <a:t>Accepted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dirty="0"/>
                        <a:t>Verificator</a:t>
                      </a:r>
                    </a:p>
                  </a:txBody>
                  <a:tcPr/>
                </a:tc>
                <a:extLst>
                  <a:ext uri="{0D108BD9-81ED-4DB2-BD59-A6C34878D82A}">
                    <a16:rowId xmlns:a16="http://schemas.microsoft.com/office/drawing/2014/main" xmlns="" val="2303791855"/>
                  </a:ext>
                </a:extLst>
              </a:tr>
            </a:tbl>
          </a:graphicData>
        </a:graphic>
      </p:graphicFrame>
    </p:spTree>
    <p:extLst>
      <p:ext uri="{BB962C8B-B14F-4D97-AF65-F5344CB8AC3E}">
        <p14:creationId xmlns:p14="http://schemas.microsoft.com/office/powerpoint/2010/main" val="28772709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lstStyle/>
          <a:p>
            <a:r>
              <a:rPr lang="en-US" dirty="0"/>
              <a:t>Diagram </a:t>
            </a:r>
            <a:r>
              <a:rPr lang="en-US" dirty="0" err="1"/>
              <a:t>Konteks</a:t>
            </a:r>
            <a:r>
              <a:rPr lang="en-US" dirty="0"/>
              <a:t> </a:t>
            </a:r>
          </a:p>
        </p:txBody>
      </p:sp>
      <p:pic>
        <p:nvPicPr>
          <p:cNvPr id="4098" name="Picture 2" descr="D:\Kuliah\TA\dfd0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95450"/>
            <a:ext cx="8585616" cy="150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1657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8229600" cy="5516563"/>
          </a:xfrm>
        </p:spPr>
        <p:txBody>
          <a:bodyPr/>
          <a:lstStyle/>
          <a:p>
            <a:r>
              <a:rPr lang="en-US" b="1" dirty="0"/>
              <a:t>Requirement </a:t>
            </a:r>
            <a:r>
              <a:rPr lang="en-US" b="1" dirty="0" err="1"/>
              <a:t>Sistem</a:t>
            </a:r>
            <a:endParaRPr lang="en-US" b="1" dirty="0"/>
          </a:p>
          <a:p>
            <a:pPr marL="514350" indent="-514350">
              <a:buFont typeface="+mj-lt"/>
              <a:buAutoNum type="arabicPeriod"/>
            </a:pPr>
            <a:r>
              <a:rPr lang="en-US" dirty="0" err="1"/>
              <a:t>Metode</a:t>
            </a:r>
            <a:r>
              <a:rPr lang="en-US" dirty="0"/>
              <a:t> Agile &amp; Scrum</a:t>
            </a:r>
          </a:p>
          <a:p>
            <a:pPr marL="514350" indent="-514350">
              <a:buFont typeface="+mj-lt"/>
              <a:buAutoNum type="arabicPeriod"/>
            </a:pPr>
            <a:r>
              <a:rPr lang="en-US" dirty="0"/>
              <a:t>Workflow Configuration</a:t>
            </a:r>
          </a:p>
          <a:p>
            <a:pPr marL="514350" indent="-514350">
              <a:buFont typeface="+mj-lt"/>
              <a:buAutoNum type="arabicPeriod"/>
            </a:pPr>
            <a:r>
              <a:rPr lang="en-US" dirty="0"/>
              <a:t>MySQL</a:t>
            </a:r>
          </a:p>
          <a:p>
            <a:pPr marL="514350" indent="-514350">
              <a:buFont typeface="+mj-lt"/>
              <a:buAutoNum type="arabicPeriod"/>
            </a:pPr>
            <a:r>
              <a:rPr lang="en-US" dirty="0" err="1"/>
              <a:t>Laravel</a:t>
            </a:r>
            <a:endParaRPr lang="en-US" dirty="0"/>
          </a:p>
          <a:p>
            <a:pPr marL="514350" indent="-514350">
              <a:buFont typeface="+mj-lt"/>
              <a:buAutoNum type="arabicPeriod"/>
            </a:pPr>
            <a:r>
              <a:rPr lang="en-US" dirty="0"/>
              <a:t>Vue.js</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4108501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Jadwal</a:t>
            </a:r>
            <a:r>
              <a:rPr lang="en-US" b="1" dirty="0"/>
              <a:t> </a:t>
            </a:r>
            <a:r>
              <a:rPr lang="en-US" b="1" dirty="0" err="1"/>
              <a:t>Kegiatan</a:t>
            </a:r>
            <a:endParaRPr lang="en-US" b="1" dirty="0"/>
          </a:p>
        </p:txBody>
      </p:sp>
      <p:pic>
        <p:nvPicPr>
          <p:cNvPr id="7169" name="Picture 1"/>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1981200"/>
            <a:ext cx="9418289" cy="239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5055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EE4319-F908-46FF-8E5B-D64430276FDC}"/>
              </a:ext>
            </a:extLst>
          </p:cNvPr>
          <p:cNvSpPr>
            <a:spLocks noGrp="1"/>
          </p:cNvSpPr>
          <p:nvPr>
            <p:ph type="title"/>
          </p:nvPr>
        </p:nvSpPr>
        <p:spPr>
          <a:xfrm>
            <a:off x="457200" y="3810000"/>
            <a:ext cx="8229600" cy="914400"/>
          </a:xfrm>
        </p:spPr>
        <p:txBody>
          <a:bodyPr/>
          <a:lstStyle/>
          <a:p>
            <a:r>
              <a:rPr lang="id-ID" b="1" dirty="0"/>
              <a:t>Terimakasih</a:t>
            </a:r>
          </a:p>
        </p:txBody>
      </p:sp>
    </p:spTree>
    <p:extLst>
      <p:ext uri="{BB962C8B-B14F-4D97-AF65-F5344CB8AC3E}">
        <p14:creationId xmlns:p14="http://schemas.microsoft.com/office/powerpoint/2010/main" val="954689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1143000"/>
          </a:xfrm>
        </p:spPr>
        <p:txBody>
          <a:bodyPr/>
          <a:lstStyle/>
          <a:p>
            <a:r>
              <a:rPr lang="en-US" b="1" dirty="0" err="1"/>
              <a:t>Judul</a:t>
            </a:r>
            <a:endParaRPr lang="en-US" b="1" dirty="0"/>
          </a:p>
        </p:txBody>
      </p:sp>
      <p:sp>
        <p:nvSpPr>
          <p:cNvPr id="3" name="Content Placeholder 2"/>
          <p:cNvSpPr>
            <a:spLocks noGrp="1"/>
          </p:cNvSpPr>
          <p:nvPr>
            <p:ph sz="quarter" idx="1"/>
          </p:nvPr>
        </p:nvSpPr>
        <p:spPr>
          <a:xfrm>
            <a:off x="457200" y="2895600"/>
            <a:ext cx="8229600" cy="2057401"/>
          </a:xfrm>
        </p:spPr>
        <p:txBody>
          <a:bodyPr/>
          <a:lstStyle/>
          <a:p>
            <a:pPr marL="0" indent="0" algn="ctr">
              <a:buNone/>
            </a:pPr>
            <a:r>
              <a:rPr lang="id-ID" dirty="0"/>
              <a:t>RANCANG BANGUN KERANGKA KERJA SISTEM PENERIMAAN SISWA MAGANG DI</a:t>
            </a:r>
            <a:r>
              <a:rPr lang="en-US" dirty="0"/>
              <a:t> PT DIGDAYA OLAH TEKNOLOGI INDONESIA</a:t>
            </a:r>
          </a:p>
        </p:txBody>
      </p:sp>
    </p:spTree>
    <p:extLst>
      <p:ext uri="{BB962C8B-B14F-4D97-AF65-F5344CB8AC3E}">
        <p14:creationId xmlns:p14="http://schemas.microsoft.com/office/powerpoint/2010/main" val="2517477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Latar</a:t>
            </a:r>
            <a:r>
              <a:rPr lang="en-US" b="1" dirty="0"/>
              <a:t> </a:t>
            </a:r>
            <a:r>
              <a:rPr lang="en-US" b="1" dirty="0" err="1"/>
              <a:t>Belakang</a:t>
            </a:r>
            <a:endParaRPr lang="en-US" b="1" dirty="0"/>
          </a:p>
        </p:txBody>
      </p:sp>
      <p:sp>
        <p:nvSpPr>
          <p:cNvPr id="3" name="Content Placeholder 2"/>
          <p:cNvSpPr>
            <a:spLocks noGrp="1"/>
          </p:cNvSpPr>
          <p:nvPr>
            <p:ph sz="quarter" idx="1"/>
          </p:nvPr>
        </p:nvSpPr>
        <p:spPr/>
        <p:txBody>
          <a:bodyPr>
            <a:normAutofit fontScale="77500" lnSpcReduction="20000"/>
          </a:bodyPr>
          <a:lstStyle/>
          <a:p>
            <a:endParaRPr lang="id-ID" dirty="0"/>
          </a:p>
          <a:p>
            <a:pPr marL="0" indent="0" algn="just">
              <a:buNone/>
            </a:pPr>
            <a:r>
              <a:rPr lang="id-ID" dirty="0"/>
              <a:t>	Pada dasarnya penerapan sistem informasi penerimaan siswa magang di software house DOT sudah menerapkan teknologi berbasis web yang memudahkan calon siswa magang untuk mencari informasi magang. </a:t>
            </a:r>
          </a:p>
          <a:p>
            <a:pPr algn="just"/>
            <a:r>
              <a:rPr lang="id-ID" dirty="0"/>
              <a:t>Akan tetapi sistem informasi tersebut dinilai kurang efisien, karena penerimaan informasi hasil tes magang yang diterima oleh calon siswa magang masih membutuhkan waktu yang cukup lama dikarenakan keterbatasan karyawan untuk mengolah data. </a:t>
            </a:r>
          </a:p>
          <a:p>
            <a:pPr algn="just"/>
            <a:r>
              <a:rPr lang="id-ID" dirty="0"/>
              <a:t>Selain itu, informasi magang  yang diberikan pada pendaftar dinilai kurang </a:t>
            </a:r>
            <a:r>
              <a:rPr lang="id-ID" i="1" dirty="0"/>
              <a:t>up-to-date</a:t>
            </a:r>
            <a:r>
              <a:rPr lang="id-ID" dirty="0"/>
              <a:t> menyebabkan calon siswa magang kesulitan mendapatkan informasi terbaru tentang pendaftaran serta harus menunggu cukup lama untuk mendapatkan informasi dari setiap rangkaian pendaftaran. </a:t>
            </a:r>
          </a:p>
          <a:p>
            <a:pPr marL="0" indent="0" algn="just">
              <a:buNone/>
            </a:pPr>
            <a:r>
              <a:rPr lang="id-ID" dirty="0"/>
              <a:t>	Dengan demikian, dibutuhkan sebuah sistem informasi yang dapat memberikan informasi terkini magang, pendaftaran dan sistem seleksi yang efektif serta efisien sehingga pendaftar dapat menerima informasi penerimaan magang dengan efisien dan transparan.</a:t>
            </a:r>
          </a:p>
        </p:txBody>
      </p:sp>
    </p:spTree>
    <p:extLst>
      <p:ext uri="{BB962C8B-B14F-4D97-AF65-F5344CB8AC3E}">
        <p14:creationId xmlns:p14="http://schemas.microsoft.com/office/powerpoint/2010/main" val="3814908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id-ID" dirty="0"/>
              <a:t> Berdasarkan latar belakang diatas, kami memiliki gagasan untuk mengembangkan sistem Rancang Bangun Kerangka Kerja Sistem Informasi Penerimaan Siswa Magang di PT Digdaya Olah Teknologi Indonesia yang dapat membantu manager divisi magang untuk mengolah data siswa magang lebih mudah dan cepat, serta memberikan kemudahan pada pendaftar magang untuk mencari informasi magang terbaru, kemudahan tes seleksi, serta dapat menerima rangkaian informasi penerimaan lebih efisien dan transparan.</a:t>
            </a:r>
          </a:p>
          <a:p>
            <a:endParaRPr lang="en-US" dirty="0"/>
          </a:p>
        </p:txBody>
      </p:sp>
    </p:spTree>
    <p:extLst>
      <p:ext uri="{BB962C8B-B14F-4D97-AF65-F5344CB8AC3E}">
        <p14:creationId xmlns:p14="http://schemas.microsoft.com/office/powerpoint/2010/main" val="1592461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Rumusan</a:t>
            </a:r>
            <a:r>
              <a:rPr lang="en-US" b="1" dirty="0"/>
              <a:t> </a:t>
            </a:r>
            <a:r>
              <a:rPr lang="en-US" b="1" dirty="0" err="1"/>
              <a:t>Masalah</a:t>
            </a:r>
            <a:endParaRPr lang="en-US" b="1" dirty="0"/>
          </a:p>
        </p:txBody>
      </p:sp>
      <p:sp>
        <p:nvSpPr>
          <p:cNvPr id="3" name="Content Placeholder 2"/>
          <p:cNvSpPr>
            <a:spLocks noGrp="1"/>
          </p:cNvSpPr>
          <p:nvPr>
            <p:ph sz="quarter" idx="1"/>
          </p:nvPr>
        </p:nvSpPr>
        <p:spPr/>
        <p:txBody>
          <a:bodyPr/>
          <a:lstStyle/>
          <a:p>
            <a:pPr lvl="0"/>
            <a:r>
              <a:rPr lang="id-ID" dirty="0"/>
              <a:t>Bagaimana merancang sebuah sistem informasi yang dapat memberikan proses pendaftaran dengan mudah dan informasi hasil tes dengan cepat dan transparan?</a:t>
            </a:r>
          </a:p>
          <a:p>
            <a:pPr lvl="0"/>
            <a:r>
              <a:rPr lang="id-ID" dirty="0"/>
              <a:t>Bagaimana cara mengolah data informasi dan hasil tes pendaftar magang untuk menentukan data penerimaan magang?</a:t>
            </a:r>
          </a:p>
          <a:p>
            <a:pPr lvl="0"/>
            <a:r>
              <a:rPr lang="id-ID" dirty="0"/>
              <a:t>Bagaimana cara memberikan informasi status penerimaan magang pada pendaftar untuk mendapat informasi lebih cepat dan </a:t>
            </a:r>
            <a:r>
              <a:rPr lang="en-US" dirty="0" err="1" smtClean="0"/>
              <a:t>transparan</a:t>
            </a:r>
            <a:r>
              <a:rPr lang="id-ID" dirty="0" smtClean="0"/>
              <a:t>?</a:t>
            </a:r>
            <a:endParaRPr lang="id-ID" dirty="0"/>
          </a:p>
        </p:txBody>
      </p:sp>
    </p:spTree>
    <p:extLst>
      <p:ext uri="{BB962C8B-B14F-4D97-AF65-F5344CB8AC3E}">
        <p14:creationId xmlns:p14="http://schemas.microsoft.com/office/powerpoint/2010/main" val="3945735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Batasan</a:t>
            </a:r>
            <a:r>
              <a:rPr lang="en-US" b="1" dirty="0"/>
              <a:t> </a:t>
            </a:r>
            <a:r>
              <a:rPr lang="en-US" b="1" dirty="0" err="1"/>
              <a:t>Masalah</a:t>
            </a:r>
            <a:endParaRPr lang="en-US" b="1" dirty="0"/>
          </a:p>
        </p:txBody>
      </p:sp>
      <p:sp>
        <p:nvSpPr>
          <p:cNvPr id="3" name="Content Placeholder 2"/>
          <p:cNvSpPr>
            <a:spLocks noGrp="1"/>
          </p:cNvSpPr>
          <p:nvPr>
            <p:ph sz="quarter" idx="1"/>
          </p:nvPr>
        </p:nvSpPr>
        <p:spPr/>
        <p:txBody>
          <a:bodyPr/>
          <a:lstStyle/>
          <a:p>
            <a:pPr lvl="0"/>
            <a:r>
              <a:rPr lang="id-ID" dirty="0"/>
              <a:t>Data sistem informasi diambil dari data penerimaan siswa magang di software house </a:t>
            </a:r>
            <a:r>
              <a:rPr lang="id-ID" dirty="0" smtClean="0"/>
              <a:t>DOT</a:t>
            </a:r>
            <a:r>
              <a:rPr lang="en-US" dirty="0" smtClean="0"/>
              <a:t> Indonesia</a:t>
            </a:r>
            <a:r>
              <a:rPr lang="id-ID" dirty="0" smtClean="0"/>
              <a:t>.</a:t>
            </a:r>
            <a:endParaRPr lang="id-ID" dirty="0"/>
          </a:p>
          <a:p>
            <a:pPr lvl="0"/>
            <a:r>
              <a:rPr lang="id-ID" dirty="0"/>
              <a:t>Sistem informasi memuat informasi, sistem </a:t>
            </a:r>
            <a:r>
              <a:rPr lang="id-ID" dirty="0" smtClean="0"/>
              <a:t>pendaftaran</a:t>
            </a:r>
            <a:r>
              <a:rPr lang="en-US" dirty="0" smtClean="0"/>
              <a:t>, </a:t>
            </a:r>
            <a:r>
              <a:rPr lang="id-ID" dirty="0" smtClean="0"/>
              <a:t>seleksi </a:t>
            </a:r>
            <a:r>
              <a:rPr lang="en-US" dirty="0" err="1" smtClean="0"/>
              <a:t>dan</a:t>
            </a:r>
            <a:r>
              <a:rPr lang="en-US" dirty="0" smtClean="0"/>
              <a:t> </a:t>
            </a:r>
            <a:r>
              <a:rPr lang="id-ID" dirty="0" smtClean="0"/>
              <a:t>informasi </a:t>
            </a:r>
            <a:r>
              <a:rPr lang="id-ID" dirty="0"/>
              <a:t>hasil tes magang.</a:t>
            </a:r>
          </a:p>
          <a:p>
            <a:pPr lvl="0"/>
            <a:r>
              <a:rPr lang="id-ID" dirty="0"/>
              <a:t>Sistem ini menggunakan</a:t>
            </a:r>
            <a:r>
              <a:rPr lang="id-ID" i="1" dirty="0"/>
              <a:t> workflow configuration </a:t>
            </a:r>
            <a:r>
              <a:rPr lang="id-ID" dirty="0"/>
              <a:t> untuk menampilkan status calon siswa magang di tiap proses penerimaan</a:t>
            </a:r>
            <a:r>
              <a:rPr lang="id-ID" i="1" dirty="0"/>
              <a:t>.</a:t>
            </a:r>
            <a:endParaRPr lang="id-ID" dirty="0"/>
          </a:p>
          <a:p>
            <a:pPr lvl="0"/>
            <a:r>
              <a:rPr lang="id-ID" dirty="0"/>
              <a:t>Sistem informasi ini dibangun menggunakan bahasa pemrograman PHP dan database MySQL.</a:t>
            </a:r>
          </a:p>
          <a:p>
            <a:pPr lvl="0"/>
            <a:r>
              <a:rPr lang="id-ID" dirty="0"/>
              <a:t>Menggunakan metode </a:t>
            </a:r>
            <a:r>
              <a:rPr lang="id-ID" i="1" dirty="0"/>
              <a:t>agile</a:t>
            </a:r>
            <a:r>
              <a:rPr lang="id-ID" dirty="0"/>
              <a:t> dalam pengembangan sistem.</a:t>
            </a:r>
          </a:p>
        </p:txBody>
      </p:sp>
    </p:spTree>
    <p:extLst>
      <p:ext uri="{BB962C8B-B14F-4D97-AF65-F5344CB8AC3E}">
        <p14:creationId xmlns:p14="http://schemas.microsoft.com/office/powerpoint/2010/main" val="328946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id-ID" b="1" dirty="0"/>
              <a:t>Tujuan</a:t>
            </a:r>
            <a:endParaRPr lang="en-US" dirty="0"/>
          </a:p>
        </p:txBody>
      </p:sp>
      <p:sp>
        <p:nvSpPr>
          <p:cNvPr id="3" name="Content Placeholder 2"/>
          <p:cNvSpPr>
            <a:spLocks noGrp="1"/>
          </p:cNvSpPr>
          <p:nvPr>
            <p:ph sz="quarter" idx="1"/>
          </p:nvPr>
        </p:nvSpPr>
        <p:spPr/>
        <p:txBody>
          <a:bodyPr/>
          <a:lstStyle/>
          <a:p>
            <a:pPr lvl="0"/>
            <a:r>
              <a:rPr lang="id-ID" dirty="0"/>
              <a:t>Merancang sistem informasi yang dapat memberikan informasi dan rangkaian pendaftaran serta seleksi yang efektif dan efisien.</a:t>
            </a:r>
          </a:p>
          <a:p>
            <a:pPr lvl="0"/>
            <a:r>
              <a:rPr lang="en-US" dirty="0" err="1" smtClean="0"/>
              <a:t>Manajer</a:t>
            </a:r>
            <a:r>
              <a:rPr lang="en-US" dirty="0" smtClean="0"/>
              <a:t> </a:t>
            </a:r>
            <a:r>
              <a:rPr lang="en-US" dirty="0" err="1" smtClean="0"/>
              <a:t>divisi</a:t>
            </a:r>
            <a:r>
              <a:rPr lang="en-US" dirty="0" smtClean="0"/>
              <a:t> </a:t>
            </a:r>
            <a:r>
              <a:rPr lang="en-US" dirty="0" err="1" smtClean="0"/>
              <a:t>Magang</a:t>
            </a:r>
            <a:r>
              <a:rPr lang="id-ID" dirty="0" smtClean="0"/>
              <a:t> </a:t>
            </a:r>
            <a:r>
              <a:rPr lang="id-ID" dirty="0"/>
              <a:t>dapat mengelola data hasil tes pendaftaran magang dengan mudah.</a:t>
            </a:r>
          </a:p>
          <a:p>
            <a:pPr lvl="0"/>
            <a:r>
              <a:rPr lang="id-ID" dirty="0"/>
              <a:t>Memberikan informasi hasil tes magang pada pendaftar magang dengan cepat dan transparan.</a:t>
            </a:r>
          </a:p>
          <a:p>
            <a:endParaRPr lang="en-US" dirty="0"/>
          </a:p>
        </p:txBody>
      </p:sp>
    </p:spTree>
    <p:extLst>
      <p:ext uri="{BB962C8B-B14F-4D97-AF65-F5344CB8AC3E}">
        <p14:creationId xmlns:p14="http://schemas.microsoft.com/office/powerpoint/2010/main" val="1878182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66800"/>
            <a:ext cx="8229600" cy="5059363"/>
          </a:xfrm>
        </p:spPr>
        <p:txBody>
          <a:bodyPr/>
          <a:lstStyle/>
          <a:p>
            <a:r>
              <a:rPr lang="id-ID" b="1" dirty="0"/>
              <a:t>Metode Pengumpulan Data</a:t>
            </a:r>
            <a:endParaRPr lang="en-US" dirty="0"/>
          </a:p>
          <a:p>
            <a:pPr marL="1139825" indent="-514350">
              <a:buFont typeface="+mj-lt"/>
              <a:buAutoNum type="arabicPeriod"/>
            </a:pPr>
            <a:r>
              <a:rPr lang="en-US" dirty="0" err="1"/>
              <a:t>Observasi</a:t>
            </a:r>
            <a:endParaRPr lang="en-US" dirty="0"/>
          </a:p>
          <a:p>
            <a:pPr marL="1139825" indent="-514350">
              <a:buFont typeface="+mj-lt"/>
              <a:buAutoNum type="arabicPeriod"/>
            </a:pPr>
            <a:r>
              <a:rPr lang="en-US" dirty="0" err="1"/>
              <a:t>Wawancara</a:t>
            </a:r>
            <a:endParaRPr lang="en-US" dirty="0"/>
          </a:p>
        </p:txBody>
      </p:sp>
    </p:spTree>
    <p:extLst>
      <p:ext uri="{BB962C8B-B14F-4D97-AF65-F5344CB8AC3E}">
        <p14:creationId xmlns:p14="http://schemas.microsoft.com/office/powerpoint/2010/main" val="7978879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id-ID" b="1" dirty="0"/>
              <a:t>Metodologi Penelitian</a:t>
            </a:r>
            <a:endParaRPr lang="en-US" dirty="0"/>
          </a:p>
        </p:txBody>
      </p:sp>
      <p:sp>
        <p:nvSpPr>
          <p:cNvPr id="3" name="Content Placeholder 2"/>
          <p:cNvSpPr>
            <a:spLocks noGrp="1"/>
          </p:cNvSpPr>
          <p:nvPr>
            <p:ph sz="quarter" idx="1"/>
          </p:nvPr>
        </p:nvSpPr>
        <p:spPr>
          <a:xfrm>
            <a:off x="457200" y="1295400"/>
            <a:ext cx="8229600" cy="4830763"/>
          </a:xfrm>
        </p:spPr>
        <p:txBody>
          <a:bodyPr/>
          <a:lstStyle/>
          <a:p>
            <a:r>
              <a:rPr lang="id-ID" b="1" dirty="0"/>
              <a:t>Metode Pengembangan Sistem</a:t>
            </a:r>
            <a:endParaRPr lang="en-US" b="1" dirty="0"/>
          </a:p>
          <a:p>
            <a:pPr marL="0" indent="0">
              <a:buNone/>
            </a:pPr>
            <a:r>
              <a:rPr lang="en-US" b="1" dirty="0"/>
              <a:t>	</a:t>
            </a:r>
            <a:r>
              <a:rPr lang="id-ID" b="1" dirty="0"/>
              <a:t>AGILE (SCRUM)</a:t>
            </a:r>
            <a:endParaRPr lang="en-US" b="1" dirty="0"/>
          </a:p>
          <a:p>
            <a:pPr marL="0" indent="0">
              <a:buNone/>
            </a:pPr>
            <a:endParaRPr lang="en-US" dirty="0"/>
          </a:p>
        </p:txBody>
      </p:sp>
      <p:pic>
        <p:nvPicPr>
          <p:cNvPr id="6" name="Picture 2" descr="D:\Kuliah\TA\WhatsApp Image 2018-12-04 at 1.40.59 PM.jpeg">
            <a:extLst>
              <a:ext uri="{FF2B5EF4-FFF2-40B4-BE49-F238E27FC236}">
                <a16:creationId xmlns:a16="http://schemas.microsoft.com/office/drawing/2014/main" xmlns="" id="{69D9EF16-E27F-42CB-BD7E-879FBA89D0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704537"/>
            <a:ext cx="8681111"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7725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214</TotalTime>
  <Words>325</Words>
  <Application>Microsoft Office PowerPoint</Application>
  <PresentationFormat>On-screen Show (4:3)</PresentationFormat>
  <Paragraphs>62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Origin</vt:lpstr>
      <vt:lpstr>Proposal Tugas Akhir  Manajemen Informatika</vt:lpstr>
      <vt:lpstr>Judul</vt:lpstr>
      <vt:lpstr>Latar Belakang</vt:lpstr>
      <vt:lpstr>PowerPoint Presentation</vt:lpstr>
      <vt:lpstr>Rumusan Masalah</vt:lpstr>
      <vt:lpstr>Batasan Masalah</vt:lpstr>
      <vt:lpstr>Tujuan</vt:lpstr>
      <vt:lpstr>PowerPoint Presentation</vt:lpstr>
      <vt:lpstr>Metodologi Penelitian</vt:lpstr>
      <vt:lpstr>PowerPoint Presentation</vt:lpstr>
      <vt:lpstr>Desain Sistem</vt:lpstr>
      <vt:lpstr>PowerPoint Presentation</vt:lpstr>
      <vt:lpstr>PowerPoint Presentation</vt:lpstr>
      <vt:lpstr>PowerPoint Presentation</vt:lpstr>
      <vt:lpstr>Jadwal Kegiatan</vt:lpstr>
      <vt:lpstr>Terimakasih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Tugas Akhir  Manajemen Informatika</dc:title>
  <dc:creator>Nabila Rifda Ristyawan</dc:creator>
  <cp:lastModifiedBy>Nabila Rifda Ristyawan</cp:lastModifiedBy>
  <cp:revision>22</cp:revision>
  <dcterms:created xsi:type="dcterms:W3CDTF">2018-12-04T15:32:42Z</dcterms:created>
  <dcterms:modified xsi:type="dcterms:W3CDTF">2018-12-05T01:23:24Z</dcterms:modified>
</cp:coreProperties>
</file>