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1" r:id="rId6"/>
    <p:sldId id="269" r:id="rId7"/>
    <p:sldId id="270" r:id="rId8"/>
    <p:sldId id="331" r:id="rId9"/>
    <p:sldId id="265" r:id="rId10"/>
    <p:sldId id="262" r:id="rId11"/>
    <p:sldId id="274" r:id="rId12"/>
    <p:sldId id="271" r:id="rId13"/>
    <p:sldId id="272" r:id="rId14"/>
    <p:sldId id="266" r:id="rId15"/>
    <p:sldId id="273" r:id="rId16"/>
    <p:sldId id="267" r:id="rId17"/>
    <p:sldId id="268" r:id="rId18"/>
    <p:sldId id="277" r:id="rId19"/>
    <p:sldId id="278" r:id="rId20"/>
    <p:sldId id="279" r:id="rId21"/>
    <p:sldId id="280" r:id="rId22"/>
    <p:sldId id="275" r:id="rId23"/>
    <p:sldId id="276" r:id="rId24"/>
    <p:sldId id="281" r:id="rId25"/>
    <p:sldId id="282" r:id="rId26"/>
    <p:sldId id="283" r:id="rId27"/>
    <p:sldId id="258" r:id="rId28"/>
    <p:sldId id="260" r:id="rId29"/>
    <p:sldId id="259" r:id="rId30"/>
    <p:sldId id="285" r:id="rId31"/>
    <p:sldId id="286" r:id="rId32"/>
    <p:sldId id="293" r:id="rId33"/>
    <p:sldId id="294" r:id="rId34"/>
    <p:sldId id="287" r:id="rId35"/>
    <p:sldId id="288" r:id="rId36"/>
    <p:sldId id="289" r:id="rId37"/>
    <p:sldId id="290" r:id="rId38"/>
    <p:sldId id="291" r:id="rId39"/>
    <p:sldId id="292"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1" r:id="rId53"/>
    <p:sldId id="312" r:id="rId54"/>
    <p:sldId id="314" r:id="rId55"/>
    <p:sldId id="313"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AF9615-5278-4246-B810-A7C1B8F34CE8}"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425812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F9615-5278-4246-B810-A7C1B8F34CE8}"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421456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F9615-5278-4246-B810-A7C1B8F34CE8}"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99585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AF9615-5278-4246-B810-A7C1B8F34CE8}"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189115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F9615-5278-4246-B810-A7C1B8F34CE8}"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54276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AF9615-5278-4246-B810-A7C1B8F34CE8}"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361303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AF9615-5278-4246-B810-A7C1B8F34CE8}"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99374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AF9615-5278-4246-B810-A7C1B8F34CE8}"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168469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F9615-5278-4246-B810-A7C1B8F34CE8}"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209201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F9615-5278-4246-B810-A7C1B8F34CE8}"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172755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AF9615-5278-4246-B810-A7C1B8F34CE8}"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7478C-5BE7-44EE-A85B-9B8DD46058B7}" type="slidenum">
              <a:rPr lang="en-US" smtClean="0"/>
              <a:t>‹#›</a:t>
            </a:fld>
            <a:endParaRPr lang="en-US"/>
          </a:p>
        </p:txBody>
      </p:sp>
    </p:spTree>
    <p:extLst>
      <p:ext uri="{BB962C8B-B14F-4D97-AF65-F5344CB8AC3E}">
        <p14:creationId xmlns:p14="http://schemas.microsoft.com/office/powerpoint/2010/main" val="189903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F9615-5278-4246-B810-A7C1B8F34CE8}" type="datetimeFigureOut">
              <a:rPr lang="en-US" smtClean="0"/>
              <a:t>3/17/2022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7478C-5BE7-44EE-A85B-9B8DD46058B7}" type="slidenum">
              <a:rPr lang="en-US" smtClean="0"/>
              <a:t>‹#›</a:t>
            </a:fld>
            <a:endParaRPr lang="en-US"/>
          </a:p>
        </p:txBody>
      </p:sp>
    </p:spTree>
    <p:extLst>
      <p:ext uri="{BB962C8B-B14F-4D97-AF65-F5344CB8AC3E}">
        <p14:creationId xmlns:p14="http://schemas.microsoft.com/office/powerpoint/2010/main" val="417673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_1LxZJKYKQ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7ijI-g4jH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Bee Colony</a:t>
            </a:r>
            <a:endParaRPr lang="en-US" dirty="0"/>
          </a:p>
        </p:txBody>
      </p:sp>
      <p:sp>
        <p:nvSpPr>
          <p:cNvPr id="3" name="Subtitle 2"/>
          <p:cNvSpPr>
            <a:spLocks noGrp="1"/>
          </p:cNvSpPr>
          <p:nvPr>
            <p:ph type="subTitle" idx="1"/>
          </p:nvPr>
        </p:nvSpPr>
        <p:spPr/>
        <p:txBody>
          <a:bodyPr/>
          <a:lstStyle/>
          <a:p>
            <a:r>
              <a:rPr lang="en-US" dirty="0" smtClean="0"/>
              <a:t>Loke K.S.</a:t>
            </a:r>
            <a:endParaRPr lang="en-US" dirty="0"/>
          </a:p>
        </p:txBody>
      </p:sp>
      <p:pic>
        <p:nvPicPr>
          <p:cNvPr id="4" name="Picture 3"/>
          <p:cNvPicPr>
            <a:picLocks noChangeAspect="1"/>
          </p:cNvPicPr>
          <p:nvPr/>
        </p:nvPicPr>
        <p:blipFill>
          <a:blip r:embed="rId2"/>
          <a:stretch>
            <a:fillRect/>
          </a:stretch>
        </p:blipFill>
        <p:spPr>
          <a:xfrm>
            <a:off x="2482010" y="3602038"/>
            <a:ext cx="1047896" cy="1352739"/>
          </a:xfrm>
          <a:prstGeom prst="rect">
            <a:avLst/>
          </a:prstGeom>
        </p:spPr>
      </p:pic>
      <p:pic>
        <p:nvPicPr>
          <p:cNvPr id="5" name="Picture 4"/>
          <p:cNvPicPr>
            <a:picLocks noChangeAspect="1"/>
          </p:cNvPicPr>
          <p:nvPr/>
        </p:nvPicPr>
        <p:blipFill>
          <a:blip r:embed="rId2"/>
          <a:stretch>
            <a:fillRect/>
          </a:stretch>
        </p:blipFill>
        <p:spPr>
          <a:xfrm rot="2061905">
            <a:off x="3963969" y="4607614"/>
            <a:ext cx="1047896" cy="1352739"/>
          </a:xfrm>
          <a:prstGeom prst="rect">
            <a:avLst/>
          </a:prstGeom>
        </p:spPr>
      </p:pic>
      <p:pic>
        <p:nvPicPr>
          <p:cNvPr id="6" name="Picture 5"/>
          <p:cNvPicPr>
            <a:picLocks noChangeAspect="1"/>
          </p:cNvPicPr>
          <p:nvPr/>
        </p:nvPicPr>
        <p:blipFill>
          <a:blip r:embed="rId2"/>
          <a:stretch>
            <a:fillRect/>
          </a:stretch>
        </p:blipFill>
        <p:spPr>
          <a:xfrm rot="16200000">
            <a:off x="6784783" y="3249686"/>
            <a:ext cx="1047896" cy="1352739"/>
          </a:xfrm>
          <a:prstGeom prst="rect">
            <a:avLst/>
          </a:prstGeom>
        </p:spPr>
      </p:pic>
    </p:spTree>
    <p:extLst>
      <p:ext uri="{BB962C8B-B14F-4D97-AF65-F5344CB8AC3E}">
        <p14:creationId xmlns:p14="http://schemas.microsoft.com/office/powerpoint/2010/main" val="358425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Sources</a:t>
            </a:r>
            <a:endParaRPr lang="en-US" dirty="0"/>
          </a:p>
        </p:txBody>
      </p:sp>
      <p:sp>
        <p:nvSpPr>
          <p:cNvPr id="3" name="Content Placeholder 2"/>
          <p:cNvSpPr>
            <a:spLocks noGrp="1"/>
          </p:cNvSpPr>
          <p:nvPr>
            <p:ph idx="1"/>
          </p:nvPr>
        </p:nvSpPr>
        <p:spPr/>
        <p:txBody>
          <a:bodyPr/>
          <a:lstStyle/>
          <a:p>
            <a:r>
              <a:rPr lang="en-US" dirty="0"/>
              <a:t>The value of a food source depends on many factors such as its proximity to the nest, its richness or concentration of its energy, and the ease of extracting this energy. </a:t>
            </a:r>
            <a:endParaRPr lang="en-US" dirty="0" smtClean="0"/>
          </a:p>
          <a:p>
            <a:r>
              <a:rPr lang="en-US" dirty="0" smtClean="0"/>
              <a:t>For </a:t>
            </a:r>
            <a:r>
              <a:rPr lang="en-US" dirty="0"/>
              <a:t>the sake of simplicity, the “profitability” of a food source can be represented with a single </a:t>
            </a:r>
            <a:r>
              <a:rPr lang="en-US" dirty="0" smtClean="0"/>
              <a:t>quantity – its nectar quality</a:t>
            </a:r>
            <a:endParaRPr lang="en-US" dirty="0"/>
          </a:p>
        </p:txBody>
      </p:sp>
    </p:spTree>
    <p:extLst>
      <p:ext uri="{BB962C8B-B14F-4D97-AF65-F5344CB8AC3E}">
        <p14:creationId xmlns:p14="http://schemas.microsoft.com/office/powerpoint/2010/main" val="1094197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Dance Democracy</a:t>
            </a:r>
            <a:endParaRPr lang="en-US" dirty="0"/>
          </a:p>
        </p:txBody>
      </p:sp>
      <p:sp>
        <p:nvSpPr>
          <p:cNvPr id="3" name="Content Placeholder 2"/>
          <p:cNvSpPr>
            <a:spLocks noGrp="1"/>
          </p:cNvSpPr>
          <p:nvPr>
            <p:ph idx="1"/>
          </p:nvPr>
        </p:nvSpPr>
        <p:spPr/>
        <p:txBody>
          <a:bodyPr>
            <a:normAutofit/>
          </a:bodyPr>
          <a:lstStyle/>
          <a:p>
            <a:r>
              <a:rPr lang="en-US" dirty="0"/>
              <a:t>Honeybee swarms and complex brains show many parallels in how they make decisions. </a:t>
            </a:r>
            <a:endParaRPr lang="en-US" dirty="0" smtClean="0"/>
          </a:p>
          <a:p>
            <a:r>
              <a:rPr lang="en-US" dirty="0" smtClean="0"/>
              <a:t>In </a:t>
            </a:r>
            <a:r>
              <a:rPr lang="en-US" dirty="0"/>
              <a:t>both, separate populations of units (bees or neurons) integrate noisy evidence for alternatives, and, when one population exceeds a threshold, the alternative it represents is chosen. </a:t>
            </a:r>
            <a:endParaRPr lang="en-US" dirty="0" smtClean="0"/>
          </a:p>
          <a:p>
            <a:r>
              <a:rPr lang="en-US" dirty="0" smtClean="0"/>
              <a:t>Nest-site </a:t>
            </a:r>
            <a:r>
              <a:rPr lang="en-US" dirty="0"/>
              <a:t>scouts send inhibitory stop signals to other scouts producing waggle dances, causing them to cease dancing, and each scout targets scouts' reporting sites other than her own. </a:t>
            </a:r>
          </a:p>
        </p:txBody>
      </p:sp>
      <p:sp>
        <p:nvSpPr>
          <p:cNvPr id="4" name="Rectangle 3"/>
          <p:cNvSpPr/>
          <p:nvPr/>
        </p:nvSpPr>
        <p:spPr>
          <a:xfrm>
            <a:off x="1386624" y="5576798"/>
            <a:ext cx="10178603" cy="923330"/>
          </a:xfrm>
          <a:prstGeom prst="rect">
            <a:avLst/>
          </a:prstGeom>
        </p:spPr>
        <p:txBody>
          <a:bodyPr wrap="square">
            <a:spAutoFit/>
          </a:bodyPr>
          <a:lstStyle/>
          <a:p>
            <a:r>
              <a:rPr lang="en-US" dirty="0"/>
              <a:t>Seeley, T. D., </a:t>
            </a:r>
            <a:r>
              <a:rPr lang="en-US" dirty="0" err="1"/>
              <a:t>Visscher</a:t>
            </a:r>
            <a:r>
              <a:rPr lang="en-US" dirty="0"/>
              <a:t>, P. K., Schlegel, T., Hogan, P. M., Franks, N. R., &amp; Marshall, J. A. (2012). Stop signals provide cross inhibition in collective decision-making by honeybee swarms. Science (New York, N.Y.), 335(6064), 108–111.</a:t>
            </a:r>
          </a:p>
        </p:txBody>
      </p:sp>
    </p:spTree>
    <p:extLst>
      <p:ext uri="{BB962C8B-B14F-4D97-AF65-F5344CB8AC3E}">
        <p14:creationId xmlns:p14="http://schemas.microsoft.com/office/powerpoint/2010/main" val="8263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Dance</a:t>
            </a:r>
            <a:endParaRPr lang="en-US" dirty="0"/>
          </a:p>
        </p:txBody>
      </p:sp>
      <p:sp>
        <p:nvSpPr>
          <p:cNvPr id="3" name="Content Placeholder 2"/>
          <p:cNvSpPr>
            <a:spLocks noGrp="1"/>
          </p:cNvSpPr>
          <p:nvPr>
            <p:ph idx="1"/>
          </p:nvPr>
        </p:nvSpPr>
        <p:spPr/>
        <p:txBody>
          <a:bodyPr/>
          <a:lstStyle/>
          <a:p>
            <a:r>
              <a:rPr lang="en-US" dirty="0"/>
              <a:t>Seeley and </a:t>
            </a:r>
            <a:r>
              <a:rPr lang="en-US" dirty="0" err="1"/>
              <a:t>Visscher</a:t>
            </a:r>
            <a:r>
              <a:rPr lang="en-US" dirty="0"/>
              <a:t> (1988) proposed 3 means by which a honeybee colony could benefit from information sharing among foragers about the location of profitable food sources. The sharing of information </a:t>
            </a:r>
            <a:endParaRPr lang="en-US" dirty="0" smtClean="0"/>
          </a:p>
          <a:p>
            <a:r>
              <a:rPr lang="en-US" dirty="0" smtClean="0"/>
              <a:t>1</a:t>
            </a:r>
            <a:r>
              <a:rPr lang="en-US" dirty="0"/>
              <a:t>) reduces the cost of finding new food sources; </a:t>
            </a:r>
            <a:endParaRPr lang="en-US" dirty="0" smtClean="0"/>
          </a:p>
          <a:p>
            <a:r>
              <a:rPr lang="en-US" dirty="0" smtClean="0"/>
              <a:t>2</a:t>
            </a:r>
            <a:r>
              <a:rPr lang="en-US" dirty="0"/>
              <a:t>) increases the quality of the food sources found; or </a:t>
            </a:r>
            <a:endParaRPr lang="en-US" dirty="0" smtClean="0"/>
          </a:p>
          <a:p>
            <a:r>
              <a:rPr lang="en-US" dirty="0" smtClean="0"/>
              <a:t>3</a:t>
            </a:r>
            <a:r>
              <a:rPr lang="en-US" dirty="0"/>
              <a:t>) increases the colony's ability to exploit a high-quality food source quickly, thereby </a:t>
            </a:r>
            <a:r>
              <a:rPr lang="en-US" dirty="0" smtClean="0"/>
              <a:t>outcompeting </a:t>
            </a:r>
            <a:r>
              <a:rPr lang="en-US" dirty="0"/>
              <a:t>other colonies as well as other species</a:t>
            </a:r>
            <a:r>
              <a:rPr lang="en-US" dirty="0" smtClean="0"/>
              <a:t>.</a:t>
            </a:r>
          </a:p>
          <a:p>
            <a:r>
              <a:rPr lang="en-US" dirty="0" smtClean="0"/>
              <a:t>Only 2 and 3 is found to be true</a:t>
            </a:r>
            <a:endParaRPr lang="en-US" dirty="0"/>
          </a:p>
        </p:txBody>
      </p:sp>
    </p:spTree>
    <p:extLst>
      <p:ext uri="{BB962C8B-B14F-4D97-AF65-F5344CB8AC3E}">
        <p14:creationId xmlns:p14="http://schemas.microsoft.com/office/powerpoint/2010/main" val="111729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Dance</a:t>
            </a:r>
            <a:endParaRPr lang="en-US" dirty="0"/>
          </a:p>
        </p:txBody>
      </p:sp>
      <p:sp>
        <p:nvSpPr>
          <p:cNvPr id="3" name="Content Placeholder 2"/>
          <p:cNvSpPr>
            <a:spLocks noGrp="1"/>
          </p:cNvSpPr>
          <p:nvPr>
            <p:ph idx="1"/>
          </p:nvPr>
        </p:nvSpPr>
        <p:spPr/>
        <p:txBody>
          <a:bodyPr/>
          <a:lstStyle/>
          <a:p>
            <a:r>
              <a:rPr lang="en-US" dirty="0"/>
              <a:t>In many species of social insects, recruitment toward profitable food sources occurs outside the nest, for example, via odor trails or the marking of food sources. This allows other species as well as conspecifics to “eavesdrop” on those signals</a:t>
            </a:r>
            <a:endParaRPr lang="en-US" dirty="0" smtClean="0"/>
          </a:p>
          <a:p>
            <a:r>
              <a:rPr lang="en-US" dirty="0" smtClean="0"/>
              <a:t>Honeybee's </a:t>
            </a:r>
            <a:r>
              <a:rPr lang="en-US" dirty="0"/>
              <a:t>dance communication prevents eavesdropping, whereas the transfer of spatial information allows the colony to rapidly monopolize highly profitable food sources thus making the honeybee a superior competitor.</a:t>
            </a:r>
          </a:p>
        </p:txBody>
      </p:sp>
    </p:spTree>
    <p:extLst>
      <p:ext uri="{BB962C8B-B14F-4D97-AF65-F5344CB8AC3E}">
        <p14:creationId xmlns:p14="http://schemas.microsoft.com/office/powerpoint/2010/main" val="143908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Dance</a:t>
            </a:r>
            <a:endParaRPr lang="en-US" dirty="0"/>
          </a:p>
        </p:txBody>
      </p:sp>
      <p:sp>
        <p:nvSpPr>
          <p:cNvPr id="3" name="Content Placeholder 2"/>
          <p:cNvSpPr>
            <a:spLocks noGrp="1"/>
          </p:cNvSpPr>
          <p:nvPr>
            <p:ph idx="1"/>
          </p:nvPr>
        </p:nvSpPr>
        <p:spPr>
          <a:xfrm>
            <a:off x="838200" y="1580927"/>
            <a:ext cx="10515600" cy="4351338"/>
          </a:xfrm>
        </p:spPr>
        <p:txBody>
          <a:bodyPr>
            <a:normAutofit/>
          </a:bodyPr>
          <a:lstStyle/>
          <a:p>
            <a:r>
              <a:rPr lang="en-US" dirty="0"/>
              <a:t>Several researchers have noted that the dance language appears to be less efficient at recruiting new foragers than was originally proposed by von </a:t>
            </a:r>
            <a:r>
              <a:rPr lang="en-US" dirty="0" smtClean="0"/>
              <a:t>Frisch.</a:t>
            </a:r>
          </a:p>
          <a:p>
            <a:r>
              <a:rPr lang="en-US" dirty="0"/>
              <a:t>Seeley </a:t>
            </a:r>
            <a:r>
              <a:rPr lang="en-US" dirty="0" smtClean="0"/>
              <a:t>reported </a:t>
            </a:r>
            <a:r>
              <a:rPr lang="en-US" dirty="0"/>
              <a:t>an experiment in which dancers performed a total of 8722 waggle runs and recruited 153 bees. This corresponds to 58 waggle runs per successful recruit, indicating that the transfer of location information is either inefficient or that the dance language is being decoded only by a small proportion of the bees interacting with a dancer</a:t>
            </a:r>
            <a:r>
              <a:rPr lang="en-US" dirty="0" smtClean="0"/>
              <a:t>.</a:t>
            </a:r>
          </a:p>
        </p:txBody>
      </p:sp>
      <p:sp>
        <p:nvSpPr>
          <p:cNvPr id="4" name="Rectangle 3"/>
          <p:cNvSpPr/>
          <p:nvPr/>
        </p:nvSpPr>
        <p:spPr>
          <a:xfrm>
            <a:off x="1000259" y="6176963"/>
            <a:ext cx="10603606" cy="646331"/>
          </a:xfrm>
          <a:prstGeom prst="rect">
            <a:avLst/>
          </a:prstGeom>
        </p:spPr>
        <p:txBody>
          <a:bodyPr wrap="square">
            <a:spAutoFit/>
          </a:bodyPr>
          <a:lstStyle/>
          <a:p>
            <a:r>
              <a:rPr lang="en-US" dirty="0"/>
              <a:t>Christoph </a:t>
            </a:r>
            <a:r>
              <a:rPr lang="en-US" dirty="0" err="1"/>
              <a:t>Grüter</a:t>
            </a:r>
            <a:r>
              <a:rPr lang="en-US" dirty="0"/>
              <a:t>, Walter M. Farina</a:t>
            </a:r>
            <a:r>
              <a:rPr lang="en-US" dirty="0" smtClean="0"/>
              <a:t>, The </a:t>
            </a:r>
            <a:r>
              <a:rPr lang="en-US" dirty="0"/>
              <a:t>honeybee waggle dance: can we follow the steps</a:t>
            </a:r>
            <a:r>
              <a:rPr lang="en-US" dirty="0" smtClean="0"/>
              <a:t>?, Trends </a:t>
            </a:r>
            <a:r>
              <a:rPr lang="en-US" dirty="0"/>
              <a:t>in Ecology &amp; Evolution</a:t>
            </a:r>
            <a:r>
              <a:rPr lang="en-US" dirty="0" smtClean="0"/>
              <a:t>, Volume </a:t>
            </a:r>
            <a:r>
              <a:rPr lang="en-US" dirty="0"/>
              <a:t>24, Issue 5</a:t>
            </a:r>
            <a:r>
              <a:rPr lang="en-US" dirty="0" smtClean="0"/>
              <a:t>, 2009, Pages </a:t>
            </a:r>
            <a:r>
              <a:rPr lang="en-US" dirty="0"/>
              <a:t>242-247,</a:t>
            </a:r>
          </a:p>
        </p:txBody>
      </p:sp>
    </p:spTree>
    <p:extLst>
      <p:ext uri="{BB962C8B-B14F-4D97-AF65-F5344CB8AC3E}">
        <p14:creationId xmlns:p14="http://schemas.microsoft.com/office/powerpoint/2010/main" val="38524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Dance</a:t>
            </a:r>
          </a:p>
        </p:txBody>
      </p:sp>
      <p:sp>
        <p:nvSpPr>
          <p:cNvPr id="3" name="Content Placeholder 2"/>
          <p:cNvSpPr>
            <a:spLocks noGrp="1"/>
          </p:cNvSpPr>
          <p:nvPr>
            <p:ph idx="1"/>
          </p:nvPr>
        </p:nvSpPr>
        <p:spPr/>
        <p:txBody>
          <a:bodyPr/>
          <a:lstStyle/>
          <a:p>
            <a:r>
              <a:rPr lang="en-US" dirty="0"/>
              <a:t>In 93% of all cases when bees were following dances providing spatial information that diverged from their private navigational information, followers subsequently relied on self-acquired information. These results suggest that foragers with self-acquired (private) information about the location of profitable food sources are usually not interested in the vector information transmitted by the dancer</a:t>
            </a:r>
          </a:p>
        </p:txBody>
      </p:sp>
      <p:sp>
        <p:nvSpPr>
          <p:cNvPr id="4" name="Rectangle 3"/>
          <p:cNvSpPr/>
          <p:nvPr/>
        </p:nvSpPr>
        <p:spPr>
          <a:xfrm>
            <a:off x="1141927" y="5111571"/>
            <a:ext cx="10346028" cy="923330"/>
          </a:xfrm>
          <a:prstGeom prst="rect">
            <a:avLst/>
          </a:prstGeom>
        </p:spPr>
        <p:txBody>
          <a:bodyPr wrap="square">
            <a:spAutoFit/>
          </a:bodyPr>
          <a:lstStyle/>
          <a:p>
            <a:r>
              <a:rPr lang="en-US" dirty="0" err="1">
                <a:solidFill>
                  <a:srgbClr val="303030"/>
                </a:solidFill>
                <a:latin typeface="arial" panose="020B0604020202020204" pitchFamily="34" charset="0"/>
              </a:rPr>
              <a:t>Grüter</a:t>
            </a:r>
            <a:r>
              <a:rPr lang="en-US" dirty="0">
                <a:solidFill>
                  <a:srgbClr val="303030"/>
                </a:solidFill>
                <a:latin typeface="arial" panose="020B0604020202020204" pitchFamily="34" charset="0"/>
              </a:rPr>
              <a:t>, C., Balbuena, M. S., &amp; Farina, W. M. (2008). Informational conflicts created by the waggle dance. </a:t>
            </a:r>
            <a:r>
              <a:rPr lang="en-US" i="1" dirty="0">
                <a:solidFill>
                  <a:srgbClr val="303030"/>
                </a:solidFill>
                <a:latin typeface="arial" panose="020B0604020202020204" pitchFamily="34" charset="0"/>
              </a:rPr>
              <a:t>Proceedings. Biological sciences</a:t>
            </a:r>
            <a:r>
              <a:rPr lang="en-US" dirty="0">
                <a:solidFill>
                  <a:srgbClr val="303030"/>
                </a:solidFill>
                <a:latin typeface="arial" panose="020B0604020202020204" pitchFamily="34" charset="0"/>
              </a:rPr>
              <a:t>, </a:t>
            </a:r>
            <a:r>
              <a:rPr lang="en-US" i="1" dirty="0">
                <a:solidFill>
                  <a:srgbClr val="303030"/>
                </a:solidFill>
                <a:latin typeface="arial" panose="020B0604020202020204" pitchFamily="34" charset="0"/>
              </a:rPr>
              <a:t>275</a:t>
            </a:r>
            <a:r>
              <a:rPr lang="en-US" dirty="0">
                <a:solidFill>
                  <a:srgbClr val="303030"/>
                </a:solidFill>
                <a:latin typeface="arial" panose="020B0604020202020204" pitchFamily="34" charset="0"/>
              </a:rPr>
              <a:t>(1640), 1321–1327. https://</a:t>
            </a:r>
            <a:r>
              <a:rPr lang="en-US" dirty="0" err="1">
                <a:solidFill>
                  <a:srgbClr val="303030"/>
                </a:solidFill>
                <a:latin typeface="arial" panose="020B0604020202020204" pitchFamily="34" charset="0"/>
              </a:rPr>
              <a:t>doi.org</a:t>
            </a:r>
            <a:r>
              <a:rPr lang="en-US" dirty="0">
                <a:solidFill>
                  <a:srgbClr val="303030"/>
                </a:solidFill>
                <a:latin typeface="arial" panose="020B0604020202020204" pitchFamily="34" charset="0"/>
              </a:rPr>
              <a:t>/10.1098/</a:t>
            </a:r>
            <a:r>
              <a:rPr lang="en-US" dirty="0" err="1">
                <a:solidFill>
                  <a:srgbClr val="303030"/>
                </a:solidFill>
                <a:latin typeface="arial" panose="020B0604020202020204" pitchFamily="34" charset="0"/>
              </a:rPr>
              <a:t>rspb.2008.0186</a:t>
            </a:r>
            <a:endParaRPr lang="en-US" dirty="0"/>
          </a:p>
        </p:txBody>
      </p:sp>
    </p:spTree>
    <p:extLst>
      <p:ext uri="{BB962C8B-B14F-4D97-AF65-F5344CB8AC3E}">
        <p14:creationId xmlns:p14="http://schemas.microsoft.com/office/powerpoint/2010/main" val="254154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Scent and Arousal</a:t>
            </a:r>
            <a:endParaRPr lang="en-US" dirty="0"/>
          </a:p>
        </p:txBody>
      </p:sp>
      <p:sp>
        <p:nvSpPr>
          <p:cNvPr id="3" name="Content Placeholder 2"/>
          <p:cNvSpPr>
            <a:spLocks noGrp="1"/>
          </p:cNvSpPr>
          <p:nvPr>
            <p:ph idx="1"/>
          </p:nvPr>
        </p:nvSpPr>
        <p:spPr/>
        <p:txBody>
          <a:bodyPr>
            <a:normAutofit/>
          </a:bodyPr>
          <a:lstStyle/>
          <a:p>
            <a:r>
              <a:rPr lang="en-US" dirty="0" err="1"/>
              <a:t>Wenner</a:t>
            </a:r>
            <a:r>
              <a:rPr lang="en-US" dirty="0"/>
              <a:t> et al suggested that, although the dancers successfully recruited bees to forage, recruits relied mainly on olfactory information to locate the food, rather than on the location information of the waggle </a:t>
            </a:r>
            <a:r>
              <a:rPr lang="en-US" dirty="0" smtClean="0"/>
              <a:t>dance.</a:t>
            </a:r>
          </a:p>
          <a:p>
            <a:r>
              <a:rPr lang="en-US" dirty="0" smtClean="0"/>
              <a:t>The dance attracts followers so that they can learn the odor of the food source. </a:t>
            </a:r>
          </a:p>
          <a:p>
            <a:r>
              <a:rPr lang="en-US" dirty="0" smtClean="0"/>
              <a:t>Dances can also serve </a:t>
            </a:r>
            <a:r>
              <a:rPr lang="en-US" dirty="0"/>
              <a:t>as a signal aimed at increasing the number of bees departing to search for food without communicating spatial information.</a:t>
            </a:r>
          </a:p>
          <a:p>
            <a:endParaRPr lang="en-US" dirty="0"/>
          </a:p>
        </p:txBody>
      </p:sp>
    </p:spTree>
    <p:extLst>
      <p:ext uri="{BB962C8B-B14F-4D97-AF65-F5344CB8AC3E}">
        <p14:creationId xmlns:p14="http://schemas.microsoft.com/office/powerpoint/2010/main" val="94010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Scouts</a:t>
            </a:r>
            <a:endParaRPr lang="en-US" dirty="0"/>
          </a:p>
        </p:txBody>
      </p:sp>
      <p:sp>
        <p:nvSpPr>
          <p:cNvPr id="3" name="Content Placeholder 2"/>
          <p:cNvSpPr>
            <a:spLocks noGrp="1"/>
          </p:cNvSpPr>
          <p:nvPr>
            <p:ph idx="1"/>
          </p:nvPr>
        </p:nvSpPr>
        <p:spPr/>
        <p:txBody>
          <a:bodyPr/>
          <a:lstStyle/>
          <a:p>
            <a:r>
              <a:rPr lang="en-US" dirty="0"/>
              <a:t>Foragers sometimes leave the hive without having followed </a:t>
            </a:r>
            <a:r>
              <a:rPr lang="en-US" dirty="0" smtClean="0"/>
              <a:t>dances.</a:t>
            </a:r>
          </a:p>
          <a:p>
            <a:r>
              <a:rPr lang="en-US" dirty="0" smtClean="0"/>
              <a:t>Such </a:t>
            </a:r>
            <a:r>
              <a:rPr lang="en-US" dirty="0"/>
              <a:t>bees are often called ‘scouts,’ and it is assumed that they do not use acquired information</a:t>
            </a:r>
          </a:p>
        </p:txBody>
      </p:sp>
    </p:spTree>
    <p:extLst>
      <p:ext uri="{BB962C8B-B14F-4D97-AF65-F5344CB8AC3E}">
        <p14:creationId xmlns:p14="http://schemas.microsoft.com/office/powerpoint/2010/main" val="277660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Bee Intelligence</a:t>
            </a:r>
            <a:endParaRPr lang="en-US" dirty="0"/>
          </a:p>
        </p:txBody>
      </p:sp>
      <p:sp>
        <p:nvSpPr>
          <p:cNvPr id="3" name="Content Placeholder 2"/>
          <p:cNvSpPr>
            <a:spLocks noGrp="1"/>
          </p:cNvSpPr>
          <p:nvPr>
            <p:ph idx="1"/>
          </p:nvPr>
        </p:nvSpPr>
        <p:spPr/>
        <p:txBody>
          <a:bodyPr/>
          <a:lstStyle/>
          <a:p>
            <a:r>
              <a:rPr lang="en-US" dirty="0" smtClean="0"/>
              <a:t>Swarm </a:t>
            </a:r>
            <a:r>
              <a:rPr lang="en-US" dirty="0"/>
              <a:t>intelligent </a:t>
            </a:r>
            <a:r>
              <a:rPr lang="en-US" dirty="0" smtClean="0"/>
              <a:t>behavior requires two fundamental concepts – self-organization and division of labor</a:t>
            </a:r>
            <a:r>
              <a:rPr lang="en-US" dirty="0"/>
              <a:t>. </a:t>
            </a:r>
            <a:endParaRPr lang="en-US" dirty="0" smtClean="0"/>
          </a:p>
          <a:p>
            <a:r>
              <a:rPr lang="en-US" dirty="0" smtClean="0"/>
              <a:t>The two </a:t>
            </a:r>
            <a:r>
              <a:rPr lang="en-US" dirty="0"/>
              <a:t>fundamental concepts </a:t>
            </a:r>
            <a:r>
              <a:rPr lang="en-US" dirty="0" smtClean="0"/>
              <a:t>are necessary </a:t>
            </a:r>
            <a:r>
              <a:rPr lang="en-US" dirty="0"/>
              <a:t>and sufficient properties to obtain swarm intelligent </a:t>
            </a:r>
            <a:r>
              <a:rPr lang="en-US" dirty="0" err="1"/>
              <a:t>behaviour</a:t>
            </a:r>
            <a:r>
              <a:rPr lang="en-US" dirty="0"/>
              <a:t> such as distributed problem-solving systems that self-organize and -adapt to the given environment.</a:t>
            </a:r>
          </a:p>
        </p:txBody>
      </p:sp>
    </p:spTree>
    <p:extLst>
      <p:ext uri="{BB962C8B-B14F-4D97-AF65-F5344CB8AC3E}">
        <p14:creationId xmlns:p14="http://schemas.microsoft.com/office/powerpoint/2010/main" val="307601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3" name="Content Placeholder 2"/>
          <p:cNvSpPr>
            <a:spLocks noGrp="1"/>
          </p:cNvSpPr>
          <p:nvPr>
            <p:ph idx="1"/>
          </p:nvPr>
        </p:nvSpPr>
        <p:spPr/>
        <p:txBody>
          <a:bodyPr/>
          <a:lstStyle/>
          <a:p>
            <a:r>
              <a:rPr lang="en-US" dirty="0"/>
              <a:t>Inside a swarm, there are different tasks, which are performed simultaneously by specialized individuals. </a:t>
            </a:r>
            <a:endParaRPr lang="en-US" dirty="0" smtClean="0"/>
          </a:p>
          <a:p>
            <a:r>
              <a:rPr lang="en-US" dirty="0" smtClean="0"/>
              <a:t>This </a:t>
            </a:r>
            <a:r>
              <a:rPr lang="en-US" dirty="0"/>
              <a:t>kind of phenomenon is called division of </a:t>
            </a:r>
            <a:r>
              <a:rPr lang="en-US" dirty="0" err="1"/>
              <a:t>labour</a:t>
            </a:r>
            <a:r>
              <a:rPr lang="en-US" dirty="0"/>
              <a:t>. Simultaneous task performance by cooperating specialized individuals is believed to be more efficient than the sequential task performance by unspecialized individual</a:t>
            </a:r>
          </a:p>
        </p:txBody>
      </p:sp>
    </p:spTree>
    <p:extLst>
      <p:ext uri="{BB962C8B-B14F-4D97-AF65-F5344CB8AC3E}">
        <p14:creationId xmlns:p14="http://schemas.microsoft.com/office/powerpoint/2010/main" val="366722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dirty="0" err="1"/>
              <a:t>Karaboga</a:t>
            </a:r>
            <a:r>
              <a:rPr lang="en-US" dirty="0"/>
              <a:t>, D. (2005). </a:t>
            </a:r>
            <a:r>
              <a:rPr lang="en-US" dirty="0" smtClean="0"/>
              <a:t>An Idea Based on Honey Bee Swarm for Numerical Optimization. </a:t>
            </a:r>
            <a:r>
              <a:rPr lang="en-US" dirty="0"/>
              <a:t>Technical Report TR06. </a:t>
            </a:r>
            <a:r>
              <a:rPr lang="en-US" dirty="0" err="1"/>
              <a:t>Erciyes</a:t>
            </a:r>
            <a:r>
              <a:rPr lang="en-US" dirty="0"/>
              <a:t> University, Engineering </a:t>
            </a:r>
            <a:r>
              <a:rPr lang="en-US" dirty="0" smtClean="0"/>
              <a:t>Faculty</a:t>
            </a:r>
          </a:p>
          <a:p>
            <a:r>
              <a:rPr lang="en-US" dirty="0" err="1"/>
              <a:t>Karaboga</a:t>
            </a:r>
            <a:r>
              <a:rPr lang="en-US" dirty="0"/>
              <a:t>, </a:t>
            </a:r>
            <a:r>
              <a:rPr lang="en-US" dirty="0" err="1"/>
              <a:t>Dervis</a:t>
            </a:r>
            <a:r>
              <a:rPr lang="en-US" dirty="0"/>
              <a:t> &amp; </a:t>
            </a:r>
            <a:r>
              <a:rPr lang="en-US" dirty="0" err="1"/>
              <a:t>Basturk</a:t>
            </a:r>
            <a:r>
              <a:rPr lang="en-US" dirty="0"/>
              <a:t>, </a:t>
            </a:r>
            <a:r>
              <a:rPr lang="en-US" dirty="0" err="1"/>
              <a:t>Bahriye</a:t>
            </a:r>
            <a:r>
              <a:rPr lang="en-US" dirty="0"/>
              <a:t>. (2007). A powerful and efficient algorithm for numerical function optimization: Artificial bee colony (ABC) algorithm. Journal of Global Optimization. 39. 459-471. 10.1007/</a:t>
            </a:r>
            <a:r>
              <a:rPr lang="en-US" dirty="0" err="1"/>
              <a:t>s10898</a:t>
            </a:r>
            <a:r>
              <a:rPr lang="en-US" dirty="0"/>
              <a:t>-007-9149-x. </a:t>
            </a:r>
          </a:p>
        </p:txBody>
      </p:sp>
    </p:spTree>
    <p:extLst>
      <p:ext uri="{BB962C8B-B14F-4D97-AF65-F5344CB8AC3E}">
        <p14:creationId xmlns:p14="http://schemas.microsoft.com/office/powerpoint/2010/main" val="255198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Organization</a:t>
            </a:r>
            <a:endParaRPr lang="en-US" dirty="0"/>
          </a:p>
        </p:txBody>
      </p:sp>
      <p:sp>
        <p:nvSpPr>
          <p:cNvPr id="3" name="Content Placeholder 2"/>
          <p:cNvSpPr>
            <a:spLocks noGrp="1"/>
          </p:cNvSpPr>
          <p:nvPr>
            <p:ph idx="1"/>
          </p:nvPr>
        </p:nvSpPr>
        <p:spPr/>
        <p:txBody>
          <a:bodyPr>
            <a:normAutofit lnSpcReduction="10000"/>
          </a:bodyPr>
          <a:lstStyle/>
          <a:p>
            <a:r>
              <a:rPr lang="en-US" dirty="0" err="1"/>
              <a:t>Bonabeau</a:t>
            </a:r>
            <a:r>
              <a:rPr lang="en-US" dirty="0"/>
              <a:t> et al. have characterized four basic properties on which self organization relies: Positive feedback, negative feedback, fluctuations and multiple </a:t>
            </a:r>
            <a:r>
              <a:rPr lang="en-US" dirty="0" smtClean="0"/>
              <a:t>interactions.</a:t>
            </a:r>
          </a:p>
          <a:p>
            <a:r>
              <a:rPr lang="en-US" dirty="0"/>
              <a:t>Recruitment and reinforcement such as trail laying and following in some ant species or dances in bees can be shown as the examples of positive </a:t>
            </a:r>
            <a:r>
              <a:rPr lang="en-US" dirty="0" smtClean="0"/>
              <a:t>feedback</a:t>
            </a:r>
          </a:p>
          <a:p>
            <a:r>
              <a:rPr lang="en-US" dirty="0"/>
              <a:t>Negative feedback counterbalances positive feedback and helps to stabilize the collective pattern. In order to avoid the saturation which might occur in terms of available foragers, food source exhaustion, crowding or competition at the food sources, a negative feedback mechanism is needed</a:t>
            </a:r>
          </a:p>
        </p:txBody>
      </p:sp>
    </p:spTree>
    <p:extLst>
      <p:ext uri="{BB962C8B-B14F-4D97-AF65-F5344CB8AC3E}">
        <p14:creationId xmlns:p14="http://schemas.microsoft.com/office/powerpoint/2010/main" val="136380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Organization</a:t>
            </a:r>
          </a:p>
        </p:txBody>
      </p:sp>
      <p:sp>
        <p:nvSpPr>
          <p:cNvPr id="3" name="Content Placeholder 2"/>
          <p:cNvSpPr>
            <a:spLocks noGrp="1"/>
          </p:cNvSpPr>
          <p:nvPr>
            <p:ph idx="1"/>
          </p:nvPr>
        </p:nvSpPr>
        <p:spPr/>
        <p:txBody>
          <a:bodyPr/>
          <a:lstStyle/>
          <a:p>
            <a:r>
              <a:rPr lang="en-US" dirty="0"/>
              <a:t>Fluctuations such as random walks, errors, random task switching among swarm individuals are vital for creativity and innovation. Randomness is often crucial for emergent structures since it enables the discovery of new solutions</a:t>
            </a:r>
          </a:p>
        </p:txBody>
      </p:sp>
    </p:spTree>
    <p:extLst>
      <p:ext uri="{BB962C8B-B14F-4D97-AF65-F5344CB8AC3E}">
        <p14:creationId xmlns:p14="http://schemas.microsoft.com/office/powerpoint/2010/main" val="1721547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 Bee </a:t>
            </a:r>
            <a:r>
              <a:rPr lang="en-US" dirty="0" smtClean="0"/>
              <a:t>Swarm Model: Foragers</a:t>
            </a:r>
            <a:endParaRPr lang="en-US" dirty="0"/>
          </a:p>
        </p:txBody>
      </p:sp>
      <p:sp>
        <p:nvSpPr>
          <p:cNvPr id="3" name="Content Placeholder 2"/>
          <p:cNvSpPr>
            <a:spLocks noGrp="1"/>
          </p:cNvSpPr>
          <p:nvPr>
            <p:ph idx="1"/>
          </p:nvPr>
        </p:nvSpPr>
        <p:spPr/>
        <p:txBody>
          <a:bodyPr/>
          <a:lstStyle/>
          <a:p>
            <a:r>
              <a:rPr lang="en-US" dirty="0"/>
              <a:t>Employed foragers: They are associated with a particular food source which they are currently exploiting or are “employed” </a:t>
            </a:r>
            <a:r>
              <a:rPr lang="en-US" dirty="0" smtClean="0"/>
              <a:t>at</a:t>
            </a:r>
          </a:p>
          <a:p>
            <a:r>
              <a:rPr lang="en-US" dirty="0"/>
              <a:t>Unemployed foragers: They are continually at look out for a food source to exploit. </a:t>
            </a:r>
            <a:endParaRPr lang="en-US" dirty="0" smtClean="0"/>
          </a:p>
          <a:p>
            <a:r>
              <a:rPr lang="en-US" dirty="0" smtClean="0"/>
              <a:t>There </a:t>
            </a:r>
            <a:r>
              <a:rPr lang="en-US" dirty="0"/>
              <a:t>are two types of unemployed foragers: </a:t>
            </a:r>
            <a:endParaRPr lang="en-US" dirty="0" smtClean="0"/>
          </a:p>
          <a:p>
            <a:pPr marL="514350" indent="-514350">
              <a:buFont typeface="+mj-lt"/>
              <a:buAutoNum type="arabicPeriod"/>
            </a:pPr>
            <a:r>
              <a:rPr lang="en-US" dirty="0" smtClean="0"/>
              <a:t>scouts</a:t>
            </a:r>
            <a:r>
              <a:rPr lang="en-US" dirty="0"/>
              <a:t>, searching the environment surrounding the nest for new food sources </a:t>
            </a:r>
            <a:endParaRPr lang="en-US" dirty="0" smtClean="0"/>
          </a:p>
          <a:p>
            <a:pPr marL="514350" indent="-514350">
              <a:buFont typeface="+mj-lt"/>
              <a:buAutoNum type="arabicPeriod"/>
            </a:pPr>
            <a:r>
              <a:rPr lang="en-US" dirty="0" smtClean="0"/>
              <a:t>onlookers </a:t>
            </a:r>
            <a:r>
              <a:rPr lang="en-US" dirty="0"/>
              <a:t>waiting in the nest and establishing a food source through the information shared by employed foragers. </a:t>
            </a:r>
          </a:p>
        </p:txBody>
      </p:sp>
    </p:spTree>
    <p:extLst>
      <p:ext uri="{BB962C8B-B14F-4D97-AF65-F5344CB8AC3E}">
        <p14:creationId xmlns:p14="http://schemas.microsoft.com/office/powerpoint/2010/main" val="589336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 </a:t>
            </a:r>
            <a:r>
              <a:rPr lang="en-US" dirty="0" smtClean="0"/>
              <a:t>Bee Swarm:  Information Sharing</a:t>
            </a:r>
            <a:endParaRPr lang="en-US" dirty="0"/>
          </a:p>
        </p:txBody>
      </p:sp>
      <p:sp>
        <p:nvSpPr>
          <p:cNvPr id="3" name="Content Placeholder 2"/>
          <p:cNvSpPr>
            <a:spLocks noGrp="1"/>
          </p:cNvSpPr>
          <p:nvPr>
            <p:ph idx="1"/>
          </p:nvPr>
        </p:nvSpPr>
        <p:spPr/>
        <p:txBody>
          <a:bodyPr/>
          <a:lstStyle/>
          <a:p>
            <a:r>
              <a:rPr lang="en-US" dirty="0"/>
              <a:t>Employed foragers </a:t>
            </a:r>
            <a:r>
              <a:rPr lang="en-US" dirty="0" smtClean="0"/>
              <a:t>share </a:t>
            </a:r>
            <a:r>
              <a:rPr lang="en-US" dirty="0"/>
              <a:t>their information with a probability proportional to the profitability of the food </a:t>
            </a:r>
            <a:r>
              <a:rPr lang="en-US" dirty="0" smtClean="0"/>
              <a:t>source by making the waggle </a:t>
            </a:r>
            <a:r>
              <a:rPr lang="en-US" dirty="0"/>
              <a:t>dancing </a:t>
            </a:r>
            <a:r>
              <a:rPr lang="en-US" dirty="0" smtClean="0"/>
              <a:t>longer </a:t>
            </a:r>
            <a:r>
              <a:rPr lang="en-US" dirty="0"/>
              <a:t>in duration. </a:t>
            </a:r>
            <a:endParaRPr lang="en-US" dirty="0" smtClean="0"/>
          </a:p>
          <a:p>
            <a:r>
              <a:rPr lang="en-US" dirty="0" smtClean="0"/>
              <a:t>Hence</a:t>
            </a:r>
            <a:r>
              <a:rPr lang="en-US" dirty="0"/>
              <a:t>, the </a:t>
            </a:r>
            <a:r>
              <a:rPr lang="en-US" dirty="0" smtClean="0"/>
              <a:t> recruitment of the onlooker is </a:t>
            </a:r>
            <a:r>
              <a:rPr lang="en-US" dirty="0"/>
              <a:t>proportional to the profitability of the food </a:t>
            </a:r>
            <a:r>
              <a:rPr lang="en-US" dirty="0" smtClean="0"/>
              <a:t>source.</a:t>
            </a:r>
            <a:endParaRPr lang="en-US" dirty="0"/>
          </a:p>
        </p:txBody>
      </p:sp>
    </p:spTree>
    <p:extLst>
      <p:ext uri="{BB962C8B-B14F-4D97-AF65-F5344CB8AC3E}">
        <p14:creationId xmlns:p14="http://schemas.microsoft.com/office/powerpoint/2010/main" val="1745359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 Bee Swarm Model: Behavior</a:t>
            </a:r>
          </a:p>
        </p:txBody>
      </p:sp>
      <p:sp>
        <p:nvSpPr>
          <p:cNvPr id="3" name="Content Placeholder 2"/>
          <p:cNvSpPr>
            <a:spLocks noGrp="1"/>
          </p:cNvSpPr>
          <p:nvPr>
            <p:ph idx="1"/>
          </p:nvPr>
        </p:nvSpPr>
        <p:spPr/>
        <p:txBody>
          <a:bodyPr>
            <a:normAutofit lnSpcReduction="10000"/>
          </a:bodyPr>
          <a:lstStyle/>
          <a:p>
            <a:r>
              <a:rPr lang="en-US" dirty="0"/>
              <a:t>At the very beginning, a potential forager will start as unemployed forager. </a:t>
            </a:r>
            <a:endParaRPr lang="en-US" dirty="0" smtClean="0"/>
          </a:p>
          <a:p>
            <a:r>
              <a:rPr lang="en-US" dirty="0" smtClean="0"/>
              <a:t>That </a:t>
            </a:r>
            <a:r>
              <a:rPr lang="en-US" dirty="0"/>
              <a:t>bee will have no knowledge about the food sources around the nest. </a:t>
            </a:r>
            <a:endParaRPr lang="en-US" dirty="0" smtClean="0"/>
          </a:p>
          <a:p>
            <a:r>
              <a:rPr lang="en-US" dirty="0" smtClean="0"/>
              <a:t>There </a:t>
            </a:r>
            <a:r>
              <a:rPr lang="en-US" dirty="0"/>
              <a:t>are two possible options for such a bee: </a:t>
            </a:r>
            <a:endParaRPr lang="en-US" dirty="0" smtClean="0"/>
          </a:p>
          <a:p>
            <a:pPr marL="457200" indent="-457200">
              <a:buFont typeface="+mj-lt"/>
              <a:buAutoNum type="arabicPeriod"/>
            </a:pPr>
            <a:r>
              <a:rPr lang="en-US" dirty="0" smtClean="0"/>
              <a:t>It </a:t>
            </a:r>
            <a:r>
              <a:rPr lang="en-US" dirty="0"/>
              <a:t>can be a scout and starts searching around the nest spontaneously for a food due to some internal motivation or possible external </a:t>
            </a:r>
            <a:r>
              <a:rPr lang="en-US" dirty="0" smtClean="0"/>
              <a:t>clue. </a:t>
            </a:r>
          </a:p>
          <a:p>
            <a:pPr marL="457200" indent="-457200">
              <a:buFont typeface="+mj-lt"/>
              <a:buAutoNum type="arabicPeriod"/>
            </a:pPr>
            <a:r>
              <a:rPr lang="en-US" dirty="0" smtClean="0"/>
              <a:t>It </a:t>
            </a:r>
            <a:r>
              <a:rPr lang="en-US" dirty="0"/>
              <a:t>can be a recruit after watching the waggle dances and starts searching for a food source </a:t>
            </a:r>
          </a:p>
        </p:txBody>
      </p:sp>
    </p:spTree>
    <p:extLst>
      <p:ext uri="{BB962C8B-B14F-4D97-AF65-F5344CB8AC3E}">
        <p14:creationId xmlns:p14="http://schemas.microsoft.com/office/powerpoint/2010/main" val="296832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 Bee Swarm Model: </a:t>
            </a:r>
            <a:r>
              <a:rPr lang="en-US" dirty="0" smtClean="0"/>
              <a:t>Behavior</a:t>
            </a:r>
            <a:endParaRPr lang="en-US" dirty="0"/>
          </a:p>
        </p:txBody>
      </p:sp>
      <p:sp>
        <p:nvSpPr>
          <p:cNvPr id="3" name="Content Placeholder 2"/>
          <p:cNvSpPr>
            <a:spLocks noGrp="1"/>
          </p:cNvSpPr>
          <p:nvPr>
            <p:ph idx="1"/>
          </p:nvPr>
        </p:nvSpPr>
        <p:spPr/>
        <p:txBody>
          <a:bodyPr/>
          <a:lstStyle/>
          <a:p>
            <a:r>
              <a:rPr lang="en-US" dirty="0"/>
              <a:t>After unloading the food, the bee has the following three options</a:t>
            </a:r>
            <a:r>
              <a:rPr lang="en-US" dirty="0" smtClean="0"/>
              <a:t>:</a:t>
            </a:r>
          </a:p>
          <a:p>
            <a:pPr marL="514350" indent="-514350">
              <a:buFont typeface="+mj-lt"/>
              <a:buAutoNum type="arabicPeriod"/>
            </a:pPr>
            <a:r>
              <a:rPr lang="en-US" dirty="0" smtClean="0"/>
              <a:t>It </a:t>
            </a:r>
            <a:r>
              <a:rPr lang="en-US" dirty="0"/>
              <a:t>becomes an uncommitted follower after abandoning the food </a:t>
            </a:r>
            <a:r>
              <a:rPr lang="en-US" dirty="0" smtClean="0"/>
              <a:t>source (UF). </a:t>
            </a:r>
          </a:p>
          <a:p>
            <a:pPr marL="514350" indent="-514350">
              <a:buFont typeface="+mj-lt"/>
              <a:buAutoNum type="arabicPeriod"/>
            </a:pPr>
            <a:r>
              <a:rPr lang="en-US" dirty="0" smtClean="0"/>
              <a:t>It </a:t>
            </a:r>
            <a:r>
              <a:rPr lang="en-US" dirty="0"/>
              <a:t>dances and then recruits nest mates before returning to the same food source  </a:t>
            </a:r>
            <a:r>
              <a:rPr lang="en-US" dirty="0" smtClean="0"/>
              <a:t>(EF1)</a:t>
            </a:r>
          </a:p>
          <a:p>
            <a:pPr marL="514350" indent="-514350">
              <a:buFont typeface="+mj-lt"/>
              <a:buAutoNum type="arabicPeriod"/>
            </a:pPr>
            <a:r>
              <a:rPr lang="en-US" dirty="0" smtClean="0"/>
              <a:t>It </a:t>
            </a:r>
            <a:r>
              <a:rPr lang="en-US" dirty="0"/>
              <a:t>continues to forage at the food source without recruiting other </a:t>
            </a:r>
            <a:r>
              <a:rPr lang="en-US" dirty="0" smtClean="0"/>
              <a:t>bees (EF2)</a:t>
            </a:r>
            <a:endParaRPr lang="en-US" dirty="0"/>
          </a:p>
        </p:txBody>
      </p:sp>
    </p:spTree>
    <p:extLst>
      <p:ext uri="{BB962C8B-B14F-4D97-AF65-F5344CB8AC3E}">
        <p14:creationId xmlns:p14="http://schemas.microsoft.com/office/powerpoint/2010/main" val="342712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 Bee Swarm Model</a:t>
            </a:r>
            <a:r>
              <a:rPr lang="en-US" dirty="0" smtClean="0"/>
              <a:t>:</a:t>
            </a:r>
            <a:endParaRPr lang="en-US" dirty="0"/>
          </a:p>
        </p:txBody>
      </p:sp>
      <p:sp>
        <p:nvSpPr>
          <p:cNvPr id="3" name="Content Placeholder 2"/>
          <p:cNvSpPr>
            <a:spLocks noGrp="1"/>
          </p:cNvSpPr>
          <p:nvPr>
            <p:ph idx="1"/>
          </p:nvPr>
        </p:nvSpPr>
        <p:spPr>
          <a:xfrm>
            <a:off x="838200" y="1825625"/>
            <a:ext cx="6051331" cy="4351338"/>
          </a:xfrm>
        </p:spPr>
        <p:txBody>
          <a:bodyPr/>
          <a:lstStyle/>
          <a:p>
            <a:r>
              <a:rPr lang="en-US" dirty="0" smtClean="0"/>
              <a:t>The </a:t>
            </a:r>
            <a:r>
              <a:rPr lang="en-US" dirty="0" err="1"/>
              <a:t>behaviour</a:t>
            </a:r>
            <a:r>
              <a:rPr lang="en-US" dirty="0"/>
              <a:t> of honey bee foraging for </a:t>
            </a:r>
            <a:r>
              <a:rPr lang="en-US" dirty="0" smtClean="0"/>
              <a:t>nectar.</a:t>
            </a:r>
          </a:p>
          <a:p>
            <a:r>
              <a:rPr lang="en-US" dirty="0" smtClean="0"/>
              <a:t>S for Scout</a:t>
            </a:r>
          </a:p>
          <a:p>
            <a:r>
              <a:rPr lang="en-US" dirty="0" smtClean="0"/>
              <a:t>R for Recruit</a:t>
            </a:r>
            <a:endParaRPr lang="en-US" dirty="0"/>
          </a:p>
        </p:txBody>
      </p:sp>
      <p:pic>
        <p:nvPicPr>
          <p:cNvPr id="4" name="Picture 3"/>
          <p:cNvPicPr>
            <a:picLocks noChangeAspect="1"/>
          </p:cNvPicPr>
          <p:nvPr/>
        </p:nvPicPr>
        <p:blipFill>
          <a:blip r:embed="rId2"/>
          <a:stretch>
            <a:fillRect/>
          </a:stretch>
        </p:blipFill>
        <p:spPr>
          <a:xfrm>
            <a:off x="6874746" y="545840"/>
            <a:ext cx="5258534" cy="6058746"/>
          </a:xfrm>
          <a:prstGeom prst="rect">
            <a:avLst/>
          </a:prstGeom>
        </p:spPr>
      </p:pic>
    </p:spTree>
    <p:extLst>
      <p:ext uri="{BB962C8B-B14F-4D97-AF65-F5344CB8AC3E}">
        <p14:creationId xmlns:p14="http://schemas.microsoft.com/office/powerpoint/2010/main" val="140191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Model</a:t>
            </a:r>
            <a:endParaRPr lang="en-US" dirty="0"/>
          </a:p>
        </p:txBody>
      </p:sp>
      <p:sp>
        <p:nvSpPr>
          <p:cNvPr id="3" name="Content Placeholder 2"/>
          <p:cNvSpPr>
            <a:spLocks noGrp="1"/>
          </p:cNvSpPr>
          <p:nvPr>
            <p:ph idx="1"/>
          </p:nvPr>
        </p:nvSpPr>
        <p:spPr/>
        <p:txBody>
          <a:bodyPr>
            <a:normAutofit/>
          </a:bodyPr>
          <a:lstStyle/>
          <a:p>
            <a:r>
              <a:rPr lang="en-US" dirty="0"/>
              <a:t>In the ABC algorithm, the colony of artiﬁcial bees contains three groups of bees</a:t>
            </a:r>
            <a:r>
              <a:rPr lang="en-US" dirty="0" smtClean="0"/>
              <a:t>: </a:t>
            </a:r>
            <a:r>
              <a:rPr lang="en-US" b="1" dirty="0" smtClean="0"/>
              <a:t>employed </a:t>
            </a:r>
            <a:r>
              <a:rPr lang="en-US" b="1" dirty="0"/>
              <a:t>bees</a:t>
            </a:r>
            <a:r>
              <a:rPr lang="en-US" dirty="0"/>
              <a:t>, </a:t>
            </a:r>
            <a:r>
              <a:rPr lang="en-US" b="1" dirty="0"/>
              <a:t>onlookers</a:t>
            </a:r>
            <a:r>
              <a:rPr lang="en-US" dirty="0"/>
              <a:t> and </a:t>
            </a:r>
            <a:r>
              <a:rPr lang="en-US" b="1" dirty="0"/>
              <a:t>scouts</a:t>
            </a:r>
            <a:r>
              <a:rPr lang="en-US" dirty="0"/>
              <a:t>. </a:t>
            </a:r>
            <a:endParaRPr lang="en-US" dirty="0" smtClean="0"/>
          </a:p>
          <a:p>
            <a:pPr marL="514350" indent="-514350">
              <a:buFont typeface="+mj-lt"/>
              <a:buAutoNum type="arabicPeriod"/>
            </a:pPr>
            <a:r>
              <a:rPr lang="en-US" dirty="0" smtClean="0"/>
              <a:t>A </a:t>
            </a:r>
            <a:r>
              <a:rPr lang="en-US" dirty="0"/>
              <a:t>bee going to the food source visited by itself previously is named an employed bee. </a:t>
            </a:r>
            <a:endParaRPr lang="en-US" dirty="0" smtClean="0"/>
          </a:p>
          <a:p>
            <a:pPr marL="514350" indent="-514350">
              <a:buFont typeface="+mj-lt"/>
              <a:buAutoNum type="arabicPeriod"/>
            </a:pPr>
            <a:r>
              <a:rPr lang="en-US" dirty="0" smtClean="0"/>
              <a:t>A </a:t>
            </a:r>
            <a:r>
              <a:rPr lang="en-US" dirty="0"/>
              <a:t>bee waiting on the dance area for </a:t>
            </a:r>
            <a:r>
              <a:rPr lang="en-US" dirty="0" smtClean="0"/>
              <a:t>making decision </a:t>
            </a:r>
            <a:r>
              <a:rPr lang="en-US" dirty="0"/>
              <a:t>to choose a food </a:t>
            </a:r>
            <a:r>
              <a:rPr lang="en-US" dirty="0" smtClean="0"/>
              <a:t>source </a:t>
            </a:r>
            <a:r>
              <a:rPr lang="en-US" dirty="0"/>
              <a:t>is called an onlooker </a:t>
            </a:r>
            <a:endParaRPr lang="en-US" dirty="0" smtClean="0"/>
          </a:p>
          <a:p>
            <a:pPr marL="514350" indent="-514350">
              <a:buFont typeface="+mj-lt"/>
              <a:buAutoNum type="arabicPeriod"/>
            </a:pPr>
            <a:r>
              <a:rPr lang="en-US" dirty="0" smtClean="0"/>
              <a:t>A </a:t>
            </a:r>
            <a:r>
              <a:rPr lang="en-US" dirty="0"/>
              <a:t>bee carrying </a:t>
            </a:r>
            <a:r>
              <a:rPr lang="en-US" dirty="0" smtClean="0"/>
              <a:t>out random </a:t>
            </a:r>
            <a:r>
              <a:rPr lang="en-US" dirty="0"/>
              <a:t>search is called a scout. </a:t>
            </a:r>
          </a:p>
        </p:txBody>
      </p:sp>
    </p:spTree>
    <p:extLst>
      <p:ext uri="{BB962C8B-B14F-4D97-AF65-F5344CB8AC3E}">
        <p14:creationId xmlns:p14="http://schemas.microsoft.com/office/powerpoint/2010/main" val="847040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 Bee </a:t>
            </a:r>
            <a:r>
              <a:rPr lang="en-US" dirty="0" smtClean="0"/>
              <a:t>Swarm Model: Food source</a:t>
            </a:r>
            <a:endParaRPr lang="en-US" dirty="0"/>
          </a:p>
        </p:txBody>
      </p:sp>
      <p:sp>
        <p:nvSpPr>
          <p:cNvPr id="3" name="Content Placeholder 2"/>
          <p:cNvSpPr>
            <a:spLocks noGrp="1"/>
          </p:cNvSpPr>
          <p:nvPr>
            <p:ph idx="1"/>
          </p:nvPr>
        </p:nvSpPr>
        <p:spPr/>
        <p:txBody>
          <a:bodyPr/>
          <a:lstStyle/>
          <a:p>
            <a:r>
              <a:rPr lang="en-US" dirty="0" smtClean="0"/>
              <a:t>The </a:t>
            </a:r>
            <a:r>
              <a:rPr lang="en-US" dirty="0"/>
              <a:t>position of a food source represents a possible </a:t>
            </a:r>
            <a:r>
              <a:rPr lang="en-US" dirty="0" smtClean="0"/>
              <a:t>solution of </a:t>
            </a:r>
            <a:r>
              <a:rPr lang="en-US" dirty="0"/>
              <a:t>the optimization problem </a:t>
            </a:r>
            <a:endParaRPr lang="en-US" dirty="0" smtClean="0"/>
          </a:p>
          <a:p>
            <a:r>
              <a:rPr lang="en-US" dirty="0" smtClean="0"/>
              <a:t>The nectar </a:t>
            </a:r>
            <a:r>
              <a:rPr lang="en-US" dirty="0"/>
              <a:t>amount of a food source </a:t>
            </a:r>
            <a:r>
              <a:rPr lang="en-US" dirty="0" smtClean="0"/>
              <a:t>corresponds to </a:t>
            </a:r>
            <a:r>
              <a:rPr lang="en-US" dirty="0"/>
              <a:t>the quality (ﬁtness) of the associated solution</a:t>
            </a:r>
          </a:p>
          <a:p>
            <a:endParaRPr lang="en-US" dirty="0"/>
          </a:p>
        </p:txBody>
      </p:sp>
      <p:pic>
        <p:nvPicPr>
          <p:cNvPr id="4" name="Picture 3"/>
          <p:cNvPicPr>
            <a:picLocks noChangeAspect="1"/>
          </p:cNvPicPr>
          <p:nvPr/>
        </p:nvPicPr>
        <p:blipFill>
          <a:blip r:embed="rId2"/>
          <a:stretch>
            <a:fillRect/>
          </a:stretch>
        </p:blipFill>
        <p:spPr>
          <a:xfrm>
            <a:off x="7924112" y="3484178"/>
            <a:ext cx="3174812" cy="3062023"/>
          </a:xfrm>
          <a:prstGeom prst="rect">
            <a:avLst/>
          </a:prstGeom>
        </p:spPr>
      </p:pic>
    </p:spTree>
    <p:extLst>
      <p:ext uri="{BB962C8B-B14F-4D97-AF65-F5344CB8AC3E}">
        <p14:creationId xmlns:p14="http://schemas.microsoft.com/office/powerpoint/2010/main" val="3701211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Swarm Model: Phases</a:t>
            </a:r>
            <a:endParaRPr lang="en-US" dirty="0"/>
          </a:p>
        </p:txBody>
      </p:sp>
      <p:sp>
        <p:nvSpPr>
          <p:cNvPr id="3" name="Content Placeholder 2"/>
          <p:cNvSpPr>
            <a:spLocks noGrp="1"/>
          </p:cNvSpPr>
          <p:nvPr>
            <p:ph idx="1"/>
          </p:nvPr>
        </p:nvSpPr>
        <p:spPr/>
        <p:txBody>
          <a:bodyPr/>
          <a:lstStyle/>
          <a:p>
            <a:r>
              <a:rPr lang="en-US" dirty="0"/>
              <a:t>In the ABC algorithm, ﬁrst half of the colony </a:t>
            </a:r>
            <a:r>
              <a:rPr lang="en-US" dirty="0" smtClean="0"/>
              <a:t>consists of </a:t>
            </a:r>
            <a:r>
              <a:rPr lang="en-US" dirty="0"/>
              <a:t>employed artiﬁcial bees and the second half constitutes the onlookers. </a:t>
            </a:r>
            <a:endParaRPr lang="en-US" dirty="0" smtClean="0"/>
          </a:p>
          <a:p>
            <a:r>
              <a:rPr lang="en-US" dirty="0" smtClean="0"/>
              <a:t>For every food </a:t>
            </a:r>
            <a:r>
              <a:rPr lang="en-US" dirty="0"/>
              <a:t>source, there is only one employed bee. In other words, the number of </a:t>
            </a:r>
            <a:r>
              <a:rPr lang="en-US" dirty="0" smtClean="0"/>
              <a:t>employed bees </a:t>
            </a:r>
            <a:r>
              <a:rPr lang="en-US" dirty="0"/>
              <a:t>is equal to the number of food sources around the hive. </a:t>
            </a:r>
            <a:endParaRPr lang="en-US" dirty="0" smtClean="0"/>
          </a:p>
          <a:p>
            <a:r>
              <a:rPr lang="en-US" dirty="0" smtClean="0"/>
              <a:t>The </a:t>
            </a:r>
            <a:r>
              <a:rPr lang="en-US" dirty="0"/>
              <a:t>employed bee </a:t>
            </a:r>
            <a:r>
              <a:rPr lang="en-US" dirty="0" smtClean="0"/>
              <a:t>whose food </a:t>
            </a:r>
            <a:r>
              <a:rPr lang="en-US" dirty="0"/>
              <a:t>source is exhausted by the employed and onlooker bees becomes a scout</a:t>
            </a:r>
          </a:p>
          <a:p>
            <a:endParaRPr lang="en-US" dirty="0"/>
          </a:p>
        </p:txBody>
      </p:sp>
    </p:spTree>
    <p:extLst>
      <p:ext uri="{BB962C8B-B14F-4D97-AF65-F5344CB8AC3E}">
        <p14:creationId xmlns:p14="http://schemas.microsoft.com/office/powerpoint/2010/main" val="304395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Seeley on Swarm Intelligence</a:t>
            </a:r>
            <a:endParaRPr lang="en-US" dirty="0"/>
          </a:p>
        </p:txBody>
      </p:sp>
      <p:pic>
        <p:nvPicPr>
          <p:cNvPr id="6" name="_1LxZJKYKQM"/>
          <p:cNvPicPr>
            <a:picLocks noGrp="1" noRot="1" noChangeAspect="1"/>
          </p:cNvPicPr>
          <p:nvPr>
            <p:ph idx="1"/>
            <a:videoFile r:link="rId1"/>
          </p:nvPr>
        </p:nvPicPr>
        <p:blipFill>
          <a:blip r:embed="rId3"/>
          <a:stretch>
            <a:fillRect/>
          </a:stretch>
        </p:blipFill>
        <p:spPr>
          <a:xfrm>
            <a:off x="1781908" y="1573823"/>
            <a:ext cx="6600092" cy="3712552"/>
          </a:xfrm>
          <a:prstGeom prst="rect">
            <a:avLst/>
          </a:prstGeom>
        </p:spPr>
      </p:pic>
    </p:spTree>
    <p:extLst>
      <p:ext uri="{BB962C8B-B14F-4D97-AF65-F5344CB8AC3E}">
        <p14:creationId xmlns:p14="http://schemas.microsoft.com/office/powerpoint/2010/main" val="981275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 Swarm Model: Phases</a:t>
            </a:r>
          </a:p>
        </p:txBody>
      </p:sp>
      <p:sp>
        <p:nvSpPr>
          <p:cNvPr id="3" name="Content Placeholder 2"/>
          <p:cNvSpPr>
            <a:spLocks noGrp="1"/>
          </p:cNvSpPr>
          <p:nvPr>
            <p:ph idx="1"/>
          </p:nvPr>
        </p:nvSpPr>
        <p:spPr/>
        <p:txBody>
          <a:bodyPr>
            <a:normAutofit/>
          </a:bodyPr>
          <a:lstStyle/>
          <a:p>
            <a:r>
              <a:rPr lang="en-US" dirty="0"/>
              <a:t>Each cycle of the search consists of three steps: moving the employed and onlooker bees onto the food sources and calculating their nectar amounts; and determining the scout bees and directing them onto possible food sources. </a:t>
            </a:r>
            <a:endParaRPr lang="en-US" dirty="0" smtClean="0"/>
          </a:p>
          <a:p>
            <a:r>
              <a:rPr lang="en-US" dirty="0" smtClean="0"/>
              <a:t>Onlookers </a:t>
            </a:r>
            <a:r>
              <a:rPr lang="en-US" dirty="0"/>
              <a:t>are placed on the food sources by using a probability based selection process. As the nectar amount of a food source increases, the probability value with which the food source is preferred by onlookers increases, too</a:t>
            </a:r>
          </a:p>
        </p:txBody>
      </p:sp>
    </p:spTree>
    <p:extLst>
      <p:ext uri="{BB962C8B-B14F-4D97-AF65-F5344CB8AC3E}">
        <p14:creationId xmlns:p14="http://schemas.microsoft.com/office/powerpoint/2010/main" val="2691760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Algorithm</a:t>
            </a:r>
            <a:endParaRPr lang="en-US" dirty="0"/>
          </a:p>
        </p:txBody>
      </p:sp>
      <p:sp>
        <p:nvSpPr>
          <p:cNvPr id="3" name="Content Placeholder 2"/>
          <p:cNvSpPr>
            <a:spLocks noGrp="1"/>
          </p:cNvSpPr>
          <p:nvPr>
            <p:ph idx="1"/>
          </p:nvPr>
        </p:nvSpPr>
        <p:spPr/>
        <p:txBody>
          <a:bodyPr/>
          <a:lstStyle/>
          <a:p>
            <a:pPr marL="0" indent="0">
              <a:buNone/>
            </a:pPr>
            <a:r>
              <a:rPr lang="en-US" dirty="0"/>
              <a:t>Initialize.</a:t>
            </a:r>
          </a:p>
          <a:p>
            <a:pPr marL="0" indent="0">
              <a:buNone/>
            </a:pPr>
            <a:r>
              <a:rPr lang="en-US" dirty="0" smtClean="0"/>
              <a:t>REPEAT</a:t>
            </a:r>
            <a:r>
              <a:rPr lang="en-US" dirty="0"/>
              <a:t>.</a:t>
            </a:r>
          </a:p>
          <a:p>
            <a:pPr marL="0" indent="0">
              <a:buNone/>
            </a:pPr>
            <a:r>
              <a:rPr lang="en-US" dirty="0"/>
              <a:t>(a</a:t>
            </a:r>
            <a:r>
              <a:rPr lang="en-US" dirty="0" smtClean="0"/>
              <a:t>) Each employed bee goes to a neighboring food source in memory, and evaluates its nectar quality. It waggle dances to indicate quality. </a:t>
            </a:r>
            <a:endParaRPr lang="en-US" dirty="0"/>
          </a:p>
          <a:p>
            <a:pPr marL="0" indent="0">
              <a:buNone/>
            </a:pPr>
            <a:r>
              <a:rPr lang="en-US" dirty="0"/>
              <a:t>(b) </a:t>
            </a:r>
            <a:r>
              <a:rPr lang="en-US" dirty="0" smtClean="0"/>
              <a:t>Onlooker bee watches the dance and make their choice on the food source and chooses a neighbor around that.</a:t>
            </a:r>
          </a:p>
          <a:p>
            <a:pPr marL="0" indent="0">
              <a:buNone/>
            </a:pPr>
            <a:r>
              <a:rPr lang="en-US" dirty="0" smtClean="0"/>
              <a:t>(</a:t>
            </a:r>
            <a:r>
              <a:rPr lang="en-US" dirty="0"/>
              <a:t>c) </a:t>
            </a:r>
            <a:r>
              <a:rPr lang="en-US" dirty="0" smtClean="0"/>
              <a:t>Food sources that does not increase in quality are abandoned, the employed bee becomes a scout to look for new food source</a:t>
            </a:r>
            <a:endParaRPr lang="en-US" dirty="0"/>
          </a:p>
          <a:p>
            <a:pPr marL="0" indent="0">
              <a:buNone/>
            </a:pPr>
            <a:r>
              <a:rPr lang="en-US" dirty="0" smtClean="0"/>
              <a:t>UNTIL </a:t>
            </a:r>
            <a:r>
              <a:rPr lang="en-US" dirty="0"/>
              <a:t>(requirements are met)</a:t>
            </a:r>
          </a:p>
          <a:p>
            <a:endParaRPr lang="en-US" dirty="0"/>
          </a:p>
        </p:txBody>
      </p:sp>
      <p:sp>
        <p:nvSpPr>
          <p:cNvPr id="4" name="Rectangle 3"/>
          <p:cNvSpPr/>
          <p:nvPr/>
        </p:nvSpPr>
        <p:spPr>
          <a:xfrm>
            <a:off x="838200" y="6311900"/>
            <a:ext cx="4371581" cy="369332"/>
          </a:xfrm>
          <a:prstGeom prst="rect">
            <a:avLst/>
          </a:prstGeom>
        </p:spPr>
        <p:txBody>
          <a:bodyPr wrap="none">
            <a:spAutoFit/>
          </a:bodyPr>
          <a:lstStyle/>
          <a:p>
            <a:r>
              <a:rPr lang="en-US" dirty="0" err="1"/>
              <a:t>Karaboga</a:t>
            </a:r>
            <a:r>
              <a:rPr lang="en-US" dirty="0"/>
              <a:t>, </a:t>
            </a:r>
            <a:r>
              <a:rPr lang="en-US" dirty="0" err="1"/>
              <a:t>Dervis</a:t>
            </a:r>
            <a:r>
              <a:rPr lang="en-US" dirty="0"/>
              <a:t> &amp; </a:t>
            </a:r>
            <a:r>
              <a:rPr lang="en-US" dirty="0" err="1"/>
              <a:t>Basturk</a:t>
            </a:r>
            <a:r>
              <a:rPr lang="en-US" dirty="0"/>
              <a:t>, </a:t>
            </a:r>
            <a:r>
              <a:rPr lang="en-US" dirty="0" err="1"/>
              <a:t>Bahriye</a:t>
            </a:r>
            <a:r>
              <a:rPr lang="en-US" dirty="0"/>
              <a:t>. (2007). </a:t>
            </a:r>
          </a:p>
        </p:txBody>
      </p:sp>
    </p:spTree>
    <p:extLst>
      <p:ext uri="{BB962C8B-B14F-4D97-AF65-F5344CB8AC3E}">
        <p14:creationId xmlns:p14="http://schemas.microsoft.com/office/powerpoint/2010/main" val="3776846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Bee Colony</a:t>
            </a:r>
            <a:endParaRPr lang="en-US" dirty="0"/>
          </a:p>
        </p:txBody>
      </p:sp>
      <p:sp>
        <p:nvSpPr>
          <p:cNvPr id="3" name="Content Placeholder 2"/>
          <p:cNvSpPr>
            <a:spLocks noGrp="1"/>
          </p:cNvSpPr>
          <p:nvPr>
            <p:ph idx="1"/>
          </p:nvPr>
        </p:nvSpPr>
        <p:spPr>
          <a:xfrm>
            <a:off x="838200" y="1825625"/>
            <a:ext cx="4711262" cy="4351338"/>
          </a:xfrm>
        </p:spPr>
        <p:txBody>
          <a:bodyPr/>
          <a:lstStyle/>
          <a:p>
            <a:r>
              <a:rPr lang="en-US" dirty="0" smtClean="0"/>
              <a:t>Equal in numbers:</a:t>
            </a:r>
          </a:p>
          <a:p>
            <a:pPr lvl="1"/>
            <a:r>
              <a:rPr lang="en-US" dirty="0" smtClean="0"/>
              <a:t>Employed Bee </a:t>
            </a:r>
          </a:p>
          <a:p>
            <a:pPr lvl="1"/>
            <a:r>
              <a:rPr lang="en-US" dirty="0" smtClean="0"/>
              <a:t>Onlooker bee</a:t>
            </a:r>
          </a:p>
          <a:p>
            <a:pPr lvl="1"/>
            <a:r>
              <a:rPr lang="en-US" dirty="0" smtClean="0"/>
              <a:t>Food Source </a:t>
            </a:r>
            <a:endParaRPr lang="en-US" dirty="0"/>
          </a:p>
        </p:txBody>
      </p:sp>
      <p:pic>
        <p:nvPicPr>
          <p:cNvPr id="4" name="Picture 3"/>
          <p:cNvPicPr>
            <a:picLocks noChangeAspect="1"/>
          </p:cNvPicPr>
          <p:nvPr/>
        </p:nvPicPr>
        <p:blipFill>
          <a:blip r:embed="rId2"/>
          <a:stretch>
            <a:fillRect/>
          </a:stretch>
        </p:blipFill>
        <p:spPr>
          <a:xfrm>
            <a:off x="5098704" y="1677695"/>
            <a:ext cx="6930385" cy="4647197"/>
          </a:xfrm>
          <a:prstGeom prst="rect">
            <a:avLst/>
          </a:prstGeom>
        </p:spPr>
      </p:pic>
    </p:spTree>
    <p:extLst>
      <p:ext uri="{BB962C8B-B14F-4D97-AF65-F5344CB8AC3E}">
        <p14:creationId xmlns:p14="http://schemas.microsoft.com/office/powerpoint/2010/main" val="119213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9201" y="2085309"/>
            <a:ext cx="6982799" cy="4772691"/>
          </a:xfrm>
          <a:prstGeom prst="rect">
            <a:avLst/>
          </a:prstGeom>
        </p:spPr>
      </p:pic>
      <p:sp>
        <p:nvSpPr>
          <p:cNvPr id="2" name="Title 1"/>
          <p:cNvSpPr>
            <a:spLocks noGrp="1"/>
          </p:cNvSpPr>
          <p:nvPr>
            <p:ph type="title"/>
          </p:nvPr>
        </p:nvSpPr>
        <p:spPr/>
        <p:txBody>
          <a:bodyPr/>
          <a:lstStyle/>
          <a:p>
            <a:r>
              <a:rPr lang="en-US" dirty="0"/>
              <a:t>Artificial Bee Colony</a:t>
            </a:r>
          </a:p>
        </p:txBody>
      </p:sp>
      <p:sp>
        <p:nvSpPr>
          <p:cNvPr id="3" name="Content Placeholder 2"/>
          <p:cNvSpPr>
            <a:spLocks noGrp="1"/>
          </p:cNvSpPr>
          <p:nvPr>
            <p:ph idx="1"/>
          </p:nvPr>
        </p:nvSpPr>
        <p:spPr>
          <a:xfrm>
            <a:off x="838200" y="1825625"/>
            <a:ext cx="4490545" cy="4351338"/>
          </a:xfrm>
        </p:spPr>
        <p:txBody>
          <a:bodyPr/>
          <a:lstStyle/>
          <a:p>
            <a:r>
              <a:rPr lang="en-US" dirty="0" smtClean="0"/>
              <a:t>The movement of the Bee changes the location of the food sources.</a:t>
            </a:r>
          </a:p>
          <a:p>
            <a:r>
              <a:rPr lang="en-US" dirty="0" smtClean="0"/>
              <a:t>The change of location of food source represents the search for better solutions for the objective function</a:t>
            </a:r>
          </a:p>
          <a:p>
            <a:endParaRPr lang="en-US" dirty="0"/>
          </a:p>
        </p:txBody>
      </p:sp>
      <p:pic>
        <p:nvPicPr>
          <p:cNvPr id="5" name="Picture 4"/>
          <p:cNvPicPr>
            <a:picLocks noChangeAspect="1"/>
          </p:cNvPicPr>
          <p:nvPr/>
        </p:nvPicPr>
        <p:blipFill>
          <a:blip r:embed="rId3"/>
          <a:stretch>
            <a:fillRect/>
          </a:stretch>
        </p:blipFill>
        <p:spPr>
          <a:xfrm rot="10447540">
            <a:off x="9101663" y="1211629"/>
            <a:ext cx="1047896" cy="1352739"/>
          </a:xfrm>
          <a:prstGeom prst="rect">
            <a:avLst/>
          </a:prstGeom>
        </p:spPr>
      </p:pic>
      <p:pic>
        <p:nvPicPr>
          <p:cNvPr id="6" name="Picture 5"/>
          <p:cNvPicPr>
            <a:picLocks noChangeAspect="1"/>
          </p:cNvPicPr>
          <p:nvPr/>
        </p:nvPicPr>
        <p:blipFill>
          <a:blip r:embed="rId3"/>
          <a:stretch>
            <a:fillRect/>
          </a:stretch>
        </p:blipFill>
        <p:spPr>
          <a:xfrm rot="6977319">
            <a:off x="5783494" y="2260919"/>
            <a:ext cx="1047896" cy="1352739"/>
          </a:xfrm>
          <a:prstGeom prst="rect">
            <a:avLst/>
          </a:prstGeom>
        </p:spPr>
      </p:pic>
    </p:spTree>
    <p:extLst>
      <p:ext uri="{BB962C8B-B14F-4D97-AF65-F5344CB8AC3E}">
        <p14:creationId xmlns:p14="http://schemas.microsoft.com/office/powerpoint/2010/main" val="1275762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Overview</a:t>
            </a:r>
            <a:endParaRPr lang="en-US" dirty="0"/>
          </a:p>
        </p:txBody>
      </p:sp>
      <p:sp>
        <p:nvSpPr>
          <p:cNvPr id="3" name="Content Placeholder 2"/>
          <p:cNvSpPr>
            <a:spLocks noGrp="1"/>
          </p:cNvSpPr>
          <p:nvPr>
            <p:ph idx="1"/>
          </p:nvPr>
        </p:nvSpPr>
        <p:spPr/>
        <p:txBody>
          <a:bodyPr/>
          <a:lstStyle/>
          <a:p>
            <a:r>
              <a:rPr lang="en-US" dirty="0"/>
              <a:t>In the ABC algorithm, each cycle of the search consists of three steps: </a:t>
            </a:r>
            <a:endParaRPr lang="en-US" dirty="0" smtClean="0"/>
          </a:p>
          <a:p>
            <a:r>
              <a:rPr lang="en-US" dirty="0"/>
              <a:t>S</a:t>
            </a:r>
            <a:r>
              <a:rPr lang="en-US" dirty="0" smtClean="0"/>
              <a:t>ending the employed </a:t>
            </a:r>
            <a:r>
              <a:rPr lang="en-US" dirty="0"/>
              <a:t>bees onto the food sources and </a:t>
            </a:r>
            <a:r>
              <a:rPr lang="en-US" dirty="0" smtClean="0"/>
              <a:t> measuring </a:t>
            </a:r>
            <a:r>
              <a:rPr lang="en-US" dirty="0"/>
              <a:t>their nectar amounts; </a:t>
            </a:r>
            <a:endParaRPr lang="en-US" dirty="0" smtClean="0"/>
          </a:p>
          <a:p>
            <a:r>
              <a:rPr lang="en-US" dirty="0"/>
              <a:t>S</a:t>
            </a:r>
            <a:r>
              <a:rPr lang="en-US" dirty="0" smtClean="0"/>
              <a:t>electing </a:t>
            </a:r>
            <a:r>
              <a:rPr lang="en-US" dirty="0"/>
              <a:t>of the food sources by the onlookers after sharing the information of </a:t>
            </a:r>
            <a:r>
              <a:rPr lang="en-US" dirty="0" smtClean="0"/>
              <a:t>employed </a:t>
            </a:r>
            <a:r>
              <a:rPr lang="en-US" dirty="0"/>
              <a:t>bees and determining the nectar amount of the foods; </a:t>
            </a:r>
            <a:endParaRPr lang="en-US" dirty="0" smtClean="0"/>
          </a:p>
          <a:p>
            <a:r>
              <a:rPr lang="en-US" dirty="0"/>
              <a:t>D</a:t>
            </a:r>
            <a:r>
              <a:rPr lang="en-US" dirty="0" smtClean="0"/>
              <a:t>etermining </a:t>
            </a:r>
            <a:r>
              <a:rPr lang="en-US" dirty="0"/>
              <a:t>the scout </a:t>
            </a:r>
            <a:r>
              <a:rPr lang="en-US" dirty="0" smtClean="0"/>
              <a:t>bees and </a:t>
            </a:r>
            <a:r>
              <a:rPr lang="en-US" dirty="0"/>
              <a:t>then sending them onto possible food sources.</a:t>
            </a:r>
          </a:p>
          <a:p>
            <a:endParaRPr lang="en-US" dirty="0"/>
          </a:p>
          <a:p>
            <a:endParaRPr lang="en-US" dirty="0"/>
          </a:p>
          <a:p>
            <a:endParaRPr lang="en-US" dirty="0"/>
          </a:p>
        </p:txBody>
      </p:sp>
    </p:spTree>
    <p:extLst>
      <p:ext uri="{BB962C8B-B14F-4D97-AF65-F5344CB8AC3E}">
        <p14:creationId xmlns:p14="http://schemas.microsoft.com/office/powerpoint/2010/main" val="759868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First Stage</a:t>
            </a:r>
            <a:endParaRPr lang="en-US" dirty="0"/>
          </a:p>
        </p:txBody>
      </p:sp>
      <p:sp>
        <p:nvSpPr>
          <p:cNvPr id="3" name="Content Placeholder 2"/>
          <p:cNvSpPr>
            <a:spLocks noGrp="1"/>
          </p:cNvSpPr>
          <p:nvPr>
            <p:ph idx="1"/>
          </p:nvPr>
        </p:nvSpPr>
        <p:spPr/>
        <p:txBody>
          <a:bodyPr/>
          <a:lstStyle/>
          <a:p>
            <a:r>
              <a:rPr lang="en-US" dirty="0"/>
              <a:t>At the initialization </a:t>
            </a:r>
            <a:r>
              <a:rPr lang="en-US" dirty="0" smtClean="0"/>
              <a:t>stage food </a:t>
            </a:r>
            <a:r>
              <a:rPr lang="en-US" dirty="0"/>
              <a:t>source positions are randomly selected by the bees and their nectar amounts </a:t>
            </a:r>
            <a:r>
              <a:rPr lang="en-US" dirty="0" smtClean="0"/>
              <a:t>are determined</a:t>
            </a:r>
            <a:r>
              <a:rPr lang="en-US" dirty="0"/>
              <a:t>. </a:t>
            </a:r>
            <a:endParaRPr lang="en-US" dirty="0" smtClean="0"/>
          </a:p>
          <a:p>
            <a:r>
              <a:rPr lang="en-US" dirty="0" smtClean="0"/>
              <a:t>These </a:t>
            </a:r>
            <a:r>
              <a:rPr lang="en-US" dirty="0"/>
              <a:t>bees come into the hive and share the nectar information </a:t>
            </a:r>
            <a:r>
              <a:rPr lang="en-US" dirty="0" smtClean="0"/>
              <a:t>of the </a:t>
            </a:r>
            <a:r>
              <a:rPr lang="en-US" dirty="0"/>
              <a:t>sources with the bees waiting on the dance area within the hive.</a:t>
            </a:r>
          </a:p>
          <a:p>
            <a:endParaRPr lang="en-US" dirty="0"/>
          </a:p>
        </p:txBody>
      </p:sp>
    </p:spTree>
    <p:extLst>
      <p:ext uri="{BB962C8B-B14F-4D97-AF65-F5344CB8AC3E}">
        <p14:creationId xmlns:p14="http://schemas.microsoft.com/office/powerpoint/2010/main" val="2893430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 </a:t>
            </a:r>
            <a:r>
              <a:rPr lang="en-US" dirty="0" smtClean="0"/>
              <a:t>Second </a:t>
            </a:r>
            <a:r>
              <a:rPr lang="en-US" dirty="0"/>
              <a:t>Stage</a:t>
            </a:r>
          </a:p>
        </p:txBody>
      </p:sp>
      <p:sp>
        <p:nvSpPr>
          <p:cNvPr id="3" name="Content Placeholder 2"/>
          <p:cNvSpPr>
            <a:spLocks noGrp="1"/>
          </p:cNvSpPr>
          <p:nvPr>
            <p:ph idx="1"/>
          </p:nvPr>
        </p:nvSpPr>
        <p:spPr/>
        <p:txBody>
          <a:bodyPr/>
          <a:lstStyle/>
          <a:p>
            <a:r>
              <a:rPr lang="en-US" dirty="0"/>
              <a:t>At the </a:t>
            </a:r>
            <a:r>
              <a:rPr lang="en-US" dirty="0" smtClean="0"/>
              <a:t>second stage</a:t>
            </a:r>
            <a:r>
              <a:rPr lang="en-US" dirty="0"/>
              <a:t>, after sharing the information, every employed bee goes to the food source </a:t>
            </a:r>
            <a:r>
              <a:rPr lang="en-US" dirty="0" smtClean="0"/>
              <a:t>area visited </a:t>
            </a:r>
            <a:r>
              <a:rPr lang="en-US" dirty="0"/>
              <a:t>by herself at the previous cycle since that food source exists in her </a:t>
            </a:r>
            <a:r>
              <a:rPr lang="en-US" dirty="0" smtClean="0"/>
              <a:t>memory</a:t>
            </a:r>
          </a:p>
          <a:p>
            <a:r>
              <a:rPr lang="en-US" dirty="0" smtClean="0"/>
              <a:t>Then </a:t>
            </a:r>
            <a:r>
              <a:rPr lang="en-US" dirty="0"/>
              <a:t>chooses a new food </a:t>
            </a:r>
            <a:r>
              <a:rPr lang="en-US" dirty="0" smtClean="0"/>
              <a:t>source in the neighborhood of the present one. </a:t>
            </a:r>
            <a:endParaRPr lang="en-US" dirty="0"/>
          </a:p>
          <a:p>
            <a:endParaRPr lang="en-US" dirty="0"/>
          </a:p>
        </p:txBody>
      </p:sp>
    </p:spTree>
    <p:extLst>
      <p:ext uri="{BB962C8B-B14F-4D97-AF65-F5344CB8AC3E}">
        <p14:creationId xmlns:p14="http://schemas.microsoft.com/office/powerpoint/2010/main" val="2647377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 </a:t>
            </a:r>
            <a:r>
              <a:rPr lang="en-US" dirty="0" smtClean="0"/>
              <a:t>Third </a:t>
            </a:r>
            <a:r>
              <a:rPr lang="en-US" dirty="0"/>
              <a:t>Stage</a:t>
            </a:r>
          </a:p>
        </p:txBody>
      </p:sp>
      <p:sp>
        <p:nvSpPr>
          <p:cNvPr id="3" name="Content Placeholder 2"/>
          <p:cNvSpPr>
            <a:spLocks noGrp="1"/>
          </p:cNvSpPr>
          <p:nvPr>
            <p:ph idx="1"/>
          </p:nvPr>
        </p:nvSpPr>
        <p:spPr/>
        <p:txBody>
          <a:bodyPr>
            <a:normAutofit/>
          </a:bodyPr>
          <a:lstStyle/>
          <a:p>
            <a:r>
              <a:rPr lang="en-US" dirty="0"/>
              <a:t>At the third stage, an onlooker prefers a food source area </a:t>
            </a:r>
            <a:r>
              <a:rPr lang="en-US" dirty="0" smtClean="0"/>
              <a:t>depending </a:t>
            </a:r>
            <a:r>
              <a:rPr lang="en-US" dirty="0"/>
              <a:t>on the nectar information distributed by the employed bees on the dance area</a:t>
            </a:r>
            <a:r>
              <a:rPr lang="en-US" dirty="0" smtClean="0"/>
              <a:t>. </a:t>
            </a:r>
            <a:endParaRPr lang="en-US" dirty="0"/>
          </a:p>
          <a:p>
            <a:r>
              <a:rPr lang="en-US" dirty="0"/>
              <a:t>As the nectar amount of a food source increases, the probability with which that </a:t>
            </a:r>
            <a:r>
              <a:rPr lang="en-US" dirty="0" smtClean="0"/>
              <a:t>food source </a:t>
            </a:r>
            <a:r>
              <a:rPr lang="en-US" dirty="0"/>
              <a:t>is chosen by an onlooker increases, too. </a:t>
            </a:r>
            <a:endParaRPr lang="en-US" dirty="0" smtClean="0"/>
          </a:p>
          <a:p>
            <a:r>
              <a:rPr lang="en-US" dirty="0" smtClean="0"/>
              <a:t>Hence</a:t>
            </a:r>
            <a:r>
              <a:rPr lang="en-US" dirty="0"/>
              <a:t>, the dance of employed </a:t>
            </a:r>
            <a:r>
              <a:rPr lang="en-US" dirty="0" smtClean="0"/>
              <a:t>bees carrying </a:t>
            </a:r>
            <a:r>
              <a:rPr lang="en-US" dirty="0"/>
              <a:t>higher nectar recruits the onlookers for the food source areas with </a:t>
            </a:r>
            <a:r>
              <a:rPr lang="en-US" dirty="0" smtClean="0"/>
              <a:t>higher nectar </a:t>
            </a:r>
            <a:r>
              <a:rPr lang="en-US" dirty="0"/>
              <a:t>amount.</a:t>
            </a:r>
          </a:p>
          <a:p>
            <a:endParaRPr lang="en-US" dirty="0"/>
          </a:p>
        </p:txBody>
      </p:sp>
    </p:spTree>
    <p:extLst>
      <p:ext uri="{BB962C8B-B14F-4D97-AF65-F5344CB8AC3E}">
        <p14:creationId xmlns:p14="http://schemas.microsoft.com/office/powerpoint/2010/main" val="2918433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 Third Stage</a:t>
            </a:r>
          </a:p>
        </p:txBody>
      </p:sp>
      <p:sp>
        <p:nvSpPr>
          <p:cNvPr id="3" name="Content Placeholder 2"/>
          <p:cNvSpPr>
            <a:spLocks noGrp="1"/>
          </p:cNvSpPr>
          <p:nvPr>
            <p:ph idx="1"/>
          </p:nvPr>
        </p:nvSpPr>
        <p:spPr/>
        <p:txBody>
          <a:bodyPr/>
          <a:lstStyle/>
          <a:p>
            <a:r>
              <a:rPr lang="en-US" dirty="0"/>
              <a:t>After arriving at the selected area, she chooses a new food source </a:t>
            </a:r>
            <a:r>
              <a:rPr lang="en-US" dirty="0" smtClean="0"/>
              <a:t>in the neighborhood </a:t>
            </a:r>
            <a:r>
              <a:rPr lang="en-US" dirty="0"/>
              <a:t>of the one in the memory </a:t>
            </a:r>
            <a:endParaRPr lang="en-US" dirty="0" smtClean="0"/>
          </a:p>
          <a:p>
            <a:r>
              <a:rPr lang="en-US" smtClean="0"/>
              <a:t>When </a:t>
            </a:r>
            <a:r>
              <a:rPr lang="en-US" dirty="0"/>
              <a:t>the nectar </a:t>
            </a:r>
            <a:r>
              <a:rPr lang="en-US" dirty="0" smtClean="0"/>
              <a:t>of a </a:t>
            </a:r>
            <a:r>
              <a:rPr lang="en-US" dirty="0"/>
              <a:t>food source is abandoned by the bees, a new food source is randomly determined </a:t>
            </a:r>
            <a:r>
              <a:rPr lang="en-US" dirty="0" smtClean="0"/>
              <a:t>by a </a:t>
            </a:r>
            <a:r>
              <a:rPr lang="en-US" dirty="0"/>
              <a:t>scout bee and replaced with the abandoned one</a:t>
            </a:r>
          </a:p>
          <a:p>
            <a:endParaRPr lang="en-US" dirty="0"/>
          </a:p>
        </p:txBody>
      </p:sp>
    </p:spTree>
    <p:extLst>
      <p:ext uri="{BB962C8B-B14F-4D97-AF65-F5344CB8AC3E}">
        <p14:creationId xmlns:p14="http://schemas.microsoft.com/office/powerpoint/2010/main" val="1897076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ABC Model: Number of Bees</a:t>
            </a:r>
            <a:endParaRPr lang="en-US" dirty="0"/>
          </a:p>
        </p:txBody>
      </p:sp>
      <p:sp>
        <p:nvSpPr>
          <p:cNvPr id="3" name="Content Placeholder 2"/>
          <p:cNvSpPr>
            <a:spLocks noGrp="1"/>
          </p:cNvSpPr>
          <p:nvPr>
            <p:ph idx="1"/>
          </p:nvPr>
        </p:nvSpPr>
        <p:spPr/>
        <p:txBody>
          <a:bodyPr/>
          <a:lstStyle/>
          <a:p>
            <a:r>
              <a:rPr lang="en-US" dirty="0"/>
              <a:t>In our model, at each cycle at </a:t>
            </a:r>
            <a:r>
              <a:rPr lang="en-US" dirty="0" smtClean="0"/>
              <a:t>most one </a:t>
            </a:r>
            <a:r>
              <a:rPr lang="en-US" dirty="0"/>
              <a:t>scout goes outside for searching a new food source and the number of </a:t>
            </a:r>
            <a:r>
              <a:rPr lang="en-US" dirty="0" smtClean="0"/>
              <a:t>employed and </a:t>
            </a:r>
            <a:r>
              <a:rPr lang="en-US" dirty="0"/>
              <a:t>onlooker bees were </a:t>
            </a:r>
            <a:r>
              <a:rPr lang="en-US" dirty="0" smtClean="0"/>
              <a:t>equal.</a:t>
            </a:r>
          </a:p>
          <a:p>
            <a:r>
              <a:rPr lang="en-US" dirty="0"/>
              <a:t>The number of the employed </a:t>
            </a:r>
            <a:r>
              <a:rPr lang="en-US" dirty="0" smtClean="0"/>
              <a:t>bees or </a:t>
            </a:r>
            <a:r>
              <a:rPr lang="en-US" dirty="0"/>
              <a:t>the onlooker bees is equal to the number of solutions in the </a:t>
            </a:r>
            <a:r>
              <a:rPr lang="en-US" dirty="0" smtClean="0"/>
              <a:t>population</a:t>
            </a:r>
            <a:endParaRPr lang="en-US" dirty="0"/>
          </a:p>
          <a:p>
            <a:endParaRPr lang="en-US" dirty="0"/>
          </a:p>
          <a:p>
            <a:endParaRPr lang="en-US" dirty="0"/>
          </a:p>
        </p:txBody>
      </p:sp>
    </p:spTree>
    <p:extLst>
      <p:ext uri="{BB962C8B-B14F-4D97-AF65-F5344CB8AC3E}">
        <p14:creationId xmlns:p14="http://schemas.microsoft.com/office/powerpoint/2010/main" val="63173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Mind</a:t>
            </a:r>
            <a:endParaRPr lang="en-US" dirty="0"/>
          </a:p>
        </p:txBody>
      </p:sp>
      <p:sp>
        <p:nvSpPr>
          <p:cNvPr id="3" name="Content Placeholder 2"/>
          <p:cNvSpPr>
            <a:spLocks noGrp="1"/>
          </p:cNvSpPr>
          <p:nvPr>
            <p:ph idx="1"/>
          </p:nvPr>
        </p:nvSpPr>
        <p:spPr/>
        <p:txBody>
          <a:bodyPr/>
          <a:lstStyle/>
          <a:p>
            <a:r>
              <a:rPr lang="en-US" dirty="0"/>
              <a:t>We will see that the 1.5 kilograms (3 pounds) of bees in a honeybee swarm, just like the 1.5 kilograms (3 pounds) of neurons in a human brain, achieve their collective wisdom by organizing themselves in such a way that even though each individual has limited information and limited intelligence, the group as a whole makes first-rate collective</a:t>
            </a:r>
            <a:r>
              <a:rPr lang="en-US" dirty="0" smtClean="0"/>
              <a:t>.  - </a:t>
            </a:r>
            <a:r>
              <a:rPr lang="en-US" dirty="0"/>
              <a:t>Thomas Seeley</a:t>
            </a:r>
          </a:p>
        </p:txBody>
      </p:sp>
      <p:sp>
        <p:nvSpPr>
          <p:cNvPr id="4" name="Rectangle 3"/>
          <p:cNvSpPr/>
          <p:nvPr/>
        </p:nvSpPr>
        <p:spPr>
          <a:xfrm>
            <a:off x="1206320" y="5665569"/>
            <a:ext cx="9470265" cy="369332"/>
          </a:xfrm>
          <a:prstGeom prst="rect">
            <a:avLst/>
          </a:prstGeom>
        </p:spPr>
        <p:txBody>
          <a:bodyPr wrap="square">
            <a:spAutoFit/>
          </a:bodyPr>
          <a:lstStyle/>
          <a:p>
            <a:r>
              <a:rPr lang="en-US" dirty="0"/>
              <a:t>https://</a:t>
            </a:r>
            <a:r>
              <a:rPr lang="en-US" dirty="0" err="1"/>
              <a:t>www.wired.com</a:t>
            </a:r>
            <a:r>
              <a:rPr lang="en-US" dirty="0"/>
              <a:t>/2011/12/the-true-hive-mind-how-honeybee-colonies-think/</a:t>
            </a:r>
          </a:p>
        </p:txBody>
      </p:sp>
    </p:spTree>
    <p:extLst>
      <p:ext uri="{BB962C8B-B14F-4D97-AF65-F5344CB8AC3E}">
        <p14:creationId xmlns:p14="http://schemas.microsoft.com/office/powerpoint/2010/main" val="1845565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9751" y="148441"/>
            <a:ext cx="7349999" cy="1325563"/>
          </a:xfrm>
        </p:spPr>
        <p:txBody>
          <a:bodyPr/>
          <a:lstStyle/>
          <a:p>
            <a:r>
              <a:rPr lang="en-US" b="1" dirty="0" smtClean="0"/>
              <a:t>Algorithm</a:t>
            </a:r>
            <a:endParaRPr lang="en-US" b="1" dirty="0"/>
          </a:p>
        </p:txBody>
      </p:sp>
      <p:sp>
        <p:nvSpPr>
          <p:cNvPr id="4" name="Rounded Rectangle 3"/>
          <p:cNvSpPr/>
          <p:nvPr/>
        </p:nvSpPr>
        <p:spPr>
          <a:xfrm>
            <a:off x="585088" y="920331"/>
            <a:ext cx="3048000" cy="6677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Employed Phase</a:t>
            </a:r>
            <a:endParaRPr lang="en-US" sz="3200" dirty="0"/>
          </a:p>
        </p:txBody>
      </p:sp>
      <p:sp>
        <p:nvSpPr>
          <p:cNvPr id="5" name="Rounded Rectangle 4"/>
          <p:cNvSpPr/>
          <p:nvPr/>
        </p:nvSpPr>
        <p:spPr>
          <a:xfrm>
            <a:off x="107444" y="1736172"/>
            <a:ext cx="5166732" cy="2258208"/>
          </a:xfrm>
          <a:prstGeom prst="round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marL="685800" indent="-685800">
              <a:buFont typeface="Arial" panose="020B0604020202020204" pitchFamily="34" charset="0"/>
              <a:buChar char="•"/>
            </a:pPr>
            <a:r>
              <a:rPr lang="en-US" sz="3200" dirty="0" smtClean="0">
                <a:solidFill>
                  <a:schemeClr val="accent2"/>
                </a:solidFill>
              </a:rPr>
              <a:t>Generate a new solution</a:t>
            </a:r>
          </a:p>
          <a:p>
            <a:pPr marL="685800" indent="-685800">
              <a:buFont typeface="Arial" panose="020B0604020202020204" pitchFamily="34" charset="0"/>
              <a:buChar char="•"/>
            </a:pPr>
            <a:r>
              <a:rPr lang="en-US" sz="3200" dirty="0" smtClean="0">
                <a:solidFill>
                  <a:schemeClr val="accent1">
                    <a:lumMod val="75000"/>
                  </a:schemeClr>
                </a:solidFill>
              </a:rPr>
              <a:t>Calculate new Fitness</a:t>
            </a:r>
          </a:p>
          <a:p>
            <a:pPr marL="685800" indent="-685800">
              <a:buFont typeface="Arial" panose="020B0604020202020204" pitchFamily="34" charset="0"/>
              <a:buChar char="•"/>
            </a:pPr>
            <a:r>
              <a:rPr lang="en-US" sz="3200" dirty="0" smtClean="0"/>
              <a:t>Apply </a:t>
            </a:r>
            <a:r>
              <a:rPr lang="en-US" sz="3200" dirty="0" smtClean="0">
                <a:solidFill>
                  <a:schemeClr val="accent6">
                    <a:lumMod val="75000"/>
                  </a:schemeClr>
                </a:solidFill>
              </a:rPr>
              <a:t>Greedy</a:t>
            </a:r>
            <a:r>
              <a:rPr lang="en-US" sz="3200" dirty="0" smtClean="0"/>
              <a:t> Selection</a:t>
            </a:r>
            <a:endParaRPr lang="en-US" sz="3200" dirty="0"/>
          </a:p>
        </p:txBody>
      </p:sp>
      <p:sp>
        <p:nvSpPr>
          <p:cNvPr id="6" name="Rounded Rectangle 5"/>
          <p:cNvSpPr/>
          <p:nvPr/>
        </p:nvSpPr>
        <p:spPr>
          <a:xfrm>
            <a:off x="7068268" y="2358398"/>
            <a:ext cx="4943707" cy="2969798"/>
          </a:xfrm>
          <a:prstGeom prst="round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marL="685800" indent="-685800">
              <a:buFont typeface="Arial" panose="020B0604020202020204" pitchFamily="34" charset="0"/>
              <a:buChar char="•"/>
            </a:pPr>
            <a:r>
              <a:rPr lang="en-US" sz="3200" dirty="0" smtClean="0"/>
              <a:t>Calculate probabilities</a:t>
            </a:r>
          </a:p>
          <a:p>
            <a:pPr marL="685800" indent="-685800">
              <a:buFont typeface="Arial" panose="020B0604020202020204" pitchFamily="34" charset="0"/>
              <a:buChar char="•"/>
            </a:pPr>
            <a:r>
              <a:rPr lang="en-US" sz="3200" dirty="0" smtClean="0">
                <a:solidFill>
                  <a:schemeClr val="accent1">
                    <a:lumMod val="75000"/>
                  </a:schemeClr>
                </a:solidFill>
              </a:rPr>
              <a:t>Produce new Solution based on probability</a:t>
            </a:r>
          </a:p>
          <a:p>
            <a:pPr marL="685800" indent="-685800">
              <a:buFont typeface="Arial" panose="020B0604020202020204" pitchFamily="34" charset="0"/>
              <a:buChar char="•"/>
            </a:pPr>
            <a:r>
              <a:rPr lang="en-US" sz="3200" dirty="0" smtClean="0"/>
              <a:t>Calculate Fitness</a:t>
            </a:r>
          </a:p>
          <a:p>
            <a:pPr marL="685800" indent="-685800">
              <a:buFont typeface="Arial" panose="020B0604020202020204" pitchFamily="34" charset="0"/>
              <a:buChar char="•"/>
            </a:pPr>
            <a:r>
              <a:rPr lang="en-US" sz="3200" dirty="0" smtClean="0"/>
              <a:t>Apply </a:t>
            </a:r>
            <a:r>
              <a:rPr lang="en-US" sz="3200" dirty="0" smtClean="0">
                <a:solidFill>
                  <a:schemeClr val="accent2"/>
                </a:solidFill>
              </a:rPr>
              <a:t>Greedy</a:t>
            </a:r>
            <a:r>
              <a:rPr lang="en-US" sz="3200" dirty="0" smtClean="0"/>
              <a:t> Selection</a:t>
            </a:r>
            <a:endParaRPr lang="en-US" sz="3200" dirty="0"/>
          </a:p>
        </p:txBody>
      </p:sp>
      <p:sp>
        <p:nvSpPr>
          <p:cNvPr id="7" name="Rounded Rectangle 6"/>
          <p:cNvSpPr/>
          <p:nvPr/>
        </p:nvSpPr>
        <p:spPr>
          <a:xfrm>
            <a:off x="7515922" y="1285387"/>
            <a:ext cx="3389970" cy="874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Onlooker Phase</a:t>
            </a:r>
            <a:endParaRPr lang="en-US" sz="3200" dirty="0"/>
          </a:p>
        </p:txBody>
      </p:sp>
      <p:sp>
        <p:nvSpPr>
          <p:cNvPr id="8" name="Rounded Rectangle 7"/>
          <p:cNvSpPr/>
          <p:nvPr/>
        </p:nvSpPr>
        <p:spPr>
          <a:xfrm>
            <a:off x="1027421" y="4349566"/>
            <a:ext cx="2724614" cy="8740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Scout Phase</a:t>
            </a:r>
            <a:endParaRPr lang="en-US" sz="2800" dirty="0"/>
          </a:p>
        </p:txBody>
      </p:sp>
      <p:sp>
        <p:nvSpPr>
          <p:cNvPr id="9" name="Rounded Rectangle 8"/>
          <p:cNvSpPr/>
          <p:nvPr/>
        </p:nvSpPr>
        <p:spPr>
          <a:xfrm>
            <a:off x="367640" y="5328196"/>
            <a:ext cx="4906536" cy="1226634"/>
          </a:xfrm>
          <a:prstGeom prst="round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marL="685800" indent="-685800">
              <a:buFont typeface="Arial" panose="020B0604020202020204" pitchFamily="34" charset="0"/>
              <a:buChar char="•"/>
            </a:pPr>
            <a:r>
              <a:rPr lang="en-US" sz="3200" dirty="0" smtClean="0"/>
              <a:t>Produce new Solution </a:t>
            </a:r>
            <a:r>
              <a:rPr lang="en-US" sz="3200" dirty="0" smtClean="0">
                <a:solidFill>
                  <a:srgbClr val="FFC000"/>
                </a:solidFill>
              </a:rPr>
              <a:t>randomly</a:t>
            </a:r>
            <a:endParaRPr lang="en-US" sz="3200" dirty="0">
              <a:solidFill>
                <a:srgbClr val="FFC000"/>
              </a:solidFill>
            </a:endParaRPr>
          </a:p>
        </p:txBody>
      </p:sp>
      <p:sp>
        <p:nvSpPr>
          <p:cNvPr id="10" name="Right Arrow 9"/>
          <p:cNvSpPr/>
          <p:nvPr/>
        </p:nvSpPr>
        <p:spPr>
          <a:xfrm>
            <a:off x="5515158" y="2763585"/>
            <a:ext cx="1312127" cy="61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rot="19434357">
            <a:off x="5648092" y="4651041"/>
            <a:ext cx="1271239" cy="7603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rot="15032004">
            <a:off x="6356413" y="5365494"/>
            <a:ext cx="1182727" cy="1457070"/>
          </a:xfrm>
          <a:prstGeom prst="rect">
            <a:avLst/>
          </a:prstGeom>
        </p:spPr>
      </p:pic>
    </p:spTree>
    <p:extLst>
      <p:ext uri="{BB962C8B-B14F-4D97-AF65-F5344CB8AC3E}">
        <p14:creationId xmlns:p14="http://schemas.microsoft.com/office/powerpoint/2010/main" val="237721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92124" y="937115"/>
                <a:ext cx="7078718" cy="2390847"/>
              </a:xfrm>
              <a:prstGeom prst="rect">
                <a:avLst/>
              </a:prstGeom>
              <a:noFill/>
              <a:ln w="41275">
                <a:solidFill>
                  <a:srgbClr val="FF0000"/>
                </a:solidFill>
              </a:ln>
            </p:spPr>
            <p:txBody>
              <a:bodyPr wrap="square" rtlCol="0">
                <a:spAutoFit/>
              </a:bodyPr>
              <a:lstStyle/>
              <a:p>
                <a:r>
                  <a:rPr lang="en-US" sz="3600" dirty="0" smtClean="0"/>
                  <a:t>For each food source:</a:t>
                </a:r>
              </a:p>
              <a:p>
                <a:r>
                  <a:rPr lang="en-US" sz="3600" dirty="0" smtClean="0"/>
                  <a:t>    select update variable and partner</a:t>
                </a:r>
              </a:p>
              <a:p>
                <a:r>
                  <a:rPr lang="en-US" sz="3600" dirty="0"/>
                  <a:t> </a:t>
                </a:r>
                <a:r>
                  <a:rPr lang="en-US" sz="3600" dirty="0" smtClean="0"/>
                  <a: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𝑛𝑒𝑤</m:t>
                        </m:r>
                      </m:sub>
                    </m:sSub>
                    <m:r>
                      <a:rPr lang="en-US" sz="3600" b="0" i="1" smtClean="0">
                        <a:latin typeface="Cambria Math" panose="02040503050406030204" pitchFamily="18" charset="0"/>
                      </a:rPr>
                      <m:t>=</m:t>
                    </m:r>
                    <m:r>
                      <a:rPr lang="en-US" sz="3600" b="0" i="1" smtClean="0">
                        <a:latin typeface="Cambria Math" panose="02040503050406030204" pitchFamily="18" charset="0"/>
                      </a:rPr>
                      <m:t>𝑋</m:t>
                    </m:r>
                    <m:r>
                      <a:rPr lang="en-US" sz="3600" b="0" i="1" smtClean="0">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𝜙</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𝑋</m:t>
                        </m:r>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𝑋</m:t>
                            </m:r>
                          </m:e>
                          <m:sub>
                            <m:r>
                              <a:rPr lang="en-US" sz="3600" b="0" i="1" smtClean="0">
                                <a:latin typeface="Cambria Math" panose="02040503050406030204" pitchFamily="18" charset="0"/>
                                <a:ea typeface="Cambria Math" panose="02040503050406030204" pitchFamily="18" charset="0"/>
                              </a:rPr>
                              <m:t>𝑝</m:t>
                            </m:r>
                          </m:sub>
                        </m:sSub>
                      </m:e>
                    </m:d>
                  </m:oMath>
                </a14:m>
                <a:endParaRPr lang="en-US" sz="3600" b="0" dirty="0" smtClean="0">
                  <a:ea typeface="Cambria Math" panose="02040503050406030204" pitchFamily="18" charset="0"/>
                </a:endParaRPr>
              </a:p>
              <a:p>
                <a:r>
                  <a:rPr lang="en-US" sz="3600" dirty="0" smtClean="0"/>
                  <a:t>     Apply Greedy Selection</a:t>
                </a:r>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92124" y="937115"/>
                <a:ext cx="7078718" cy="2390847"/>
              </a:xfrm>
              <a:prstGeom prst="rect">
                <a:avLst/>
              </a:prstGeom>
              <a:blipFill>
                <a:blip r:embed="rId2"/>
                <a:stretch>
                  <a:fillRect l="-2310" t="-3258" r="-599" b="-7769"/>
                </a:stretch>
              </a:blipFill>
              <a:ln w="41275">
                <a:solidFill>
                  <a:srgbClr val="FF0000"/>
                </a:solidFill>
              </a:ln>
            </p:spPr>
            <p:txBody>
              <a:bodyPr/>
              <a:lstStyle/>
              <a:p>
                <a:r>
                  <a:rPr lang="en-US">
                    <a:noFill/>
                  </a:rPr>
                  <a:t> </a:t>
                </a:r>
              </a:p>
            </p:txBody>
          </p:sp>
        </mc:Fallback>
      </mc:AlternateContent>
      <p:sp>
        <p:nvSpPr>
          <p:cNvPr id="5" name="TextBox 4"/>
          <p:cNvSpPr txBox="1"/>
          <p:nvPr/>
        </p:nvSpPr>
        <p:spPr>
          <a:xfrm>
            <a:off x="409903" y="350196"/>
            <a:ext cx="3811901" cy="523220"/>
          </a:xfrm>
          <a:prstGeom prst="rect">
            <a:avLst/>
          </a:prstGeom>
          <a:noFill/>
        </p:spPr>
        <p:txBody>
          <a:bodyPr wrap="square" rtlCol="0">
            <a:spAutoFit/>
          </a:bodyPr>
          <a:lstStyle/>
          <a:p>
            <a:r>
              <a:rPr lang="en-US" sz="2800" dirty="0" smtClean="0"/>
              <a:t>Employed Phase</a:t>
            </a:r>
            <a:endParaRPr lang="en-US" sz="2800" dirty="0"/>
          </a:p>
        </p:txBody>
      </p:sp>
      <p:sp>
        <p:nvSpPr>
          <p:cNvPr id="6" name="TextBox 5"/>
          <p:cNvSpPr txBox="1"/>
          <p:nvPr/>
        </p:nvSpPr>
        <p:spPr>
          <a:xfrm>
            <a:off x="409903" y="4533090"/>
            <a:ext cx="6613467" cy="1569660"/>
          </a:xfrm>
          <a:prstGeom prst="rect">
            <a:avLst/>
          </a:prstGeom>
          <a:noFill/>
          <a:ln w="38100">
            <a:solidFill>
              <a:srgbClr val="C00000"/>
            </a:solidFill>
          </a:ln>
        </p:spPr>
        <p:txBody>
          <a:bodyPr wrap="square" rtlCol="0">
            <a:spAutoFit/>
          </a:bodyPr>
          <a:lstStyle/>
          <a:p>
            <a:r>
              <a:rPr lang="en-US" sz="3200" dirty="0" smtClean="0"/>
              <a:t>Select random number (r)</a:t>
            </a:r>
          </a:p>
          <a:p>
            <a:r>
              <a:rPr lang="en-US" sz="3200" dirty="0" smtClean="0"/>
              <a:t>If r &lt; </a:t>
            </a:r>
            <a:r>
              <a:rPr lang="en-US" sz="3200" dirty="0" err="1" smtClean="0"/>
              <a:t>prob</a:t>
            </a:r>
            <a:endParaRPr lang="en-US" sz="3200" dirty="0" smtClean="0"/>
          </a:p>
          <a:p>
            <a:r>
              <a:rPr lang="en-US" sz="3200" dirty="0" smtClean="0"/>
              <a:t>      Update the food sources</a:t>
            </a:r>
            <a:endParaRPr lang="en-US" sz="3200" dirty="0"/>
          </a:p>
        </p:txBody>
      </p:sp>
      <p:sp>
        <p:nvSpPr>
          <p:cNvPr id="7" name="TextBox 6"/>
          <p:cNvSpPr txBox="1"/>
          <p:nvPr/>
        </p:nvSpPr>
        <p:spPr>
          <a:xfrm>
            <a:off x="409903" y="3970070"/>
            <a:ext cx="3811901" cy="523220"/>
          </a:xfrm>
          <a:prstGeom prst="rect">
            <a:avLst/>
          </a:prstGeom>
          <a:noFill/>
        </p:spPr>
        <p:txBody>
          <a:bodyPr wrap="square" rtlCol="0">
            <a:spAutoFit/>
          </a:bodyPr>
          <a:lstStyle/>
          <a:p>
            <a:r>
              <a:rPr lang="en-US" sz="2800" dirty="0" smtClean="0"/>
              <a:t>Onlooker Phase</a:t>
            </a:r>
            <a:endParaRPr lang="en-US" sz="2800" dirty="0"/>
          </a:p>
        </p:txBody>
      </p:sp>
      <p:sp>
        <p:nvSpPr>
          <p:cNvPr id="8" name="TextBox 7"/>
          <p:cNvSpPr txBox="1"/>
          <p:nvPr/>
        </p:nvSpPr>
        <p:spPr>
          <a:xfrm>
            <a:off x="7859949" y="4747098"/>
            <a:ext cx="3482502" cy="1077218"/>
          </a:xfrm>
          <a:prstGeom prst="rect">
            <a:avLst/>
          </a:prstGeom>
          <a:noFill/>
        </p:spPr>
        <p:txBody>
          <a:bodyPr wrap="square" rtlCol="0">
            <a:spAutoFit/>
          </a:bodyPr>
          <a:lstStyle/>
          <a:p>
            <a:r>
              <a:rPr lang="en-US" sz="3200" dirty="0" smtClean="0"/>
              <a:t>If trial counter &gt; limit</a:t>
            </a:r>
            <a:endParaRPr lang="en-US" sz="3200" dirty="0"/>
          </a:p>
        </p:txBody>
      </p:sp>
      <p:sp>
        <p:nvSpPr>
          <p:cNvPr id="9" name="TextBox 8"/>
          <p:cNvSpPr txBox="1"/>
          <p:nvPr/>
        </p:nvSpPr>
        <p:spPr>
          <a:xfrm>
            <a:off x="7859949" y="3154462"/>
            <a:ext cx="4257472" cy="1077218"/>
          </a:xfrm>
          <a:prstGeom prst="rect">
            <a:avLst/>
          </a:prstGeom>
          <a:noFill/>
          <a:ln w="38100">
            <a:solidFill>
              <a:srgbClr val="C00000"/>
            </a:solidFill>
          </a:ln>
        </p:spPr>
        <p:txBody>
          <a:bodyPr wrap="square" rtlCol="0">
            <a:spAutoFit/>
          </a:bodyPr>
          <a:lstStyle/>
          <a:p>
            <a:r>
              <a:rPr lang="en-US" sz="3200" dirty="0" smtClean="0"/>
              <a:t>Generate New Solution randomly</a:t>
            </a:r>
            <a:endParaRPr lang="en-US" sz="3200" dirty="0"/>
          </a:p>
        </p:txBody>
      </p:sp>
      <p:sp>
        <p:nvSpPr>
          <p:cNvPr id="10" name="TextBox 9"/>
          <p:cNvSpPr txBox="1"/>
          <p:nvPr/>
        </p:nvSpPr>
        <p:spPr>
          <a:xfrm>
            <a:off x="7859949" y="2631242"/>
            <a:ext cx="3811901" cy="523220"/>
          </a:xfrm>
          <a:prstGeom prst="rect">
            <a:avLst/>
          </a:prstGeom>
          <a:noFill/>
        </p:spPr>
        <p:txBody>
          <a:bodyPr wrap="square" rtlCol="0">
            <a:spAutoFit/>
          </a:bodyPr>
          <a:lstStyle/>
          <a:p>
            <a:r>
              <a:rPr lang="en-US" sz="2800" dirty="0" smtClean="0"/>
              <a:t>Scout Phase</a:t>
            </a:r>
            <a:endParaRPr lang="en-US" sz="2800" dirty="0"/>
          </a:p>
        </p:txBody>
      </p:sp>
      <p:sp>
        <p:nvSpPr>
          <p:cNvPr id="11" name="Down Arrow 10"/>
          <p:cNvSpPr/>
          <p:nvPr/>
        </p:nvSpPr>
        <p:spPr>
          <a:xfrm>
            <a:off x="5000017" y="3478667"/>
            <a:ext cx="447472" cy="753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179013" y="5317920"/>
            <a:ext cx="680936" cy="5063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11089532" y="4231680"/>
            <a:ext cx="582318" cy="10540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7993092" y="104289"/>
            <a:ext cx="4198908" cy="1325563"/>
          </a:xfrm>
        </p:spPr>
        <p:txBody>
          <a:bodyPr/>
          <a:lstStyle/>
          <a:p>
            <a:r>
              <a:rPr lang="en-US" b="1" dirty="0" smtClean="0"/>
              <a:t>Algorithm</a:t>
            </a:r>
            <a:endParaRPr lang="en-US" b="1" dirty="0"/>
          </a:p>
        </p:txBody>
      </p:sp>
      <p:pic>
        <p:nvPicPr>
          <p:cNvPr id="15" name="Picture 14"/>
          <p:cNvPicPr>
            <a:picLocks noChangeAspect="1"/>
          </p:cNvPicPr>
          <p:nvPr/>
        </p:nvPicPr>
        <p:blipFill>
          <a:blip r:embed="rId3"/>
          <a:stretch>
            <a:fillRect/>
          </a:stretch>
        </p:blipFill>
        <p:spPr>
          <a:xfrm rot="7507001">
            <a:off x="9601200" y="1316028"/>
            <a:ext cx="1182727" cy="1457070"/>
          </a:xfrm>
          <a:prstGeom prst="rect">
            <a:avLst/>
          </a:prstGeom>
        </p:spPr>
      </p:pic>
    </p:spTree>
    <p:extLst>
      <p:ext uri="{BB962C8B-B14F-4D97-AF65-F5344CB8AC3E}">
        <p14:creationId xmlns:p14="http://schemas.microsoft.com/office/powerpoint/2010/main" val="82268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7906" y="3093396"/>
            <a:ext cx="6108971" cy="1200329"/>
          </a:xfrm>
          <a:prstGeom prst="rect">
            <a:avLst/>
          </a:prstGeom>
          <a:noFill/>
        </p:spPr>
        <p:txBody>
          <a:bodyPr wrap="square" rtlCol="0">
            <a:spAutoFit/>
          </a:bodyPr>
          <a:lstStyle/>
          <a:p>
            <a:r>
              <a:rPr lang="en-US" sz="2400" dirty="0" smtClean="0"/>
              <a:t>No of employed bees= no of onlooker bees = 5 </a:t>
            </a:r>
          </a:p>
          <a:p>
            <a:r>
              <a:rPr lang="en-US" sz="2400" dirty="0" smtClean="0"/>
              <a:t>Total Swarm size=10</a:t>
            </a:r>
          </a:p>
          <a:p>
            <a:r>
              <a:rPr lang="en-US" sz="2400" dirty="0" smtClean="0"/>
              <a:t>Dimension of function = 2 </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2217906" y="2003898"/>
                <a:ext cx="7899470"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rPr>
                        <m:t>=</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up>
                          <m:r>
                            <a:rPr lang="en-US" sz="3600" b="0" i="1" smtClean="0">
                              <a:latin typeface="Cambria Math" panose="02040503050406030204" pitchFamily="18" charset="0"/>
                            </a:rPr>
                            <m:t>2</m:t>
                          </m:r>
                        </m:sup>
                      </m:sSubSup>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up>
                          <m:r>
                            <a:rPr lang="en-US" sz="3600" b="0" i="1" smtClean="0">
                              <a:latin typeface="Cambria Math" panose="02040503050406030204" pitchFamily="18" charset="0"/>
                            </a:rPr>
                            <m:t>2</m:t>
                          </m:r>
                        </m:sup>
                      </m:sSubSup>
                      <m:r>
                        <a:rPr lang="en-US" sz="3600" b="0" i="1" smtClean="0">
                          <a:latin typeface="Cambria Math" panose="02040503050406030204" pitchFamily="18" charset="0"/>
                        </a:rPr>
                        <m:t>+2</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+4</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+3</m:t>
                      </m:r>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2217906" y="2003898"/>
                <a:ext cx="7899470" cy="561436"/>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2228714" y="1299760"/>
            <a:ext cx="2334639" cy="584775"/>
          </a:xfrm>
          <a:prstGeom prst="rect">
            <a:avLst/>
          </a:prstGeom>
          <a:noFill/>
        </p:spPr>
        <p:txBody>
          <a:bodyPr wrap="square" rtlCol="0">
            <a:spAutoFit/>
          </a:bodyPr>
          <a:lstStyle/>
          <a:p>
            <a:r>
              <a:rPr lang="en-US" sz="3200" dirty="0" smtClean="0"/>
              <a:t>Maximize</a:t>
            </a:r>
            <a:endParaRPr lang="en-US" sz="3200" dirty="0"/>
          </a:p>
        </p:txBody>
      </p:sp>
    </p:spTree>
    <p:extLst>
      <p:ext uri="{BB962C8B-B14F-4D97-AF65-F5344CB8AC3E}">
        <p14:creationId xmlns:p14="http://schemas.microsoft.com/office/powerpoint/2010/main" val="1511146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61551421"/>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endParaRPr lang="en-US" dirty="0"/>
                    </a:p>
                  </a:txBody>
                  <a:tcPr/>
                </a:tc>
                <a:tc>
                  <a:txBody>
                    <a:bodyPr/>
                    <a:lstStyle/>
                    <a:p>
                      <a:endParaRPr lang="en-US"/>
                    </a:p>
                  </a:txBody>
                  <a:tcPr/>
                </a:tc>
                <a:extLst>
                  <a:ext uri="{0D108BD9-81ED-4DB2-BD59-A6C34878D82A}">
                    <a16:rowId xmlns:a16="http://schemas.microsoft.com/office/drawing/2014/main" val="2525507249"/>
                  </a:ext>
                </a:extLst>
              </a:tr>
              <a:tr h="645917">
                <a:tc>
                  <a:txBody>
                    <a:bodyPr/>
                    <a:lstStyle/>
                    <a:p>
                      <a:endParaRPr lang="en-US"/>
                    </a:p>
                  </a:txBody>
                  <a:tcPr/>
                </a:tc>
                <a:tc>
                  <a:txBody>
                    <a:bodyPr/>
                    <a:lstStyle/>
                    <a:p>
                      <a:endParaRPr lang="en-US"/>
                    </a:p>
                  </a:txBody>
                  <a:tcPr/>
                </a:tc>
                <a:extLst>
                  <a:ext uri="{0D108BD9-81ED-4DB2-BD59-A6C34878D82A}">
                    <a16:rowId xmlns:a16="http://schemas.microsoft.com/office/drawing/2014/main" val="4278621629"/>
                  </a:ext>
                </a:extLst>
              </a:tr>
              <a:tr h="645917">
                <a:tc>
                  <a:txBody>
                    <a:bodyPr/>
                    <a:lstStyle/>
                    <a:p>
                      <a:endParaRPr lang="en-US"/>
                    </a:p>
                  </a:txBody>
                  <a:tcPr/>
                </a:tc>
                <a:tc>
                  <a:txBody>
                    <a:bodyPr/>
                    <a:lstStyle/>
                    <a:p>
                      <a:endParaRPr lang="en-US"/>
                    </a:p>
                  </a:txBody>
                  <a:tcPr/>
                </a:tc>
                <a:extLst>
                  <a:ext uri="{0D108BD9-81ED-4DB2-BD59-A6C34878D82A}">
                    <a16:rowId xmlns:a16="http://schemas.microsoft.com/office/drawing/2014/main" val="1007426840"/>
                  </a:ext>
                </a:extLst>
              </a:tr>
              <a:tr h="645917">
                <a:tc>
                  <a:txBody>
                    <a:bodyPr/>
                    <a:lstStyle/>
                    <a:p>
                      <a:endParaRPr lang="en-US"/>
                    </a:p>
                  </a:txBody>
                  <a:tcPr/>
                </a:tc>
                <a:tc>
                  <a:txBody>
                    <a:bodyPr/>
                    <a:lstStyle/>
                    <a:p>
                      <a:endParaRPr lang="en-US"/>
                    </a:p>
                  </a:txBody>
                  <a:tcPr/>
                </a:tc>
                <a:extLst>
                  <a:ext uri="{0D108BD9-81ED-4DB2-BD59-A6C34878D82A}">
                    <a16:rowId xmlns:a16="http://schemas.microsoft.com/office/drawing/2014/main" val="489302215"/>
                  </a:ext>
                </a:extLst>
              </a:tr>
              <a:tr h="645917">
                <a:tc>
                  <a:txBody>
                    <a:bodyPr/>
                    <a:lstStyle/>
                    <a:p>
                      <a:endParaRPr lang="en-US"/>
                    </a:p>
                  </a:txBody>
                  <a:tcPr/>
                </a:tc>
                <a:tc>
                  <a:txBody>
                    <a:bodyPr/>
                    <a:lstStyle/>
                    <a:p>
                      <a:endParaRPr lang="en-US" dirty="0"/>
                    </a:p>
                  </a:txBody>
                  <a:tcPr/>
                </a:tc>
                <a:extLst>
                  <a:ext uri="{0D108BD9-81ED-4DB2-BD59-A6C34878D82A}">
                    <a16:rowId xmlns:a16="http://schemas.microsoft.com/office/drawing/2014/main" val="84952275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3731034"/>
              </p:ext>
            </p:extLst>
          </p:nvPr>
        </p:nvGraphicFramePr>
        <p:xfrm>
          <a:off x="3899711"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endParaRPr lang="en-US" dirty="0"/>
                    </a:p>
                  </a:txBody>
                  <a:tcPr/>
                </a:tc>
                <a:extLst>
                  <a:ext uri="{0D108BD9-81ED-4DB2-BD59-A6C34878D82A}">
                    <a16:rowId xmlns:a16="http://schemas.microsoft.com/office/drawing/2014/main" val="212843974"/>
                  </a:ext>
                </a:extLst>
              </a:tr>
              <a:tr h="645917">
                <a:tc>
                  <a:txBody>
                    <a:bodyPr/>
                    <a:lstStyle/>
                    <a:p>
                      <a:endParaRPr lang="en-US"/>
                    </a:p>
                  </a:txBody>
                  <a:tcPr/>
                </a:tc>
                <a:extLst>
                  <a:ext uri="{0D108BD9-81ED-4DB2-BD59-A6C34878D82A}">
                    <a16:rowId xmlns:a16="http://schemas.microsoft.com/office/drawing/2014/main" val="453689562"/>
                  </a:ext>
                </a:extLst>
              </a:tr>
              <a:tr h="645917">
                <a:tc>
                  <a:txBody>
                    <a:bodyPr/>
                    <a:lstStyle/>
                    <a:p>
                      <a:endParaRPr lang="en-US"/>
                    </a:p>
                  </a:txBody>
                  <a:tcPr/>
                </a:tc>
                <a:extLst>
                  <a:ext uri="{0D108BD9-81ED-4DB2-BD59-A6C34878D82A}">
                    <a16:rowId xmlns:a16="http://schemas.microsoft.com/office/drawing/2014/main" val="9328579"/>
                  </a:ext>
                </a:extLst>
              </a:tr>
              <a:tr h="645917">
                <a:tc>
                  <a:txBody>
                    <a:bodyPr/>
                    <a:lstStyle/>
                    <a:p>
                      <a:endParaRPr lang="en-US"/>
                    </a:p>
                  </a:txBody>
                  <a:tcPr/>
                </a:tc>
                <a:extLst>
                  <a:ext uri="{0D108BD9-81ED-4DB2-BD59-A6C34878D82A}">
                    <a16:rowId xmlns:a16="http://schemas.microsoft.com/office/drawing/2014/main" val="1504501999"/>
                  </a:ext>
                </a:extLst>
              </a:tr>
              <a:tr h="645917">
                <a:tc>
                  <a:txBody>
                    <a:bodyPr/>
                    <a:lstStyle/>
                    <a:p>
                      <a:endParaRPr lang="en-US" dirty="0"/>
                    </a:p>
                  </a:txBody>
                  <a:tcPr/>
                </a:tc>
                <a:extLst>
                  <a:ext uri="{0D108BD9-81ED-4DB2-BD59-A6C34878D82A}">
                    <a16:rowId xmlns:a16="http://schemas.microsoft.com/office/drawing/2014/main" val="118518369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98622525"/>
              </p:ext>
            </p:extLst>
          </p:nvPr>
        </p:nvGraphicFramePr>
        <p:xfrm>
          <a:off x="6561848"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endParaRPr lang="en-US" dirty="0"/>
                    </a:p>
                  </a:txBody>
                  <a:tcPr/>
                </a:tc>
                <a:extLst>
                  <a:ext uri="{0D108BD9-81ED-4DB2-BD59-A6C34878D82A}">
                    <a16:rowId xmlns:a16="http://schemas.microsoft.com/office/drawing/2014/main" val="212843974"/>
                  </a:ext>
                </a:extLst>
              </a:tr>
              <a:tr h="645917">
                <a:tc>
                  <a:txBody>
                    <a:bodyPr/>
                    <a:lstStyle/>
                    <a:p>
                      <a:endParaRPr lang="en-US"/>
                    </a:p>
                  </a:txBody>
                  <a:tcPr/>
                </a:tc>
                <a:extLst>
                  <a:ext uri="{0D108BD9-81ED-4DB2-BD59-A6C34878D82A}">
                    <a16:rowId xmlns:a16="http://schemas.microsoft.com/office/drawing/2014/main" val="453689562"/>
                  </a:ext>
                </a:extLst>
              </a:tr>
              <a:tr h="645917">
                <a:tc>
                  <a:txBody>
                    <a:bodyPr/>
                    <a:lstStyle/>
                    <a:p>
                      <a:endParaRPr lang="en-US"/>
                    </a:p>
                  </a:txBody>
                  <a:tcPr/>
                </a:tc>
                <a:extLst>
                  <a:ext uri="{0D108BD9-81ED-4DB2-BD59-A6C34878D82A}">
                    <a16:rowId xmlns:a16="http://schemas.microsoft.com/office/drawing/2014/main" val="9328579"/>
                  </a:ext>
                </a:extLst>
              </a:tr>
              <a:tr h="645917">
                <a:tc>
                  <a:txBody>
                    <a:bodyPr/>
                    <a:lstStyle/>
                    <a:p>
                      <a:endParaRPr lang="en-US"/>
                    </a:p>
                  </a:txBody>
                  <a:tcPr/>
                </a:tc>
                <a:extLst>
                  <a:ext uri="{0D108BD9-81ED-4DB2-BD59-A6C34878D82A}">
                    <a16:rowId xmlns:a16="http://schemas.microsoft.com/office/drawing/2014/main" val="1504501999"/>
                  </a:ext>
                </a:extLst>
              </a:tr>
              <a:tr h="645917">
                <a:tc>
                  <a:txBody>
                    <a:bodyPr/>
                    <a:lstStyle/>
                    <a:p>
                      <a:endParaRPr lang="en-US" dirty="0"/>
                    </a:p>
                  </a:txBody>
                  <a:tcPr/>
                </a:tc>
                <a:extLst>
                  <a:ext uri="{0D108BD9-81ED-4DB2-BD59-A6C34878D82A}">
                    <a16:rowId xmlns:a16="http://schemas.microsoft.com/office/drawing/2014/main" val="118518369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09761431"/>
              </p:ext>
            </p:extLst>
          </p:nvPr>
        </p:nvGraphicFramePr>
        <p:xfrm>
          <a:off x="9223985"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endParaRPr lang="en-US" dirty="0"/>
                    </a:p>
                  </a:txBody>
                  <a:tcPr/>
                </a:tc>
                <a:extLst>
                  <a:ext uri="{0D108BD9-81ED-4DB2-BD59-A6C34878D82A}">
                    <a16:rowId xmlns:a16="http://schemas.microsoft.com/office/drawing/2014/main" val="212843974"/>
                  </a:ext>
                </a:extLst>
              </a:tr>
              <a:tr h="645917">
                <a:tc>
                  <a:txBody>
                    <a:bodyPr/>
                    <a:lstStyle/>
                    <a:p>
                      <a:endParaRPr lang="en-US"/>
                    </a:p>
                  </a:txBody>
                  <a:tcPr/>
                </a:tc>
                <a:extLst>
                  <a:ext uri="{0D108BD9-81ED-4DB2-BD59-A6C34878D82A}">
                    <a16:rowId xmlns:a16="http://schemas.microsoft.com/office/drawing/2014/main" val="453689562"/>
                  </a:ext>
                </a:extLst>
              </a:tr>
              <a:tr h="645917">
                <a:tc>
                  <a:txBody>
                    <a:bodyPr/>
                    <a:lstStyle/>
                    <a:p>
                      <a:endParaRPr lang="en-US"/>
                    </a:p>
                  </a:txBody>
                  <a:tcPr/>
                </a:tc>
                <a:extLst>
                  <a:ext uri="{0D108BD9-81ED-4DB2-BD59-A6C34878D82A}">
                    <a16:rowId xmlns:a16="http://schemas.microsoft.com/office/drawing/2014/main" val="9328579"/>
                  </a:ext>
                </a:extLst>
              </a:tr>
              <a:tr h="645917">
                <a:tc>
                  <a:txBody>
                    <a:bodyPr/>
                    <a:lstStyle/>
                    <a:p>
                      <a:endParaRPr lang="en-US"/>
                    </a:p>
                  </a:txBody>
                  <a:tcPr/>
                </a:tc>
                <a:extLst>
                  <a:ext uri="{0D108BD9-81ED-4DB2-BD59-A6C34878D82A}">
                    <a16:rowId xmlns:a16="http://schemas.microsoft.com/office/drawing/2014/main" val="1504501999"/>
                  </a:ext>
                </a:extLst>
              </a:tr>
              <a:tr h="645917">
                <a:tc>
                  <a:txBody>
                    <a:bodyPr/>
                    <a:lstStyle/>
                    <a:p>
                      <a:endParaRPr lang="en-US" dirty="0"/>
                    </a:p>
                  </a:txBody>
                  <a:tcPr/>
                </a:tc>
                <a:extLst>
                  <a:ext uri="{0D108BD9-81ED-4DB2-BD59-A6C34878D82A}">
                    <a16:rowId xmlns:a16="http://schemas.microsoft.com/office/drawing/2014/main" val="1185183698"/>
                  </a:ext>
                </a:extLst>
              </a:tr>
            </a:tbl>
          </a:graphicData>
        </a:graphic>
      </p:graphicFrame>
      <p:sp>
        <p:nvSpPr>
          <p:cNvPr id="9" name="TextBox 8"/>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sp>
        <p:nvSpPr>
          <p:cNvPr id="11" name="TextBox 10"/>
          <p:cNvSpPr txBox="1"/>
          <p:nvPr/>
        </p:nvSpPr>
        <p:spPr>
          <a:xfrm>
            <a:off x="3899711" y="1964986"/>
            <a:ext cx="2101174" cy="461665"/>
          </a:xfrm>
          <a:prstGeom prst="rect">
            <a:avLst/>
          </a:prstGeom>
          <a:noFill/>
        </p:spPr>
        <p:txBody>
          <a:bodyPr wrap="square" rtlCol="0">
            <a:spAutoFit/>
          </a:bodyPr>
          <a:lstStyle/>
          <a:p>
            <a:r>
              <a:rPr lang="en-US" sz="2400" dirty="0" smtClean="0"/>
              <a:t>F(x)</a:t>
            </a:r>
            <a:endParaRPr lang="en-US" sz="2400" dirty="0"/>
          </a:p>
        </p:txBody>
      </p:sp>
      <p:sp>
        <p:nvSpPr>
          <p:cNvPr id="12" name="TextBox 11"/>
          <p:cNvSpPr txBox="1"/>
          <p:nvPr/>
        </p:nvSpPr>
        <p:spPr>
          <a:xfrm>
            <a:off x="6561848" y="1964985"/>
            <a:ext cx="2101174" cy="461665"/>
          </a:xfrm>
          <a:prstGeom prst="rect">
            <a:avLst/>
          </a:prstGeom>
          <a:noFill/>
        </p:spPr>
        <p:txBody>
          <a:bodyPr wrap="square" rtlCol="0">
            <a:spAutoFit/>
          </a:bodyPr>
          <a:lstStyle/>
          <a:p>
            <a:r>
              <a:rPr lang="en-US" sz="2400" dirty="0" smtClean="0"/>
              <a:t>Fitness</a:t>
            </a:r>
            <a:endParaRPr lang="en-US" sz="2400" dirty="0"/>
          </a:p>
        </p:txBody>
      </p:sp>
      <p:sp>
        <p:nvSpPr>
          <p:cNvPr id="13" name="TextBox 12"/>
          <p:cNvSpPr txBox="1"/>
          <p:nvPr/>
        </p:nvSpPr>
        <p:spPr>
          <a:xfrm>
            <a:off x="9223985" y="1964984"/>
            <a:ext cx="2101174" cy="461665"/>
          </a:xfrm>
          <a:prstGeom prst="rect">
            <a:avLst/>
          </a:prstGeom>
          <a:noFill/>
        </p:spPr>
        <p:txBody>
          <a:bodyPr wrap="square" rtlCol="0">
            <a:spAutoFit/>
          </a:bodyPr>
          <a:lstStyle/>
          <a:p>
            <a:r>
              <a:rPr lang="en-US" sz="2400" dirty="0" smtClean="0"/>
              <a:t>Trial</a:t>
            </a:r>
            <a:endParaRPr lang="en-US" sz="2400" dirty="0"/>
          </a:p>
        </p:txBody>
      </p:sp>
      <p:sp>
        <p:nvSpPr>
          <p:cNvPr id="14" name="TextBox 13"/>
          <p:cNvSpPr txBox="1"/>
          <p:nvPr/>
        </p:nvSpPr>
        <p:spPr>
          <a:xfrm>
            <a:off x="1770434" y="583659"/>
            <a:ext cx="5000017" cy="707886"/>
          </a:xfrm>
          <a:prstGeom prst="rect">
            <a:avLst/>
          </a:prstGeom>
          <a:noFill/>
        </p:spPr>
        <p:txBody>
          <a:bodyPr wrap="square" rtlCol="0">
            <a:spAutoFit/>
          </a:bodyPr>
          <a:lstStyle/>
          <a:p>
            <a:r>
              <a:rPr lang="en-US" sz="4000" dirty="0" smtClean="0"/>
              <a:t>Initialization</a:t>
            </a:r>
            <a:endParaRPr lang="en-US" sz="4000" dirty="0"/>
          </a:p>
        </p:txBody>
      </p:sp>
    </p:spTree>
    <p:extLst>
      <p:ext uri="{BB962C8B-B14F-4D97-AF65-F5344CB8AC3E}">
        <p14:creationId xmlns:p14="http://schemas.microsoft.com/office/powerpoint/2010/main" val="3150367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3992619"/>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sp>
        <p:nvSpPr>
          <p:cNvPr id="6" name="TextBox 5"/>
          <p:cNvSpPr txBox="1"/>
          <p:nvPr/>
        </p:nvSpPr>
        <p:spPr>
          <a:xfrm>
            <a:off x="4101831" y="887769"/>
            <a:ext cx="5295088" cy="1077218"/>
          </a:xfrm>
          <a:prstGeom prst="rect">
            <a:avLst/>
          </a:prstGeom>
          <a:noFill/>
        </p:spPr>
        <p:txBody>
          <a:bodyPr wrap="square" rtlCol="0">
            <a:spAutoFit/>
          </a:bodyPr>
          <a:lstStyle/>
          <a:p>
            <a:r>
              <a:rPr lang="en-US" sz="3200" dirty="0" smtClean="0"/>
              <a:t>Randomly initialize food source between -5 and 5</a:t>
            </a:r>
            <a:endParaRPr lang="en-US" sz="3200" dirty="0"/>
          </a:p>
        </p:txBody>
      </p:sp>
      <mc:AlternateContent xmlns:mc="http://schemas.openxmlformats.org/markup-compatibility/2006" xmlns:a14="http://schemas.microsoft.com/office/drawing/2010/main">
        <mc:Choice Requires="a14">
          <p:sp>
            <p:nvSpPr>
              <p:cNvPr id="7" name="TextBox 6"/>
              <p:cNvSpPr txBox="1"/>
              <p:nvPr/>
            </p:nvSpPr>
            <p:spPr>
              <a:xfrm>
                <a:off x="4286072" y="2665378"/>
                <a:ext cx="420929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𝐿</m:t>
                      </m:r>
                      <m:r>
                        <a:rPr lang="en-US" sz="3200" b="0" i="1" smtClean="0">
                          <a:latin typeface="Cambria Math" panose="02040503050406030204" pitchFamily="18" charset="0"/>
                        </a:rPr>
                        <m:t>+</m:t>
                      </m:r>
                      <m:r>
                        <a:rPr lang="en-US" sz="3200" b="0" i="1" smtClean="0">
                          <a:latin typeface="Cambria Math" panose="02040503050406030204" pitchFamily="18" charset="0"/>
                        </a:rPr>
                        <m:t>𝑟𝑎𝑛𝑑</m:t>
                      </m:r>
                      <m:r>
                        <a:rPr lang="en-US" sz="3200" b="0" i="1" smtClean="0">
                          <a:latin typeface="Cambria Math" panose="02040503050406030204" pitchFamily="18" charset="0"/>
                        </a:rPr>
                        <m:t>∗(</m:t>
                      </m:r>
                      <m:r>
                        <a:rPr lang="en-US" sz="3200" b="0" i="1" smtClean="0">
                          <a:latin typeface="Cambria Math" panose="02040503050406030204" pitchFamily="18" charset="0"/>
                        </a:rPr>
                        <m:t>𝑈</m:t>
                      </m:r>
                      <m:r>
                        <a:rPr lang="en-US" sz="3200" b="0" i="1" smtClean="0">
                          <a:latin typeface="Cambria Math" panose="02040503050406030204" pitchFamily="18" charset="0"/>
                        </a:rPr>
                        <m:t>−</m:t>
                      </m:r>
                      <m:r>
                        <a:rPr lang="en-US" sz="3200" b="0" i="1" smtClean="0">
                          <a:latin typeface="Cambria Math" panose="02040503050406030204" pitchFamily="18" charset="0"/>
                        </a:rPr>
                        <m:t>𝐿</m:t>
                      </m:r>
                      <m:r>
                        <a:rPr lang="en-US" sz="3200" b="0" i="1" smtClean="0">
                          <a:latin typeface="Cambria Math" panose="02040503050406030204" pitchFamily="18" charset="0"/>
                        </a:rPr>
                        <m:t>)</m:t>
                      </m:r>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86072" y="2665378"/>
                <a:ext cx="4209293" cy="4924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022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1211250"/>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3" name="TextBox 2"/>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268109170"/>
              </p:ext>
            </p:extLst>
          </p:nvPr>
        </p:nvGraphicFramePr>
        <p:xfrm>
          <a:off x="3899711"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31.6168</a:t>
                      </a:r>
                      <a:endParaRPr lang="en-US" dirty="0"/>
                    </a:p>
                  </a:txBody>
                  <a:tcPr/>
                </a:tc>
                <a:extLst>
                  <a:ext uri="{0D108BD9-81ED-4DB2-BD59-A6C34878D82A}">
                    <a16:rowId xmlns:a16="http://schemas.microsoft.com/office/drawing/2014/main" val="453689562"/>
                  </a:ext>
                </a:extLst>
              </a:tr>
              <a:tr h="645917">
                <a:tc>
                  <a:txBody>
                    <a:bodyPr/>
                    <a:lstStyle/>
                    <a:p>
                      <a:r>
                        <a:rPr lang="en-US" dirty="0" smtClean="0"/>
                        <a:t>13.2971</a:t>
                      </a:r>
                      <a:endParaRPr lang="en-US" dirty="0"/>
                    </a:p>
                  </a:txBody>
                  <a:tcPr/>
                </a:tc>
                <a:extLst>
                  <a:ext uri="{0D108BD9-81ED-4DB2-BD59-A6C34878D82A}">
                    <a16:rowId xmlns:a16="http://schemas.microsoft.com/office/drawing/2014/main" val="9328579"/>
                  </a:ext>
                </a:extLst>
              </a:tr>
              <a:tr h="645917">
                <a:tc>
                  <a:txBody>
                    <a:bodyPr/>
                    <a:lstStyle/>
                    <a:p>
                      <a:r>
                        <a:rPr lang="en-US" dirty="0" smtClean="0"/>
                        <a:t>48.6753</a:t>
                      </a:r>
                      <a:endParaRPr lang="en-US" dirty="0"/>
                    </a:p>
                  </a:txBody>
                  <a:tcPr/>
                </a:tc>
                <a:extLst>
                  <a:ext uri="{0D108BD9-81ED-4DB2-BD59-A6C34878D82A}">
                    <a16:rowId xmlns:a16="http://schemas.microsoft.com/office/drawing/2014/main" val="1504501999"/>
                  </a:ext>
                </a:extLst>
              </a:tr>
              <a:tr h="645917">
                <a:tc>
                  <a:txBody>
                    <a:bodyPr/>
                    <a:lstStyle/>
                    <a:p>
                      <a:r>
                        <a:rPr lang="en-US" dirty="0" smtClean="0"/>
                        <a:t>41.4537</a:t>
                      </a:r>
                      <a:endParaRPr lang="en-US" dirty="0"/>
                    </a:p>
                  </a:txBody>
                  <a:tcPr/>
                </a:tc>
                <a:extLst>
                  <a:ext uri="{0D108BD9-81ED-4DB2-BD59-A6C34878D82A}">
                    <a16:rowId xmlns:a16="http://schemas.microsoft.com/office/drawing/2014/main" val="1185183698"/>
                  </a:ext>
                </a:extLst>
              </a:tr>
            </a:tbl>
          </a:graphicData>
        </a:graphic>
      </p:graphicFrame>
      <p:sp>
        <p:nvSpPr>
          <p:cNvPr id="5" name="TextBox 4"/>
          <p:cNvSpPr txBox="1"/>
          <p:nvPr/>
        </p:nvSpPr>
        <p:spPr>
          <a:xfrm>
            <a:off x="3899711" y="1964986"/>
            <a:ext cx="2101174" cy="461665"/>
          </a:xfrm>
          <a:prstGeom prst="rect">
            <a:avLst/>
          </a:prstGeom>
          <a:noFill/>
        </p:spPr>
        <p:txBody>
          <a:bodyPr wrap="square" rtlCol="0">
            <a:spAutoFit/>
          </a:bodyPr>
          <a:lstStyle/>
          <a:p>
            <a:r>
              <a:rPr lang="en-US" sz="2400" dirty="0" smtClean="0"/>
              <a:t>F(x)</a:t>
            </a:r>
            <a:endParaRPr lang="en-US" sz="2400" dirty="0"/>
          </a:p>
        </p:txBody>
      </p:sp>
      <mc:AlternateContent xmlns:mc="http://schemas.openxmlformats.org/markup-compatibility/2006" xmlns:a14="http://schemas.microsoft.com/office/drawing/2010/main">
        <mc:Choice Requires="a14">
          <p:sp>
            <p:nvSpPr>
              <p:cNvPr id="7" name="TextBox 6"/>
              <p:cNvSpPr txBox="1"/>
              <p:nvPr/>
            </p:nvSpPr>
            <p:spPr>
              <a:xfrm>
                <a:off x="709038" y="953311"/>
                <a:ext cx="7899470"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rPr>
                        <m:t>=</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up>
                          <m:r>
                            <a:rPr lang="en-US" sz="3600" b="0" i="1" smtClean="0">
                              <a:latin typeface="Cambria Math" panose="02040503050406030204" pitchFamily="18" charset="0"/>
                            </a:rPr>
                            <m:t>2</m:t>
                          </m:r>
                        </m:sup>
                      </m:sSubSup>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up>
                          <m:r>
                            <a:rPr lang="en-US" sz="3600" b="0" i="1" smtClean="0">
                              <a:latin typeface="Cambria Math" panose="02040503050406030204" pitchFamily="18" charset="0"/>
                            </a:rPr>
                            <m:t>2</m:t>
                          </m:r>
                        </m:sup>
                      </m:sSubSup>
                      <m:r>
                        <a:rPr lang="en-US" sz="3600" b="0" i="1" smtClean="0">
                          <a:latin typeface="Cambria Math" panose="02040503050406030204" pitchFamily="18" charset="0"/>
                        </a:rPr>
                        <m:t>+2</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+4</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+3</m:t>
                      </m:r>
                    </m:oMath>
                  </m:oMathPara>
                </a14:m>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709038" y="953311"/>
                <a:ext cx="7899470" cy="561436"/>
              </a:xfrm>
              <a:prstGeom prst="rect">
                <a:avLst/>
              </a:prstGeom>
              <a:blipFill>
                <a:blip r:embed="rId2"/>
                <a:stretch>
                  <a:fillRect/>
                </a:stretch>
              </a:blipFill>
            </p:spPr>
            <p:txBody>
              <a:bodyPr/>
              <a:lstStyle/>
              <a:p>
                <a:r>
                  <a:rPr lang="en-US">
                    <a:noFill/>
                  </a:rPr>
                  <a:t> </a:t>
                </a:r>
              </a:p>
            </p:txBody>
          </p:sp>
        </mc:Fallback>
      </mc:AlternateContent>
      <p:sp>
        <p:nvSpPr>
          <p:cNvPr id="8" name="TextBox 7"/>
          <p:cNvSpPr txBox="1"/>
          <p:nvPr/>
        </p:nvSpPr>
        <p:spPr>
          <a:xfrm>
            <a:off x="719846" y="249173"/>
            <a:ext cx="2334639" cy="584775"/>
          </a:xfrm>
          <a:prstGeom prst="rect">
            <a:avLst/>
          </a:prstGeom>
          <a:noFill/>
        </p:spPr>
        <p:txBody>
          <a:bodyPr wrap="square" rtlCol="0">
            <a:spAutoFit/>
          </a:bodyPr>
          <a:lstStyle/>
          <a:p>
            <a:r>
              <a:rPr lang="en-US" sz="3200" dirty="0" smtClean="0"/>
              <a:t>Maximize</a:t>
            </a:r>
            <a:endParaRPr lang="en-US" sz="3200" dirty="0"/>
          </a:p>
        </p:txBody>
      </p:sp>
    </p:spTree>
    <p:extLst>
      <p:ext uri="{BB962C8B-B14F-4D97-AF65-F5344CB8AC3E}">
        <p14:creationId xmlns:p14="http://schemas.microsoft.com/office/powerpoint/2010/main" val="418829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1192376"/>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3" name="TextBox 2"/>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32893150"/>
              </p:ext>
            </p:extLst>
          </p:nvPr>
        </p:nvGraphicFramePr>
        <p:xfrm>
          <a:off x="3899711"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31.6168</a:t>
                      </a:r>
                      <a:endParaRPr lang="en-US" dirty="0"/>
                    </a:p>
                  </a:txBody>
                  <a:tcPr/>
                </a:tc>
                <a:extLst>
                  <a:ext uri="{0D108BD9-81ED-4DB2-BD59-A6C34878D82A}">
                    <a16:rowId xmlns:a16="http://schemas.microsoft.com/office/drawing/2014/main" val="453689562"/>
                  </a:ext>
                </a:extLst>
              </a:tr>
              <a:tr h="645917">
                <a:tc>
                  <a:txBody>
                    <a:bodyPr/>
                    <a:lstStyle/>
                    <a:p>
                      <a:r>
                        <a:rPr lang="en-US" dirty="0" smtClean="0"/>
                        <a:t>13.2971</a:t>
                      </a:r>
                      <a:endParaRPr lang="en-US" dirty="0"/>
                    </a:p>
                  </a:txBody>
                  <a:tcPr/>
                </a:tc>
                <a:extLst>
                  <a:ext uri="{0D108BD9-81ED-4DB2-BD59-A6C34878D82A}">
                    <a16:rowId xmlns:a16="http://schemas.microsoft.com/office/drawing/2014/main" val="9328579"/>
                  </a:ext>
                </a:extLst>
              </a:tr>
              <a:tr h="645917">
                <a:tc>
                  <a:txBody>
                    <a:bodyPr/>
                    <a:lstStyle/>
                    <a:p>
                      <a:r>
                        <a:rPr lang="en-US" dirty="0" smtClean="0"/>
                        <a:t>48.6753</a:t>
                      </a:r>
                      <a:endParaRPr lang="en-US" dirty="0"/>
                    </a:p>
                  </a:txBody>
                  <a:tcPr/>
                </a:tc>
                <a:extLst>
                  <a:ext uri="{0D108BD9-81ED-4DB2-BD59-A6C34878D82A}">
                    <a16:rowId xmlns:a16="http://schemas.microsoft.com/office/drawing/2014/main" val="1504501999"/>
                  </a:ext>
                </a:extLst>
              </a:tr>
              <a:tr h="645917">
                <a:tc>
                  <a:txBody>
                    <a:bodyPr/>
                    <a:lstStyle/>
                    <a:p>
                      <a:r>
                        <a:rPr lang="en-US" dirty="0" smtClean="0"/>
                        <a:t>41.4537</a:t>
                      </a:r>
                      <a:endParaRPr lang="en-US" dirty="0"/>
                    </a:p>
                  </a:txBody>
                  <a:tcPr/>
                </a:tc>
                <a:extLst>
                  <a:ext uri="{0D108BD9-81ED-4DB2-BD59-A6C34878D82A}">
                    <a16:rowId xmlns:a16="http://schemas.microsoft.com/office/drawing/2014/main" val="1185183698"/>
                  </a:ext>
                </a:extLst>
              </a:tr>
            </a:tbl>
          </a:graphicData>
        </a:graphic>
      </p:graphicFrame>
      <p:sp>
        <p:nvSpPr>
          <p:cNvPr id="5" name="TextBox 4"/>
          <p:cNvSpPr txBox="1"/>
          <p:nvPr/>
        </p:nvSpPr>
        <p:spPr>
          <a:xfrm>
            <a:off x="3899711" y="1964986"/>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327652495"/>
              </p:ext>
            </p:extLst>
          </p:nvPr>
        </p:nvGraphicFramePr>
        <p:xfrm>
          <a:off x="6561848"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0.0297</a:t>
                      </a:r>
                      <a:endParaRPr lang="en-US" dirty="0"/>
                    </a:p>
                  </a:txBody>
                  <a:tcPr/>
                </a:tc>
                <a:extLst>
                  <a:ext uri="{0D108BD9-81ED-4DB2-BD59-A6C34878D82A}">
                    <a16:rowId xmlns:a16="http://schemas.microsoft.com/office/drawing/2014/main" val="453689562"/>
                  </a:ext>
                </a:extLst>
              </a:tr>
              <a:tr h="645917">
                <a:tc>
                  <a:txBody>
                    <a:bodyPr/>
                    <a:lstStyle/>
                    <a:p>
                      <a:r>
                        <a:rPr lang="en-US" dirty="0" smtClean="0"/>
                        <a:t>0.0699</a:t>
                      </a:r>
                      <a:endParaRPr lang="en-US" dirty="0"/>
                    </a:p>
                  </a:txBody>
                  <a:tcPr/>
                </a:tc>
                <a:extLst>
                  <a:ext uri="{0D108BD9-81ED-4DB2-BD59-A6C34878D82A}">
                    <a16:rowId xmlns:a16="http://schemas.microsoft.com/office/drawing/2014/main" val="9328579"/>
                  </a:ext>
                </a:extLst>
              </a:tr>
              <a:tr h="645917">
                <a:tc>
                  <a:txBody>
                    <a:bodyPr/>
                    <a:lstStyle/>
                    <a:p>
                      <a:r>
                        <a:rPr lang="en-US" dirty="0" smtClean="0"/>
                        <a:t>0.0201</a:t>
                      </a:r>
                      <a:endParaRPr lang="en-US" dirty="0"/>
                    </a:p>
                  </a:txBody>
                  <a:tcPr/>
                </a:tc>
                <a:extLst>
                  <a:ext uri="{0D108BD9-81ED-4DB2-BD59-A6C34878D82A}">
                    <a16:rowId xmlns:a16="http://schemas.microsoft.com/office/drawing/2014/main" val="1504501999"/>
                  </a:ext>
                </a:extLst>
              </a:tr>
              <a:tr h="645917">
                <a:tc>
                  <a:txBody>
                    <a:bodyPr/>
                    <a:lstStyle/>
                    <a:p>
                      <a:r>
                        <a:rPr lang="en-US" dirty="0" smtClean="0"/>
                        <a:t>0.0236</a:t>
                      </a:r>
                      <a:endParaRPr lang="en-US" dirty="0"/>
                    </a:p>
                  </a:txBody>
                  <a:tcPr/>
                </a:tc>
                <a:extLst>
                  <a:ext uri="{0D108BD9-81ED-4DB2-BD59-A6C34878D82A}">
                    <a16:rowId xmlns:a16="http://schemas.microsoft.com/office/drawing/2014/main" val="1185183698"/>
                  </a:ext>
                </a:extLst>
              </a:tr>
            </a:tbl>
          </a:graphicData>
        </a:graphic>
      </p:graphicFrame>
      <p:sp>
        <p:nvSpPr>
          <p:cNvPr id="7" name="TextBox 6"/>
          <p:cNvSpPr txBox="1"/>
          <p:nvPr/>
        </p:nvSpPr>
        <p:spPr>
          <a:xfrm>
            <a:off x="6561848" y="1964985"/>
            <a:ext cx="2101174" cy="461665"/>
          </a:xfrm>
          <a:prstGeom prst="rect">
            <a:avLst/>
          </a:prstGeom>
          <a:noFill/>
        </p:spPr>
        <p:txBody>
          <a:bodyPr wrap="square" rtlCol="0">
            <a:spAutoFit/>
          </a:bodyPr>
          <a:lstStyle/>
          <a:p>
            <a:r>
              <a:rPr lang="en-US" sz="2400" dirty="0" smtClean="0"/>
              <a:t>Fitness</a:t>
            </a:r>
            <a:endParaRPr lang="en-US" sz="2400" dirty="0"/>
          </a:p>
        </p:txBody>
      </p:sp>
      <p:pic>
        <p:nvPicPr>
          <p:cNvPr id="8" name="Picture 7"/>
          <p:cNvPicPr>
            <a:picLocks noChangeAspect="1"/>
          </p:cNvPicPr>
          <p:nvPr/>
        </p:nvPicPr>
        <p:blipFill>
          <a:blip r:embed="rId2"/>
          <a:stretch>
            <a:fillRect/>
          </a:stretch>
        </p:blipFill>
        <p:spPr>
          <a:xfrm>
            <a:off x="5442179" y="61538"/>
            <a:ext cx="6160136" cy="1784083"/>
          </a:xfrm>
          <a:prstGeom prst="rect">
            <a:avLst/>
          </a:prstGeom>
        </p:spPr>
      </p:pic>
      <p:sp>
        <p:nvSpPr>
          <p:cNvPr id="9" name="TextBox 8"/>
          <p:cNvSpPr txBox="1"/>
          <p:nvPr/>
        </p:nvSpPr>
        <p:spPr>
          <a:xfrm>
            <a:off x="8948927" y="1964985"/>
            <a:ext cx="2653387" cy="646331"/>
          </a:xfrm>
          <a:prstGeom prst="rect">
            <a:avLst/>
          </a:prstGeom>
          <a:noFill/>
        </p:spPr>
        <p:txBody>
          <a:bodyPr wrap="square" rtlCol="0">
            <a:spAutoFit/>
          </a:bodyPr>
          <a:lstStyle/>
          <a:p>
            <a:r>
              <a:rPr lang="en-US" dirty="0" smtClean="0"/>
              <a:t>Fitness: smaller is better for maximization</a:t>
            </a:r>
            <a:endParaRPr lang="en-US" dirty="0"/>
          </a:p>
        </p:txBody>
      </p:sp>
    </p:spTree>
    <p:extLst>
      <p:ext uri="{BB962C8B-B14F-4D97-AF65-F5344CB8AC3E}">
        <p14:creationId xmlns:p14="http://schemas.microsoft.com/office/powerpoint/2010/main" val="2726640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21623258"/>
              </p:ext>
            </p:extLst>
          </p:nvPr>
        </p:nvGraphicFramePr>
        <p:xfrm>
          <a:off x="9223985"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a:t>
                      </a:r>
                      <a:endParaRPr lang="en-US" dirty="0"/>
                    </a:p>
                  </a:txBody>
                  <a:tcPr/>
                </a:tc>
                <a:extLst>
                  <a:ext uri="{0D108BD9-81ED-4DB2-BD59-A6C34878D82A}">
                    <a16:rowId xmlns:a16="http://schemas.microsoft.com/office/drawing/2014/main" val="212843974"/>
                  </a:ext>
                </a:extLst>
              </a:tr>
              <a:tr h="645917">
                <a:tc>
                  <a:txBody>
                    <a:bodyPr/>
                    <a:lstStyle/>
                    <a:p>
                      <a:r>
                        <a:rPr lang="en-US" dirty="0" smtClean="0"/>
                        <a:t>0</a:t>
                      </a:r>
                      <a:endParaRPr lang="en-US" dirty="0"/>
                    </a:p>
                  </a:txBody>
                  <a:tcPr/>
                </a:tc>
                <a:extLst>
                  <a:ext uri="{0D108BD9-81ED-4DB2-BD59-A6C34878D82A}">
                    <a16:rowId xmlns:a16="http://schemas.microsoft.com/office/drawing/2014/main" val="453689562"/>
                  </a:ext>
                </a:extLst>
              </a:tr>
              <a:tr h="645917">
                <a:tc>
                  <a:txBody>
                    <a:bodyPr/>
                    <a:lstStyle/>
                    <a:p>
                      <a:r>
                        <a:rPr lang="en-US" dirty="0" smtClean="0"/>
                        <a:t>0</a:t>
                      </a:r>
                      <a:endParaRPr lang="en-US" dirty="0"/>
                    </a:p>
                  </a:txBody>
                  <a:tcPr/>
                </a:tc>
                <a:extLst>
                  <a:ext uri="{0D108BD9-81ED-4DB2-BD59-A6C34878D82A}">
                    <a16:rowId xmlns:a16="http://schemas.microsoft.com/office/drawing/2014/main" val="9328579"/>
                  </a:ext>
                </a:extLst>
              </a:tr>
              <a:tr h="645917">
                <a:tc>
                  <a:txBody>
                    <a:bodyPr/>
                    <a:lstStyle/>
                    <a:p>
                      <a:r>
                        <a:rPr lang="en-US" dirty="0" smtClean="0"/>
                        <a:t>0</a:t>
                      </a:r>
                      <a:endParaRPr lang="en-US" dirty="0"/>
                    </a:p>
                  </a:txBody>
                  <a:tcPr/>
                </a:tc>
                <a:extLst>
                  <a:ext uri="{0D108BD9-81ED-4DB2-BD59-A6C34878D82A}">
                    <a16:rowId xmlns:a16="http://schemas.microsoft.com/office/drawing/2014/main" val="1504501999"/>
                  </a:ext>
                </a:extLst>
              </a:tr>
              <a:tr h="645917">
                <a:tc>
                  <a:txBody>
                    <a:bodyPr/>
                    <a:lstStyle/>
                    <a:p>
                      <a:r>
                        <a:rPr lang="en-US" dirty="0" smtClean="0"/>
                        <a:t>0</a:t>
                      </a:r>
                      <a:endParaRPr lang="en-US" dirty="0"/>
                    </a:p>
                  </a:txBody>
                  <a:tcPr/>
                </a:tc>
                <a:extLst>
                  <a:ext uri="{0D108BD9-81ED-4DB2-BD59-A6C34878D82A}">
                    <a16:rowId xmlns:a16="http://schemas.microsoft.com/office/drawing/2014/main" val="1185183698"/>
                  </a:ext>
                </a:extLst>
              </a:tr>
            </a:tbl>
          </a:graphicData>
        </a:graphic>
      </p:graphicFrame>
      <p:sp>
        <p:nvSpPr>
          <p:cNvPr id="3" name="TextBox 2"/>
          <p:cNvSpPr txBox="1"/>
          <p:nvPr/>
        </p:nvSpPr>
        <p:spPr>
          <a:xfrm>
            <a:off x="9223985" y="1964984"/>
            <a:ext cx="2101174" cy="461665"/>
          </a:xfrm>
          <a:prstGeom prst="rect">
            <a:avLst/>
          </a:prstGeom>
          <a:noFill/>
        </p:spPr>
        <p:txBody>
          <a:bodyPr wrap="square" rtlCol="0">
            <a:spAutoFit/>
          </a:bodyPr>
          <a:lstStyle/>
          <a:p>
            <a:r>
              <a:rPr lang="en-US" sz="2400" dirty="0" smtClean="0"/>
              <a:t>Trial</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81035958"/>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681467033"/>
              </p:ext>
            </p:extLst>
          </p:nvPr>
        </p:nvGraphicFramePr>
        <p:xfrm>
          <a:off x="3899711"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31.6168</a:t>
                      </a:r>
                      <a:endParaRPr lang="en-US" dirty="0"/>
                    </a:p>
                  </a:txBody>
                  <a:tcPr/>
                </a:tc>
                <a:extLst>
                  <a:ext uri="{0D108BD9-81ED-4DB2-BD59-A6C34878D82A}">
                    <a16:rowId xmlns:a16="http://schemas.microsoft.com/office/drawing/2014/main" val="453689562"/>
                  </a:ext>
                </a:extLst>
              </a:tr>
              <a:tr h="645917">
                <a:tc>
                  <a:txBody>
                    <a:bodyPr/>
                    <a:lstStyle/>
                    <a:p>
                      <a:r>
                        <a:rPr lang="en-US" dirty="0" smtClean="0"/>
                        <a:t>13.2971</a:t>
                      </a:r>
                      <a:endParaRPr lang="en-US" dirty="0"/>
                    </a:p>
                  </a:txBody>
                  <a:tcPr/>
                </a:tc>
                <a:extLst>
                  <a:ext uri="{0D108BD9-81ED-4DB2-BD59-A6C34878D82A}">
                    <a16:rowId xmlns:a16="http://schemas.microsoft.com/office/drawing/2014/main" val="9328579"/>
                  </a:ext>
                </a:extLst>
              </a:tr>
              <a:tr h="645917">
                <a:tc>
                  <a:txBody>
                    <a:bodyPr/>
                    <a:lstStyle/>
                    <a:p>
                      <a:r>
                        <a:rPr lang="en-US" dirty="0" smtClean="0"/>
                        <a:t>48.6753</a:t>
                      </a:r>
                      <a:endParaRPr lang="en-US" dirty="0"/>
                    </a:p>
                  </a:txBody>
                  <a:tcPr/>
                </a:tc>
                <a:extLst>
                  <a:ext uri="{0D108BD9-81ED-4DB2-BD59-A6C34878D82A}">
                    <a16:rowId xmlns:a16="http://schemas.microsoft.com/office/drawing/2014/main" val="1504501999"/>
                  </a:ext>
                </a:extLst>
              </a:tr>
              <a:tr h="645917">
                <a:tc>
                  <a:txBody>
                    <a:bodyPr/>
                    <a:lstStyle/>
                    <a:p>
                      <a:r>
                        <a:rPr lang="en-US" dirty="0" smtClean="0"/>
                        <a:t>41.4537</a:t>
                      </a:r>
                      <a:endParaRPr lang="en-US" dirty="0"/>
                    </a:p>
                  </a:txBody>
                  <a:tcPr/>
                </a:tc>
                <a:extLst>
                  <a:ext uri="{0D108BD9-81ED-4DB2-BD59-A6C34878D82A}">
                    <a16:rowId xmlns:a16="http://schemas.microsoft.com/office/drawing/2014/main" val="1185183698"/>
                  </a:ext>
                </a:extLst>
              </a:tr>
            </a:tbl>
          </a:graphicData>
        </a:graphic>
      </p:graphicFrame>
      <p:sp>
        <p:nvSpPr>
          <p:cNvPr id="7" name="TextBox 6"/>
          <p:cNvSpPr txBox="1"/>
          <p:nvPr/>
        </p:nvSpPr>
        <p:spPr>
          <a:xfrm>
            <a:off x="3899711" y="1964986"/>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3325345182"/>
              </p:ext>
            </p:extLst>
          </p:nvPr>
        </p:nvGraphicFramePr>
        <p:xfrm>
          <a:off x="6561848" y="2665377"/>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0.0297</a:t>
                      </a:r>
                      <a:endParaRPr lang="en-US" dirty="0"/>
                    </a:p>
                  </a:txBody>
                  <a:tcPr/>
                </a:tc>
                <a:extLst>
                  <a:ext uri="{0D108BD9-81ED-4DB2-BD59-A6C34878D82A}">
                    <a16:rowId xmlns:a16="http://schemas.microsoft.com/office/drawing/2014/main" val="453689562"/>
                  </a:ext>
                </a:extLst>
              </a:tr>
              <a:tr h="645917">
                <a:tc>
                  <a:txBody>
                    <a:bodyPr/>
                    <a:lstStyle/>
                    <a:p>
                      <a:r>
                        <a:rPr lang="en-US" dirty="0" smtClean="0"/>
                        <a:t>0.0699</a:t>
                      </a:r>
                      <a:endParaRPr lang="en-US" dirty="0"/>
                    </a:p>
                  </a:txBody>
                  <a:tcPr/>
                </a:tc>
                <a:extLst>
                  <a:ext uri="{0D108BD9-81ED-4DB2-BD59-A6C34878D82A}">
                    <a16:rowId xmlns:a16="http://schemas.microsoft.com/office/drawing/2014/main" val="9328579"/>
                  </a:ext>
                </a:extLst>
              </a:tr>
              <a:tr h="645917">
                <a:tc>
                  <a:txBody>
                    <a:bodyPr/>
                    <a:lstStyle/>
                    <a:p>
                      <a:r>
                        <a:rPr lang="en-US" dirty="0" smtClean="0"/>
                        <a:t>0.0201</a:t>
                      </a:r>
                      <a:endParaRPr lang="en-US" dirty="0"/>
                    </a:p>
                  </a:txBody>
                  <a:tcPr/>
                </a:tc>
                <a:extLst>
                  <a:ext uri="{0D108BD9-81ED-4DB2-BD59-A6C34878D82A}">
                    <a16:rowId xmlns:a16="http://schemas.microsoft.com/office/drawing/2014/main" val="1504501999"/>
                  </a:ext>
                </a:extLst>
              </a:tr>
              <a:tr h="645917">
                <a:tc>
                  <a:txBody>
                    <a:bodyPr/>
                    <a:lstStyle/>
                    <a:p>
                      <a:r>
                        <a:rPr lang="en-US" dirty="0" smtClean="0"/>
                        <a:t>0.0236</a:t>
                      </a:r>
                      <a:endParaRPr lang="en-US" dirty="0"/>
                    </a:p>
                  </a:txBody>
                  <a:tcPr/>
                </a:tc>
                <a:extLst>
                  <a:ext uri="{0D108BD9-81ED-4DB2-BD59-A6C34878D82A}">
                    <a16:rowId xmlns:a16="http://schemas.microsoft.com/office/drawing/2014/main" val="1185183698"/>
                  </a:ext>
                </a:extLst>
              </a:tr>
            </a:tbl>
          </a:graphicData>
        </a:graphic>
      </p:graphicFrame>
      <p:sp>
        <p:nvSpPr>
          <p:cNvPr id="9" name="TextBox 8"/>
          <p:cNvSpPr txBox="1"/>
          <p:nvPr/>
        </p:nvSpPr>
        <p:spPr>
          <a:xfrm>
            <a:off x="6561848" y="1964985"/>
            <a:ext cx="2101174" cy="461665"/>
          </a:xfrm>
          <a:prstGeom prst="rect">
            <a:avLst/>
          </a:prstGeom>
          <a:noFill/>
        </p:spPr>
        <p:txBody>
          <a:bodyPr wrap="square" rtlCol="0">
            <a:spAutoFit/>
          </a:bodyPr>
          <a:lstStyle/>
          <a:p>
            <a:r>
              <a:rPr lang="en-US" sz="2400" dirty="0" smtClean="0"/>
              <a:t>Fitness</a:t>
            </a:r>
            <a:endParaRPr lang="en-US" sz="2400" dirty="0"/>
          </a:p>
        </p:txBody>
      </p:sp>
    </p:spTree>
    <p:extLst>
      <p:ext uri="{BB962C8B-B14F-4D97-AF65-F5344CB8AC3E}">
        <p14:creationId xmlns:p14="http://schemas.microsoft.com/office/powerpoint/2010/main" val="1817326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2417" y="583659"/>
            <a:ext cx="5000017" cy="707886"/>
          </a:xfrm>
          <a:prstGeom prst="rect">
            <a:avLst/>
          </a:prstGeom>
          <a:noFill/>
        </p:spPr>
        <p:txBody>
          <a:bodyPr wrap="square" rtlCol="0">
            <a:spAutoFit/>
          </a:bodyPr>
          <a:lstStyle/>
          <a:p>
            <a:r>
              <a:rPr lang="en-US" sz="4000" dirty="0" smtClean="0"/>
              <a:t>Employed Bee Phase</a:t>
            </a:r>
            <a:endParaRPr lang="en-US" sz="4000" dirty="0"/>
          </a:p>
        </p:txBody>
      </p:sp>
      <p:graphicFrame>
        <p:nvGraphicFramePr>
          <p:cNvPr id="3" name="Table 2"/>
          <p:cNvGraphicFramePr>
            <a:graphicFrameLocks noGrp="1"/>
          </p:cNvGraphicFramePr>
          <p:nvPr>
            <p:extLst>
              <p:ext uri="{D42A27DB-BD31-4B8C-83A1-F6EECF244321}">
                <p14:modId xmlns:p14="http://schemas.microsoft.com/office/powerpoint/2010/main" val="2925358369"/>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2400" b="0" dirty="0" smtClean="0">
                          <a:solidFill>
                            <a:srgbClr val="92D050"/>
                          </a:solidFill>
                        </a:rPr>
                        <a:t>3.1472</a:t>
                      </a:r>
                      <a:endParaRPr lang="en-US" sz="2400" b="0" dirty="0">
                        <a:solidFill>
                          <a:srgbClr val="92D050"/>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sz="2400" b="1" dirty="0" smtClean="0">
                          <a:solidFill>
                            <a:srgbClr val="FFFF00"/>
                          </a:solidFill>
                        </a:rPr>
                        <a:t>4.1338</a:t>
                      </a:r>
                      <a:endParaRPr lang="en-US" sz="2400" b="1" dirty="0">
                        <a:solidFill>
                          <a:srgbClr val="FFFF00"/>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4" name="TextBox 3"/>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sp>
        <p:nvSpPr>
          <p:cNvPr id="5" name="TextBox 4"/>
          <p:cNvSpPr txBox="1"/>
          <p:nvPr/>
        </p:nvSpPr>
        <p:spPr>
          <a:xfrm>
            <a:off x="3540868" y="2338706"/>
            <a:ext cx="4610911" cy="1815882"/>
          </a:xfrm>
          <a:prstGeom prst="rect">
            <a:avLst/>
          </a:prstGeom>
          <a:noFill/>
        </p:spPr>
        <p:txBody>
          <a:bodyPr wrap="square" rtlCol="0">
            <a:spAutoFit/>
          </a:bodyPr>
          <a:lstStyle/>
          <a:p>
            <a:r>
              <a:rPr lang="en-US" sz="2800" dirty="0" smtClean="0"/>
              <a:t>1</a:t>
            </a:r>
            <a:r>
              <a:rPr lang="en-US" sz="2800" baseline="30000" dirty="0" smtClean="0"/>
              <a:t>st</a:t>
            </a:r>
            <a:r>
              <a:rPr lang="en-US" sz="2800" dirty="0" smtClean="0"/>
              <a:t> Employed Bee – </a:t>
            </a:r>
          </a:p>
          <a:p>
            <a:pPr marL="514350" indent="-514350">
              <a:buAutoNum type="arabicPeriod"/>
            </a:pPr>
            <a:r>
              <a:rPr lang="en-US" sz="2800" dirty="0" smtClean="0"/>
              <a:t>Select random variable to change = </a:t>
            </a:r>
            <a:r>
              <a:rPr lang="en-US" sz="2800" dirty="0" err="1" smtClean="0"/>
              <a:t>x</a:t>
            </a:r>
            <a:r>
              <a:rPr lang="en-US" sz="2800" baseline="-25000" dirty="0" err="1" smtClean="0"/>
              <a:t>1</a:t>
            </a:r>
            <a:r>
              <a:rPr lang="en-US" sz="2800" dirty="0" smtClean="0"/>
              <a:t> or </a:t>
            </a:r>
            <a:r>
              <a:rPr lang="en-US" sz="2800" dirty="0" err="1" smtClean="0"/>
              <a:t>x</a:t>
            </a:r>
            <a:r>
              <a:rPr lang="en-US" sz="2800" baseline="-25000" dirty="0" err="1" smtClean="0"/>
              <a:t>2</a:t>
            </a:r>
            <a:endParaRPr lang="en-US" sz="2800" dirty="0" smtClean="0"/>
          </a:p>
          <a:p>
            <a:pPr marL="514350" indent="-514350">
              <a:buAutoNum type="arabicPeriod"/>
            </a:pPr>
            <a:r>
              <a:rPr lang="en-US" sz="2800" dirty="0" smtClean="0"/>
              <a:t>Select random partner</a:t>
            </a:r>
            <a:endParaRPr lang="en-US" sz="2800" dirty="0"/>
          </a:p>
        </p:txBody>
      </p:sp>
      <mc:AlternateContent xmlns:mc="http://schemas.openxmlformats.org/markup-compatibility/2006" xmlns:a14="http://schemas.microsoft.com/office/drawing/2010/main">
        <mc:Choice Requires="a14">
          <p:sp>
            <p:nvSpPr>
              <p:cNvPr id="6" name="Rectangle 5"/>
              <p:cNvSpPr/>
              <p:nvPr/>
            </p:nvSpPr>
            <p:spPr>
              <a:xfrm>
                <a:off x="3287950" y="4280170"/>
                <a:ext cx="5203989" cy="27326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𝑛𝑒𝑤</m:t>
                          </m:r>
                        </m:sub>
                      </m:sSub>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ea typeface="Cambria Math" panose="02040503050406030204" pitchFamily="18" charset="0"/>
                                </a:rPr>
                                <m:t>𝑝</m:t>
                              </m:r>
                            </m:sub>
                          </m:sSub>
                        </m:e>
                      </m:d>
                    </m:oMath>
                  </m:oMathPara>
                </a14:m>
                <a:endParaRPr lang="en-US" sz="240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1" i="1" smtClean="0">
                          <a:solidFill>
                            <a:srgbClr val="92D050"/>
                          </a:solidFill>
                          <a:latin typeface="Cambria Math" panose="02040503050406030204" pitchFamily="18" charset="0"/>
                          <a:ea typeface="Cambria Math" panose="02040503050406030204" pitchFamily="18" charset="0"/>
                        </a:rPr>
                        <m:t>𝟑</m:t>
                      </m:r>
                      <m:r>
                        <a:rPr lang="en-US" sz="2400" b="1" i="1" smtClean="0">
                          <a:solidFill>
                            <a:srgbClr val="92D050"/>
                          </a:solidFill>
                          <a:latin typeface="Cambria Math" panose="02040503050406030204" pitchFamily="18" charset="0"/>
                          <a:ea typeface="Cambria Math" panose="02040503050406030204" pitchFamily="18" charset="0"/>
                        </a:rPr>
                        <m:t>.</m:t>
                      </m:r>
                      <m:r>
                        <a:rPr lang="en-US" sz="2400" b="1" i="1" smtClean="0">
                          <a:solidFill>
                            <a:srgbClr val="92D050"/>
                          </a:solidFill>
                          <a:latin typeface="Cambria Math" panose="02040503050406030204" pitchFamily="18" charset="0"/>
                          <a:ea typeface="Cambria Math" panose="02040503050406030204" pitchFamily="18" charset="0"/>
                        </a:rPr>
                        <m:t>𝟏𝟒𝟕𝟐</m:t>
                      </m:r>
                      <m:r>
                        <a:rPr lang="en-US" sz="2400" b="0" i="1" smtClean="0">
                          <a:latin typeface="Cambria Math" panose="02040503050406030204" pitchFamily="18" charset="0"/>
                          <a:ea typeface="Cambria Math" panose="02040503050406030204" pitchFamily="18" charset="0"/>
                        </a:rPr>
                        <m:t>+0.71</m:t>
                      </m:r>
                      <m:d>
                        <m:dPr>
                          <m:ctrlPr>
                            <a:rPr lang="en-US" sz="2400" b="0" i="1" smtClean="0">
                              <a:latin typeface="Cambria Math" panose="02040503050406030204" pitchFamily="18" charset="0"/>
                              <a:ea typeface="Cambria Math" panose="02040503050406030204" pitchFamily="18" charset="0"/>
                            </a:rPr>
                          </m:ctrlPr>
                        </m:dPr>
                        <m:e>
                          <m:r>
                            <a:rPr lang="en-US" sz="2400" b="1" i="1" smtClean="0">
                              <a:solidFill>
                                <a:srgbClr val="92D050"/>
                              </a:solidFill>
                              <a:latin typeface="Cambria Math" panose="02040503050406030204" pitchFamily="18" charset="0"/>
                              <a:ea typeface="Cambria Math" panose="02040503050406030204" pitchFamily="18" charset="0"/>
                            </a:rPr>
                            <m:t>𝟑</m:t>
                          </m:r>
                          <m:r>
                            <a:rPr lang="en-US" sz="2400" b="1" i="1" smtClean="0">
                              <a:solidFill>
                                <a:srgbClr val="92D050"/>
                              </a:solidFill>
                              <a:latin typeface="Cambria Math" panose="02040503050406030204" pitchFamily="18" charset="0"/>
                              <a:ea typeface="Cambria Math" panose="02040503050406030204" pitchFamily="18" charset="0"/>
                            </a:rPr>
                            <m:t>.</m:t>
                          </m:r>
                          <m:r>
                            <a:rPr lang="en-US" sz="2400" b="1" i="1" smtClean="0">
                              <a:solidFill>
                                <a:srgbClr val="92D050"/>
                              </a:solidFill>
                              <a:latin typeface="Cambria Math" panose="02040503050406030204" pitchFamily="18" charset="0"/>
                              <a:ea typeface="Cambria Math" panose="02040503050406030204" pitchFamily="18" charset="0"/>
                            </a:rPr>
                            <m:t>𝟏𝟒𝟕𝟐</m:t>
                          </m:r>
                          <m:r>
                            <a:rPr lang="en-US" sz="2400" b="0" i="1" smtClean="0">
                              <a:latin typeface="Cambria Math" panose="02040503050406030204" pitchFamily="18" charset="0"/>
                              <a:ea typeface="Cambria Math" panose="02040503050406030204" pitchFamily="18" charset="0"/>
                            </a:rPr>
                            <m:t>−4.1338</m:t>
                          </m:r>
                        </m:e>
                      </m:d>
                    </m:oMath>
                  </m:oMathPara>
                </a14:m>
                <a:endParaRPr lang="en-US" sz="2400" b="0" dirty="0" smtClean="0">
                  <a:ea typeface="Cambria Math" panose="02040503050406030204" pitchFamily="18" charset="0"/>
                </a:endParaRPr>
              </a:p>
              <a:p>
                <a:r>
                  <a:rPr lang="en-US" sz="2400" dirty="0" smtClean="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𝟐</m:t>
                    </m:r>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𝟒𝟒𝟔𝟕</m:t>
                    </m:r>
                  </m:oMath>
                </a14:m>
                <a:r>
                  <a:rPr lang="en-US" sz="2400" b="1" dirty="0">
                    <a:solidFill>
                      <a:srgbClr val="FF0000"/>
                    </a:solidFill>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oMath>
                </a14:m>
                <a:endParaRPr lang="en-US" sz="2400" dirty="0">
                  <a:ea typeface="Cambria Math" panose="02040503050406030204" pitchFamily="18" charset="0"/>
                </a:endParaRPr>
              </a:p>
              <a:p>
                <a:endParaRPr lang="en-US" sz="2400" dirty="0" smtClean="0">
                  <a:ea typeface="Cambria Math" panose="02040503050406030204" pitchFamily="18" charset="0"/>
                </a:endParaRPr>
              </a:p>
              <a:p>
                <a14:m>
                  <m:oMath xmlns:m="http://schemas.openxmlformats.org/officeDocument/2006/math">
                    <m:r>
                      <a:rPr lang="en-US" sz="2400" i="1">
                        <a:latin typeface="Cambria Math" panose="02040503050406030204" pitchFamily="18" charset="0"/>
                        <a:ea typeface="Cambria Math" panose="02040503050406030204" pitchFamily="18" charset="0"/>
                      </a:rPr>
                      <m:t>𝜙</m:t>
                    </m:r>
                  </m:oMath>
                </a14:m>
                <a:r>
                  <a:rPr lang="en-US" sz="2400" dirty="0" smtClean="0">
                    <a:ea typeface="Cambria Math" panose="02040503050406030204" pitchFamily="18" charset="0"/>
                  </a:rPr>
                  <a:t> is a random number </a:t>
                </a:r>
              </a:p>
              <a:p>
                <a:r>
                  <a:rPr lang="en-US" sz="2400" dirty="0" smtClean="0"/>
                  <a:t>             </a:t>
                </a:r>
              </a:p>
              <a:p>
                <a:r>
                  <a:rPr lang="en-US" sz="2400" dirty="0" smtClean="0"/>
                  <a:t>            </a:t>
                </a:r>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287950" y="4280170"/>
                <a:ext cx="5203989" cy="2732608"/>
              </a:xfrm>
              <a:prstGeom prst="rect">
                <a:avLst/>
              </a:prstGeom>
              <a:blipFill>
                <a:blip r:embed="rId2"/>
                <a:stretch>
                  <a:fillRect l="-937"/>
                </a:stretch>
              </a:blipFill>
            </p:spPr>
            <p:txBody>
              <a:bodyPr/>
              <a:lstStyle/>
              <a:p>
                <a:r>
                  <a:rPr lang="en-US">
                    <a:noFill/>
                  </a:rPr>
                  <a:t> </a:t>
                </a:r>
              </a:p>
            </p:txBody>
          </p:sp>
        </mc:Fallback>
      </mc:AlternateContent>
      <p:cxnSp>
        <p:nvCxnSpPr>
          <p:cNvPr id="8" name="Straight Arrow Connector 7"/>
          <p:cNvCxnSpPr/>
          <p:nvPr/>
        </p:nvCxnSpPr>
        <p:spPr>
          <a:xfrm flipH="1">
            <a:off x="1595338" y="3100094"/>
            <a:ext cx="19455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1828800" y="3868235"/>
            <a:ext cx="1712069" cy="87886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386659606"/>
              </p:ext>
            </p:extLst>
          </p:nvPr>
        </p:nvGraphicFramePr>
        <p:xfrm>
          <a:off x="8642591"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2400" b="0" dirty="0" smtClean="0">
                          <a:solidFill>
                            <a:srgbClr val="FFFF00"/>
                          </a:solidFill>
                        </a:rPr>
                        <a:t>2.4467</a:t>
                      </a:r>
                      <a:endParaRPr lang="en-US" sz="2400" b="0" dirty="0">
                        <a:solidFill>
                          <a:srgbClr val="FFFF00"/>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cxnSp>
        <p:nvCxnSpPr>
          <p:cNvPr id="21" name="Elbow Connector 20"/>
          <p:cNvCxnSpPr/>
          <p:nvPr/>
        </p:nvCxnSpPr>
        <p:spPr>
          <a:xfrm flipV="1">
            <a:off x="5233481" y="3246647"/>
            <a:ext cx="3232810" cy="221516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235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45888561"/>
              </p:ext>
            </p:extLst>
          </p:nvPr>
        </p:nvGraphicFramePr>
        <p:xfrm>
          <a:off x="354625" y="1459148"/>
          <a:ext cx="2578912" cy="645917"/>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2400" b="0" dirty="0" smtClean="0">
                          <a:solidFill>
                            <a:srgbClr val="FFFF00"/>
                          </a:solidFill>
                        </a:rPr>
                        <a:t>2.4467</a:t>
                      </a:r>
                      <a:endParaRPr lang="en-US" sz="2400" b="0" dirty="0">
                        <a:solidFill>
                          <a:srgbClr val="FFFF00"/>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55822494"/>
              </p:ext>
            </p:extLst>
          </p:nvPr>
        </p:nvGraphicFramePr>
        <p:xfrm>
          <a:off x="3277141" y="1459148"/>
          <a:ext cx="2248170" cy="645917"/>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23.8259</a:t>
                      </a:r>
                      <a:endParaRPr lang="en-US" dirty="0"/>
                    </a:p>
                  </a:txBody>
                  <a:tcPr/>
                </a:tc>
                <a:extLst>
                  <a:ext uri="{0D108BD9-81ED-4DB2-BD59-A6C34878D82A}">
                    <a16:rowId xmlns:a16="http://schemas.microsoft.com/office/drawing/2014/main" val="212843974"/>
                  </a:ext>
                </a:extLst>
              </a:tr>
            </a:tbl>
          </a:graphicData>
        </a:graphic>
      </p:graphicFrame>
      <p:sp>
        <p:nvSpPr>
          <p:cNvPr id="4" name="TextBox 3"/>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548708646"/>
              </p:ext>
            </p:extLst>
          </p:nvPr>
        </p:nvGraphicFramePr>
        <p:xfrm>
          <a:off x="5868915" y="1459148"/>
          <a:ext cx="2248170" cy="645917"/>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0.0403</a:t>
                      </a:r>
                      <a:endParaRPr lang="en-US" dirty="0"/>
                    </a:p>
                  </a:txBody>
                  <a:tcPr/>
                </a:tc>
                <a:extLst>
                  <a:ext uri="{0D108BD9-81ED-4DB2-BD59-A6C34878D82A}">
                    <a16:rowId xmlns:a16="http://schemas.microsoft.com/office/drawing/2014/main" val="212843974"/>
                  </a:ext>
                </a:extLst>
              </a:tr>
            </a:tbl>
          </a:graphicData>
        </a:graphic>
      </p:graphicFrame>
      <p:sp>
        <p:nvSpPr>
          <p:cNvPr id="6" name="TextBox 5"/>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522651084"/>
              </p:ext>
            </p:extLst>
          </p:nvPr>
        </p:nvGraphicFramePr>
        <p:xfrm>
          <a:off x="354625" y="3090152"/>
          <a:ext cx="2578912" cy="645917"/>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2400" b="0" dirty="0" smtClean="0">
                          <a:solidFill>
                            <a:srgbClr val="FFFF00"/>
                          </a:solidFill>
                        </a:rPr>
                        <a:t>3.1472</a:t>
                      </a:r>
                      <a:endParaRPr lang="en-US" sz="2400" b="0" dirty="0">
                        <a:solidFill>
                          <a:srgbClr val="FFFF00"/>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38736771"/>
              </p:ext>
            </p:extLst>
          </p:nvPr>
        </p:nvGraphicFramePr>
        <p:xfrm>
          <a:off x="3277141" y="3090152"/>
          <a:ext cx="2248170" cy="645917"/>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22049126"/>
              </p:ext>
            </p:extLst>
          </p:nvPr>
        </p:nvGraphicFramePr>
        <p:xfrm>
          <a:off x="5868915" y="3090152"/>
          <a:ext cx="2248170" cy="645917"/>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bl>
          </a:graphicData>
        </a:graphic>
      </p:graphicFrame>
      <p:sp>
        <p:nvSpPr>
          <p:cNvPr id="10" name="TextBox 9"/>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sp>
        <p:nvSpPr>
          <p:cNvPr id="11" name="TextBox 10"/>
          <p:cNvSpPr txBox="1"/>
          <p:nvPr/>
        </p:nvSpPr>
        <p:spPr>
          <a:xfrm>
            <a:off x="10657953" y="1475360"/>
            <a:ext cx="1345980" cy="2308324"/>
          </a:xfrm>
          <a:prstGeom prst="rect">
            <a:avLst/>
          </a:prstGeom>
          <a:noFill/>
        </p:spPr>
        <p:txBody>
          <a:bodyPr wrap="square" rtlCol="0">
            <a:spAutoFit/>
          </a:bodyPr>
          <a:lstStyle/>
          <a:p>
            <a:r>
              <a:rPr lang="en-US" dirty="0" smtClean="0"/>
              <a:t>Current Value</a:t>
            </a:r>
          </a:p>
          <a:p>
            <a:endParaRPr lang="en-US" dirty="0" smtClean="0"/>
          </a:p>
          <a:p>
            <a:endParaRPr lang="en-US" dirty="0"/>
          </a:p>
          <a:p>
            <a:endParaRPr lang="en-US" dirty="0" smtClean="0"/>
          </a:p>
          <a:p>
            <a:endParaRPr lang="en-US" dirty="0"/>
          </a:p>
          <a:p>
            <a:r>
              <a:rPr lang="en-US" dirty="0" smtClean="0"/>
              <a:t>Previous Value</a:t>
            </a:r>
            <a:endParaRPr lang="en-US" dirty="0"/>
          </a:p>
        </p:txBody>
      </p:sp>
      <p:sp>
        <p:nvSpPr>
          <p:cNvPr id="12" name="TextBox 11"/>
          <p:cNvSpPr txBox="1"/>
          <p:nvPr/>
        </p:nvSpPr>
        <p:spPr>
          <a:xfrm>
            <a:off x="924128" y="4120991"/>
            <a:ext cx="7684851" cy="1569660"/>
          </a:xfrm>
          <a:prstGeom prst="rect">
            <a:avLst/>
          </a:prstGeom>
          <a:noFill/>
        </p:spPr>
        <p:txBody>
          <a:bodyPr wrap="square" rtlCol="0">
            <a:spAutoFit/>
          </a:bodyPr>
          <a:lstStyle/>
          <a:p>
            <a:r>
              <a:rPr lang="en-US" sz="2400" dirty="0" smtClean="0"/>
              <a:t>Perform Greedy Selection</a:t>
            </a:r>
          </a:p>
          <a:p>
            <a:r>
              <a:rPr lang="en-US" sz="2400" dirty="0" smtClean="0"/>
              <a:t>	Since 0.0303 &lt; 0.0403 </a:t>
            </a:r>
          </a:p>
          <a:p>
            <a:r>
              <a:rPr lang="en-US" sz="2400" dirty="0" smtClean="0"/>
              <a:t>	</a:t>
            </a:r>
            <a:r>
              <a:rPr lang="en-US" sz="2400" dirty="0" smtClean="0">
                <a:solidFill>
                  <a:srgbClr val="FF0000"/>
                </a:solidFill>
              </a:rPr>
              <a:t>Preserve the </a:t>
            </a:r>
            <a:r>
              <a:rPr lang="en-US" sz="2400" b="1" dirty="0" smtClean="0">
                <a:solidFill>
                  <a:srgbClr val="FF0000"/>
                </a:solidFill>
              </a:rPr>
              <a:t>PREVIOUS</a:t>
            </a:r>
            <a:r>
              <a:rPr lang="en-US" sz="2400" dirty="0" smtClean="0">
                <a:solidFill>
                  <a:srgbClr val="FF0000"/>
                </a:solidFill>
              </a:rPr>
              <a:t> value</a:t>
            </a:r>
          </a:p>
          <a:p>
            <a:r>
              <a:rPr lang="en-US" sz="2400" dirty="0">
                <a:solidFill>
                  <a:srgbClr val="FF0000"/>
                </a:solidFill>
              </a:rPr>
              <a:t>	</a:t>
            </a:r>
            <a:r>
              <a:rPr lang="en-US" sz="2400" dirty="0" smtClean="0">
                <a:solidFill>
                  <a:srgbClr val="FF0000"/>
                </a:solidFill>
              </a:rPr>
              <a:t>Increase the Trial vector by 1</a:t>
            </a:r>
            <a:endParaRPr lang="en-US" sz="2400"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397718313"/>
              </p:ext>
            </p:extLst>
          </p:nvPr>
        </p:nvGraphicFramePr>
        <p:xfrm>
          <a:off x="8380599" y="1475360"/>
          <a:ext cx="2248170" cy="48962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489628">
                <a:tc>
                  <a:txBody>
                    <a:bodyPr/>
                    <a:lstStyle/>
                    <a:p>
                      <a:r>
                        <a:rPr lang="en-US" dirty="0" smtClean="0"/>
                        <a:t>1</a:t>
                      </a:r>
                      <a:endParaRPr lang="en-US" dirty="0"/>
                    </a:p>
                  </a:txBody>
                  <a:tcPr/>
                </a:tc>
                <a:extLst>
                  <a:ext uri="{0D108BD9-81ED-4DB2-BD59-A6C34878D82A}">
                    <a16:rowId xmlns:a16="http://schemas.microsoft.com/office/drawing/2014/main" val="212843974"/>
                  </a:ext>
                </a:extLst>
              </a:tr>
            </a:tbl>
          </a:graphicData>
        </a:graphic>
      </p:graphicFrame>
      <p:sp>
        <p:nvSpPr>
          <p:cNvPr id="14" name="TextBox 13"/>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graphicFrame>
        <p:nvGraphicFramePr>
          <p:cNvPr id="15" name="Table 14"/>
          <p:cNvGraphicFramePr>
            <a:graphicFrameLocks noGrp="1"/>
          </p:cNvGraphicFramePr>
          <p:nvPr>
            <p:extLst>
              <p:ext uri="{D42A27DB-BD31-4B8C-83A1-F6EECF244321}">
                <p14:modId xmlns:p14="http://schemas.microsoft.com/office/powerpoint/2010/main" val="2427055123"/>
              </p:ext>
            </p:extLst>
          </p:nvPr>
        </p:nvGraphicFramePr>
        <p:xfrm>
          <a:off x="8380599" y="3090152"/>
          <a:ext cx="2248170" cy="556651"/>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556651">
                <a:tc>
                  <a:txBody>
                    <a:bodyPr/>
                    <a:lstStyle/>
                    <a:p>
                      <a:r>
                        <a:rPr lang="en-US" dirty="0" smtClean="0"/>
                        <a:t>0</a:t>
                      </a:r>
                      <a:endParaRPr lang="en-US" dirty="0"/>
                    </a:p>
                  </a:txBody>
                  <a:tcPr/>
                </a:tc>
                <a:extLst>
                  <a:ext uri="{0D108BD9-81ED-4DB2-BD59-A6C34878D82A}">
                    <a16:rowId xmlns:a16="http://schemas.microsoft.com/office/drawing/2014/main" val="212843974"/>
                  </a:ext>
                </a:extLst>
              </a:tr>
            </a:tbl>
          </a:graphicData>
        </a:graphic>
      </p:graphicFrame>
    </p:spTree>
    <p:extLst>
      <p:ext uri="{BB962C8B-B14F-4D97-AF65-F5344CB8AC3E}">
        <p14:creationId xmlns:p14="http://schemas.microsoft.com/office/powerpoint/2010/main" val="303997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 Bee Swarm Foraging Model </a:t>
            </a:r>
            <a:endParaRPr lang="en-US" dirty="0"/>
          </a:p>
        </p:txBody>
      </p:sp>
      <p:sp>
        <p:nvSpPr>
          <p:cNvPr id="3" name="Content Placeholder 2"/>
          <p:cNvSpPr>
            <a:spLocks noGrp="1"/>
          </p:cNvSpPr>
          <p:nvPr>
            <p:ph idx="1"/>
          </p:nvPr>
        </p:nvSpPr>
        <p:spPr/>
        <p:txBody>
          <a:bodyPr/>
          <a:lstStyle/>
          <a:p>
            <a:r>
              <a:rPr lang="en-US" dirty="0" smtClean="0"/>
              <a:t>The collective intelligence foraging model of bee swarms consists of 3 essential components: food sources, employed foragers and unemployed forager. </a:t>
            </a:r>
          </a:p>
          <a:p>
            <a:r>
              <a:rPr lang="en-US" dirty="0" smtClean="0"/>
              <a:t>The model also requires two different modes of behavior: recruitment of nectar source and abandonment of a source. </a:t>
            </a:r>
          </a:p>
        </p:txBody>
      </p:sp>
    </p:spTree>
    <p:extLst>
      <p:ext uri="{BB962C8B-B14F-4D97-AF65-F5344CB8AC3E}">
        <p14:creationId xmlns:p14="http://schemas.microsoft.com/office/powerpoint/2010/main" val="1622179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570" y="591153"/>
            <a:ext cx="5000017" cy="707886"/>
          </a:xfrm>
          <a:prstGeom prst="rect">
            <a:avLst/>
          </a:prstGeom>
          <a:noFill/>
        </p:spPr>
        <p:txBody>
          <a:bodyPr wrap="square" rtlCol="0">
            <a:spAutoFit/>
          </a:bodyPr>
          <a:lstStyle/>
          <a:p>
            <a:r>
              <a:rPr lang="en-US" sz="4000" dirty="0" smtClean="0"/>
              <a:t>Employed Bee Phase</a:t>
            </a:r>
            <a:endParaRPr lang="en-US" sz="4000" dirty="0"/>
          </a:p>
        </p:txBody>
      </p:sp>
      <p:sp>
        <p:nvSpPr>
          <p:cNvPr id="3" name="TextBox 2"/>
          <p:cNvSpPr txBox="1"/>
          <p:nvPr/>
        </p:nvSpPr>
        <p:spPr>
          <a:xfrm>
            <a:off x="3618689" y="2426652"/>
            <a:ext cx="4610911" cy="1815882"/>
          </a:xfrm>
          <a:prstGeom prst="rect">
            <a:avLst/>
          </a:prstGeom>
          <a:noFill/>
        </p:spPr>
        <p:txBody>
          <a:bodyPr wrap="square" rtlCol="0">
            <a:spAutoFit/>
          </a:bodyPr>
          <a:lstStyle/>
          <a:p>
            <a:r>
              <a:rPr lang="en-US" sz="2800" dirty="0" smtClean="0"/>
              <a:t>2</a:t>
            </a:r>
            <a:r>
              <a:rPr lang="en-US" sz="2800" baseline="30000" dirty="0" smtClean="0"/>
              <a:t>nd</a:t>
            </a:r>
            <a:r>
              <a:rPr lang="en-US" sz="2800" dirty="0" smtClean="0"/>
              <a:t>  Employed Bee – </a:t>
            </a:r>
          </a:p>
          <a:p>
            <a:pPr marL="514350" indent="-514350">
              <a:buAutoNum type="arabicPeriod"/>
            </a:pPr>
            <a:r>
              <a:rPr lang="en-US" sz="2800" dirty="0" smtClean="0"/>
              <a:t>Select random variable to change = </a:t>
            </a:r>
            <a:r>
              <a:rPr lang="en-US" sz="2800" dirty="0" err="1"/>
              <a:t>x</a:t>
            </a:r>
            <a:r>
              <a:rPr lang="en-US" sz="2800" baseline="-25000" dirty="0" err="1"/>
              <a:t>1</a:t>
            </a:r>
            <a:r>
              <a:rPr lang="en-US" sz="2800" dirty="0"/>
              <a:t> or </a:t>
            </a:r>
            <a:r>
              <a:rPr lang="en-US" sz="2800" dirty="0" err="1"/>
              <a:t>x</a:t>
            </a:r>
            <a:r>
              <a:rPr lang="en-US" sz="2800" baseline="-25000" dirty="0" err="1"/>
              <a:t>2</a:t>
            </a:r>
            <a:r>
              <a:rPr lang="en-US" sz="2800" baseline="-25000" dirty="0"/>
              <a:t> </a:t>
            </a:r>
          </a:p>
          <a:p>
            <a:pPr marL="514350" indent="-514350">
              <a:buAutoNum type="arabicPeriod"/>
            </a:pPr>
            <a:r>
              <a:rPr lang="en-US" sz="2800" dirty="0" smtClean="0"/>
              <a:t>Select random partner</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829559897"/>
              </p:ext>
            </p:extLst>
          </p:nvPr>
        </p:nvGraphicFramePr>
        <p:xfrm>
          <a:off x="709038" y="266537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solidFill>
                            <a:srgbClr val="FF0000"/>
                          </a:solidFill>
                        </a:rPr>
                        <a:t>-2.2150</a:t>
                      </a:r>
                      <a:endParaRPr lang="en-US" dirty="0">
                        <a:solidFill>
                          <a:srgbClr val="FF0000"/>
                        </a:solidFill>
                      </a:endParaRPr>
                    </a:p>
                  </a:txBody>
                  <a:tcPr/>
                </a:tc>
                <a:extLst>
                  <a:ext uri="{0D108BD9-81ED-4DB2-BD59-A6C34878D82A}">
                    <a16:rowId xmlns:a16="http://schemas.microsoft.com/office/drawing/2014/main" val="4278621629"/>
                  </a:ext>
                </a:extLst>
              </a:tr>
              <a:tr h="645917">
                <a:tc>
                  <a:txBody>
                    <a:bodyPr/>
                    <a:lstStyle/>
                    <a:p>
                      <a:r>
                        <a:rPr lang="en-US" dirty="0" smtClean="0">
                          <a:solidFill>
                            <a:schemeClr val="tx1"/>
                          </a:solidFill>
                        </a:rPr>
                        <a:t>-3.7301</a:t>
                      </a:r>
                      <a:endParaRPr lang="en-US" dirty="0">
                        <a:solidFill>
                          <a:schemeClr val="tx1"/>
                        </a:solidFill>
                      </a:endParaRPr>
                    </a:p>
                  </a:txBody>
                  <a:tcPr/>
                </a:tc>
                <a:tc>
                  <a:txBody>
                    <a:bodyPr/>
                    <a:lstStyle/>
                    <a:p>
                      <a:r>
                        <a:rPr lang="en-US" dirty="0" smtClean="0">
                          <a:solidFill>
                            <a:srgbClr val="FF0000"/>
                          </a:solidFill>
                        </a:rPr>
                        <a:t>0.4688</a:t>
                      </a:r>
                      <a:endParaRPr lang="en-US" dirty="0">
                        <a:solidFill>
                          <a:srgbClr val="FF0000"/>
                        </a:solidFill>
                      </a:endParaRPr>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953311" y="1964987"/>
            <a:ext cx="2101174" cy="461665"/>
          </a:xfrm>
          <a:prstGeom prst="rect">
            <a:avLst/>
          </a:prstGeom>
          <a:noFill/>
        </p:spPr>
        <p:txBody>
          <a:bodyPr wrap="square" rtlCol="0">
            <a:spAutoFit/>
          </a:bodyPr>
          <a:lstStyle/>
          <a:p>
            <a:r>
              <a:rPr lang="en-US" sz="2400" dirty="0" smtClean="0"/>
              <a:t>Food Source</a:t>
            </a:r>
            <a:endParaRPr lang="en-US" sz="2400" dirty="0"/>
          </a:p>
        </p:txBody>
      </p:sp>
      <p:cxnSp>
        <p:nvCxnSpPr>
          <p:cNvPr id="6" name="Straight Arrow Connector 5"/>
          <p:cNvCxnSpPr/>
          <p:nvPr/>
        </p:nvCxnSpPr>
        <p:spPr>
          <a:xfrm flipH="1">
            <a:off x="3054485" y="3151762"/>
            <a:ext cx="564204" cy="4025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054485" y="4040649"/>
            <a:ext cx="564204" cy="2018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3287950" y="4280170"/>
                <a:ext cx="5440400" cy="2363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𝑛𝑒𝑤</m:t>
                          </m:r>
                        </m:sub>
                      </m:sSub>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𝑋</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ea typeface="Cambria Math" panose="02040503050406030204" pitchFamily="18" charset="0"/>
                                </a:rPr>
                                <m:t>𝑝</m:t>
                              </m:r>
                            </m:sub>
                          </m:sSub>
                        </m:e>
                      </m:d>
                    </m:oMath>
                  </m:oMathPara>
                </a14:m>
                <a:endParaRPr lang="en-US" sz="240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2.2150+0.31</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−2.2150−0.4688</m:t>
                          </m:r>
                        </m:e>
                      </m:d>
                    </m:oMath>
                  </m:oMathPara>
                </a14:m>
                <a:endParaRPr lang="en-US" sz="2400" b="0" dirty="0" smtClean="0">
                  <a:ea typeface="Cambria Math" panose="02040503050406030204" pitchFamily="18" charset="0"/>
                </a:endParaRPr>
              </a:p>
              <a:p>
                <a:r>
                  <a:rPr lang="en-US" sz="2400" dirty="0" smtClean="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−3.0470  </m:t>
                    </m:r>
                  </m:oMath>
                </a14:m>
                <a:endParaRPr lang="en-US" sz="2400" dirty="0" smtClean="0">
                  <a:ea typeface="Cambria Math" panose="02040503050406030204" pitchFamily="18" charset="0"/>
                </a:endParaRPr>
              </a:p>
              <a:p>
                <a:endParaRPr lang="en-US" sz="2400" dirty="0">
                  <a:ea typeface="Cambria Math" panose="02040503050406030204" pitchFamily="18" charset="0"/>
                </a:endParaRPr>
              </a:p>
              <a:p>
                <a14:m>
                  <m:oMath xmlns:m="http://schemas.openxmlformats.org/officeDocument/2006/math">
                    <m:r>
                      <a:rPr lang="en-US" sz="2400" i="1">
                        <a:latin typeface="Cambria Math" panose="02040503050406030204" pitchFamily="18" charset="0"/>
                        <a:ea typeface="Cambria Math" panose="02040503050406030204" pitchFamily="18" charset="0"/>
                      </a:rPr>
                      <m:t>𝜙</m:t>
                    </m:r>
                  </m:oMath>
                </a14:m>
                <a:r>
                  <a:rPr lang="en-US" sz="2400" dirty="0">
                    <a:ea typeface="Cambria Math" panose="02040503050406030204" pitchFamily="18" charset="0"/>
                  </a:rPr>
                  <a:t> is a random number </a:t>
                </a:r>
                <a:r>
                  <a:rPr lang="en-US" sz="2400" dirty="0" smtClean="0"/>
                  <a:t>             </a:t>
                </a:r>
              </a:p>
              <a:p>
                <a:r>
                  <a:rPr lang="en-US" sz="2400" dirty="0" smtClean="0"/>
                  <a:t>            </a:t>
                </a:r>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3287950" y="4280170"/>
                <a:ext cx="5440400" cy="2363276"/>
              </a:xfrm>
              <a:prstGeom prst="rect">
                <a:avLst/>
              </a:prstGeo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4066685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3663650"/>
              </p:ext>
            </p:extLst>
          </p:nvPr>
        </p:nvGraphicFramePr>
        <p:xfrm>
          <a:off x="354625" y="1459148"/>
          <a:ext cx="2578912" cy="1291834"/>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bg1"/>
                          </a:solidFill>
                        </a:rPr>
                        <a:t>3.1472</a:t>
                      </a:r>
                      <a:endParaRPr lang="en-US" sz="1800" b="0" dirty="0">
                        <a:solidFill>
                          <a:schemeClr val="bg1"/>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4.0579</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15295504"/>
              </p:ext>
            </p:extLst>
          </p:nvPr>
        </p:nvGraphicFramePr>
        <p:xfrm>
          <a:off x="3277141" y="1459148"/>
          <a:ext cx="2248170" cy="1291834"/>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37.0428</a:t>
                      </a:r>
                      <a:endParaRPr lang="en-US" dirty="0"/>
                    </a:p>
                  </a:txBody>
                  <a:tcPr/>
                </a:tc>
                <a:extLst>
                  <a:ext uri="{0D108BD9-81ED-4DB2-BD59-A6C34878D82A}">
                    <a16:rowId xmlns:a16="http://schemas.microsoft.com/office/drawing/2014/main" val="854383320"/>
                  </a:ext>
                </a:extLst>
              </a:tr>
            </a:tbl>
          </a:graphicData>
        </a:graphic>
      </p:graphicFrame>
      <p:sp>
        <p:nvSpPr>
          <p:cNvPr id="4" name="TextBox 3"/>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809373347"/>
              </p:ext>
            </p:extLst>
          </p:nvPr>
        </p:nvGraphicFramePr>
        <p:xfrm>
          <a:off x="5868915" y="1459148"/>
          <a:ext cx="2248170" cy="1291834"/>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0.0263</a:t>
                      </a:r>
                      <a:endParaRPr lang="en-US" dirty="0"/>
                    </a:p>
                  </a:txBody>
                  <a:tcPr/>
                </a:tc>
                <a:extLst>
                  <a:ext uri="{0D108BD9-81ED-4DB2-BD59-A6C34878D82A}">
                    <a16:rowId xmlns:a16="http://schemas.microsoft.com/office/drawing/2014/main" val="913743474"/>
                  </a:ext>
                </a:extLst>
              </a:tr>
            </a:tbl>
          </a:graphicData>
        </a:graphic>
      </p:graphicFrame>
      <p:sp>
        <p:nvSpPr>
          <p:cNvPr id="6" name="TextBox 5"/>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685561230"/>
              </p:ext>
            </p:extLst>
          </p:nvPr>
        </p:nvGraphicFramePr>
        <p:xfrm>
          <a:off x="378509" y="3090152"/>
          <a:ext cx="2578912" cy="1291834"/>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bg1"/>
                          </a:solidFill>
                        </a:rPr>
                        <a:t>3.1472</a:t>
                      </a:r>
                      <a:endParaRPr lang="en-US" sz="1800" b="0" dirty="0">
                        <a:solidFill>
                          <a:schemeClr val="bg1"/>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4.0579</a:t>
                      </a:r>
                      <a:endParaRPr lang="en-US" sz="1800" b="0" dirty="0">
                        <a:solidFill>
                          <a:schemeClr val="tx1"/>
                        </a:solidFill>
                      </a:endParaRPr>
                    </a:p>
                  </a:txBody>
                  <a:tcPr/>
                </a:tc>
                <a:tc>
                  <a:txBody>
                    <a:bodyPr/>
                    <a:lstStyle/>
                    <a:p>
                      <a:r>
                        <a:rPr lang="en-US" dirty="0" smtClean="0"/>
                        <a:t>-2.2150</a:t>
                      </a:r>
                      <a:endParaRPr lang="en-US" dirty="0"/>
                    </a:p>
                  </a:txBody>
                  <a:tcPr/>
                </a:tc>
                <a:extLst>
                  <a:ext uri="{0D108BD9-81ED-4DB2-BD59-A6C34878D82A}">
                    <a16:rowId xmlns:a16="http://schemas.microsoft.com/office/drawing/2014/main" val="281672699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78964433"/>
              </p:ext>
            </p:extLst>
          </p:nvPr>
        </p:nvGraphicFramePr>
        <p:xfrm>
          <a:off x="3277141" y="3090152"/>
          <a:ext cx="2248170" cy="1291834"/>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32.6168</a:t>
                      </a:r>
                      <a:endParaRPr lang="en-US" dirty="0"/>
                    </a:p>
                  </a:txBody>
                  <a:tcPr/>
                </a:tc>
                <a:extLst>
                  <a:ext uri="{0D108BD9-81ED-4DB2-BD59-A6C34878D82A}">
                    <a16:rowId xmlns:a16="http://schemas.microsoft.com/office/drawing/2014/main" val="109965466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86239023"/>
              </p:ext>
            </p:extLst>
          </p:nvPr>
        </p:nvGraphicFramePr>
        <p:xfrm>
          <a:off x="5868915" y="3090152"/>
          <a:ext cx="2248170" cy="1291834"/>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0.0297</a:t>
                      </a:r>
                      <a:endParaRPr lang="en-US" dirty="0"/>
                    </a:p>
                  </a:txBody>
                  <a:tcPr/>
                </a:tc>
                <a:extLst>
                  <a:ext uri="{0D108BD9-81ED-4DB2-BD59-A6C34878D82A}">
                    <a16:rowId xmlns:a16="http://schemas.microsoft.com/office/drawing/2014/main" val="2106972134"/>
                  </a:ext>
                </a:extLst>
              </a:tr>
            </a:tbl>
          </a:graphicData>
        </a:graphic>
      </p:graphicFrame>
      <p:sp>
        <p:nvSpPr>
          <p:cNvPr id="10" name="TextBox 9"/>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506789429"/>
              </p:ext>
            </p:extLst>
          </p:nvPr>
        </p:nvGraphicFramePr>
        <p:xfrm>
          <a:off x="8380599" y="1475360"/>
          <a:ext cx="2248170" cy="979256"/>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489628">
                <a:tc>
                  <a:txBody>
                    <a:bodyPr/>
                    <a:lstStyle/>
                    <a:p>
                      <a:r>
                        <a:rPr lang="en-US" dirty="0" smtClean="0"/>
                        <a:t>1</a:t>
                      </a:r>
                      <a:endParaRPr lang="en-US" dirty="0"/>
                    </a:p>
                  </a:txBody>
                  <a:tcPr/>
                </a:tc>
                <a:extLst>
                  <a:ext uri="{0D108BD9-81ED-4DB2-BD59-A6C34878D82A}">
                    <a16:rowId xmlns:a16="http://schemas.microsoft.com/office/drawing/2014/main" val="212843974"/>
                  </a:ext>
                </a:extLst>
              </a:tr>
              <a:tr h="489628">
                <a:tc>
                  <a:txBody>
                    <a:bodyPr/>
                    <a:lstStyle/>
                    <a:p>
                      <a:r>
                        <a:rPr lang="en-US" dirty="0" smtClean="0"/>
                        <a:t>0</a:t>
                      </a:r>
                      <a:endParaRPr lang="en-US" dirty="0"/>
                    </a:p>
                  </a:txBody>
                  <a:tcPr/>
                </a:tc>
                <a:extLst>
                  <a:ext uri="{0D108BD9-81ED-4DB2-BD59-A6C34878D82A}">
                    <a16:rowId xmlns:a16="http://schemas.microsoft.com/office/drawing/2014/main" val="2547070057"/>
                  </a:ext>
                </a:extLst>
              </a:tr>
            </a:tbl>
          </a:graphicData>
        </a:graphic>
      </p:graphicFrame>
      <p:sp>
        <p:nvSpPr>
          <p:cNvPr id="12" name="TextBox 11"/>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graphicFrame>
        <p:nvGraphicFramePr>
          <p:cNvPr id="13" name="Table 12"/>
          <p:cNvGraphicFramePr>
            <a:graphicFrameLocks noGrp="1"/>
          </p:cNvGraphicFramePr>
          <p:nvPr>
            <p:extLst>
              <p:ext uri="{D42A27DB-BD31-4B8C-83A1-F6EECF244321}">
                <p14:modId xmlns:p14="http://schemas.microsoft.com/office/powerpoint/2010/main" val="397685752"/>
              </p:ext>
            </p:extLst>
          </p:nvPr>
        </p:nvGraphicFramePr>
        <p:xfrm>
          <a:off x="8380599" y="3090152"/>
          <a:ext cx="2248170" cy="1113302"/>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556651">
                <a:tc>
                  <a:txBody>
                    <a:bodyPr/>
                    <a:lstStyle/>
                    <a:p>
                      <a:r>
                        <a:rPr lang="en-US" dirty="0" smtClean="0"/>
                        <a:t>0</a:t>
                      </a:r>
                      <a:endParaRPr lang="en-US" dirty="0"/>
                    </a:p>
                  </a:txBody>
                  <a:tcPr/>
                </a:tc>
                <a:extLst>
                  <a:ext uri="{0D108BD9-81ED-4DB2-BD59-A6C34878D82A}">
                    <a16:rowId xmlns:a16="http://schemas.microsoft.com/office/drawing/2014/main" val="212843974"/>
                  </a:ext>
                </a:extLst>
              </a:tr>
              <a:tr h="556651">
                <a:tc>
                  <a:txBody>
                    <a:bodyPr/>
                    <a:lstStyle/>
                    <a:p>
                      <a:r>
                        <a:rPr lang="en-US" dirty="0" smtClean="0"/>
                        <a:t>0</a:t>
                      </a:r>
                      <a:endParaRPr lang="en-US" dirty="0"/>
                    </a:p>
                  </a:txBody>
                  <a:tcPr/>
                </a:tc>
                <a:extLst>
                  <a:ext uri="{0D108BD9-81ED-4DB2-BD59-A6C34878D82A}">
                    <a16:rowId xmlns:a16="http://schemas.microsoft.com/office/drawing/2014/main" val="385428784"/>
                  </a:ext>
                </a:extLst>
              </a:tr>
            </a:tbl>
          </a:graphicData>
        </a:graphic>
      </p:graphicFrame>
      <p:sp>
        <p:nvSpPr>
          <p:cNvPr id="15" name="TextBox 14"/>
          <p:cNvSpPr txBox="1"/>
          <p:nvPr/>
        </p:nvSpPr>
        <p:spPr>
          <a:xfrm>
            <a:off x="10657953" y="1475360"/>
            <a:ext cx="1345980" cy="2308324"/>
          </a:xfrm>
          <a:prstGeom prst="rect">
            <a:avLst/>
          </a:prstGeom>
          <a:noFill/>
        </p:spPr>
        <p:txBody>
          <a:bodyPr wrap="square" rtlCol="0">
            <a:spAutoFit/>
          </a:bodyPr>
          <a:lstStyle/>
          <a:p>
            <a:r>
              <a:rPr lang="en-US" dirty="0" smtClean="0"/>
              <a:t>Current Value</a:t>
            </a:r>
          </a:p>
          <a:p>
            <a:endParaRPr lang="en-US" dirty="0" smtClean="0"/>
          </a:p>
          <a:p>
            <a:endParaRPr lang="en-US" dirty="0"/>
          </a:p>
          <a:p>
            <a:endParaRPr lang="en-US" dirty="0" smtClean="0"/>
          </a:p>
          <a:p>
            <a:endParaRPr lang="en-US" dirty="0"/>
          </a:p>
          <a:p>
            <a:r>
              <a:rPr lang="en-US" dirty="0" smtClean="0"/>
              <a:t>Previous Value</a:t>
            </a:r>
            <a:endParaRPr lang="en-US" dirty="0"/>
          </a:p>
        </p:txBody>
      </p:sp>
      <p:sp>
        <p:nvSpPr>
          <p:cNvPr id="16" name="TextBox 15"/>
          <p:cNvSpPr txBox="1"/>
          <p:nvPr/>
        </p:nvSpPr>
        <p:spPr>
          <a:xfrm>
            <a:off x="1118681" y="5017522"/>
            <a:ext cx="7684851" cy="1569660"/>
          </a:xfrm>
          <a:prstGeom prst="rect">
            <a:avLst/>
          </a:prstGeom>
          <a:noFill/>
        </p:spPr>
        <p:txBody>
          <a:bodyPr wrap="square" rtlCol="0">
            <a:spAutoFit/>
          </a:bodyPr>
          <a:lstStyle/>
          <a:p>
            <a:r>
              <a:rPr lang="en-US" sz="2400" dirty="0" smtClean="0"/>
              <a:t>Perform Greedy Selection</a:t>
            </a:r>
          </a:p>
          <a:p>
            <a:r>
              <a:rPr lang="en-US" sz="2400" dirty="0" smtClean="0"/>
              <a:t>	Since 0.0263 &lt; 0.0297 </a:t>
            </a:r>
          </a:p>
          <a:p>
            <a:r>
              <a:rPr lang="en-US" sz="2400" dirty="0" smtClean="0"/>
              <a:t>	</a:t>
            </a:r>
            <a:r>
              <a:rPr lang="en-US" sz="2400" dirty="0" smtClean="0">
                <a:solidFill>
                  <a:srgbClr val="FF0000"/>
                </a:solidFill>
              </a:rPr>
              <a:t>Replace the </a:t>
            </a:r>
            <a:r>
              <a:rPr lang="en-US" sz="2400" b="1" dirty="0" smtClean="0">
                <a:solidFill>
                  <a:srgbClr val="FF0000"/>
                </a:solidFill>
              </a:rPr>
              <a:t>PREVIOUS</a:t>
            </a:r>
            <a:r>
              <a:rPr lang="en-US" sz="2400" dirty="0" smtClean="0">
                <a:solidFill>
                  <a:srgbClr val="FF0000"/>
                </a:solidFill>
              </a:rPr>
              <a:t> value</a:t>
            </a:r>
          </a:p>
          <a:p>
            <a:r>
              <a:rPr lang="en-US" sz="2400" dirty="0">
                <a:solidFill>
                  <a:srgbClr val="FF0000"/>
                </a:solidFill>
              </a:rPr>
              <a:t>	</a:t>
            </a:r>
          </a:p>
        </p:txBody>
      </p:sp>
    </p:spTree>
    <p:extLst>
      <p:ext uri="{BB962C8B-B14F-4D97-AF65-F5344CB8AC3E}">
        <p14:creationId xmlns:p14="http://schemas.microsoft.com/office/powerpoint/2010/main" val="572481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following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3</a:t>
                </a:r>
                <a:r>
                  <a:rPr lang="en-US" baseline="30000" dirty="0" smtClean="0"/>
                  <a:t>rd</a:t>
                </a:r>
                <a:r>
                  <a:rPr lang="en-US" dirty="0" smtClean="0"/>
                  <a:t> employed bee :</a:t>
                </a:r>
              </a:p>
              <a:p>
                <a:r>
                  <a:rPr lang="en-US" dirty="0" smtClean="0"/>
                  <a:t>Random variable to change: </a:t>
                </a:r>
                <a:r>
                  <a:rPr lang="en-US" dirty="0" err="1" smtClean="0"/>
                  <a:t>x</a:t>
                </a:r>
                <a:r>
                  <a:rPr lang="en-US" baseline="-25000" dirty="0" err="1"/>
                  <a:t>2</a:t>
                </a:r>
                <a:endParaRPr lang="en-US" baseline="-25000" dirty="0" smtClean="0"/>
              </a:p>
              <a:p>
                <a:r>
                  <a:rPr lang="en-US" dirty="0" smtClean="0"/>
                  <a:t>Random partner is employed bee 1</a:t>
                </a:r>
              </a:p>
              <a:p>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smtClean="0"/>
                  <a:t> = 0.51</a:t>
                </a:r>
              </a:p>
              <a:p>
                <a:r>
                  <a:rPr lang="en-US" dirty="0" smtClean="0"/>
                  <a:t>Calculate </a:t>
                </a:r>
                <a:r>
                  <a:rPr lang="en-US" dirty="0" err="1" smtClean="0"/>
                  <a:t>X</a:t>
                </a:r>
                <a:r>
                  <a:rPr lang="en-US" baseline="-25000" dirty="0" err="1" smtClean="0"/>
                  <a:t>3</a:t>
                </a:r>
                <a:r>
                  <a:rPr lang="en-US" dirty="0" smtClean="0"/>
                  <a:t>, F(x) and Fitness</a:t>
                </a:r>
              </a:p>
              <a:p>
                <a:endParaRPr lang="en-US" dirty="0"/>
              </a:p>
              <a:p>
                <a:endParaRPr lang="en-US" dirty="0" smtClean="0"/>
              </a:p>
              <a:p>
                <a:r>
                  <a:rPr lang="en-US" dirty="0" err="1" smtClean="0"/>
                  <a:t>X</a:t>
                </a:r>
                <a:r>
                  <a:rPr lang="en-US" baseline="-25000" dirty="0" err="1" smtClean="0"/>
                  <a:t>3</a:t>
                </a:r>
                <a:r>
                  <a:rPr lang="en-US" dirty="0" smtClean="0"/>
                  <a:t>=2.7604, F(x)=38.4119, fit=0.0254</a:t>
                </a:r>
              </a:p>
              <a:p>
                <a:r>
                  <a:rPr lang="en-US" dirty="0" smtClean="0"/>
                  <a:t>Do we keep or replace?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81464450"/>
              </p:ext>
            </p:extLst>
          </p:nvPr>
        </p:nvGraphicFramePr>
        <p:xfrm>
          <a:off x="7207115" y="2217906"/>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7451388" y="1517515"/>
            <a:ext cx="2101174" cy="461665"/>
          </a:xfrm>
          <a:prstGeom prst="rect">
            <a:avLst/>
          </a:prstGeom>
          <a:noFill/>
        </p:spPr>
        <p:txBody>
          <a:bodyPr wrap="square" rtlCol="0">
            <a:spAutoFit/>
          </a:bodyPr>
          <a:lstStyle/>
          <a:p>
            <a:r>
              <a:rPr lang="en-US" sz="2400" dirty="0" smtClean="0"/>
              <a:t>Food Source</a:t>
            </a:r>
            <a:endParaRPr lang="en-US" sz="2400" dirty="0"/>
          </a:p>
        </p:txBody>
      </p:sp>
      <p:sp>
        <p:nvSpPr>
          <p:cNvPr id="6" name="Rectangle 5"/>
          <p:cNvSpPr/>
          <p:nvPr/>
        </p:nvSpPr>
        <p:spPr>
          <a:xfrm>
            <a:off x="8560340" y="3501957"/>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511704" y="2262078"/>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096000" y="872871"/>
                <a:ext cx="5260351"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+3</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096000" y="872871"/>
                <a:ext cx="5260351" cy="374333"/>
              </a:xfrm>
              <a:prstGeom prst="rect">
                <a:avLst/>
              </a:prstGeom>
              <a:blipFill>
                <a:blip r:embed="rId3"/>
                <a:stretch>
                  <a:fillRect l="-1506" r="-811" b="-33871"/>
                </a:stretch>
              </a:blipFill>
            </p:spPr>
            <p:txBody>
              <a:bodyPr/>
              <a:lstStyle/>
              <a:p>
                <a:r>
                  <a:rPr lang="en-US">
                    <a:noFill/>
                  </a:rPr>
                  <a:t> </a:t>
                </a:r>
              </a:p>
            </p:txBody>
          </p:sp>
        </mc:Fallback>
      </mc:AlternateContent>
      <p:sp>
        <p:nvSpPr>
          <p:cNvPr id="9" name="TextBox 8"/>
          <p:cNvSpPr txBox="1"/>
          <p:nvPr/>
        </p:nvSpPr>
        <p:spPr>
          <a:xfrm>
            <a:off x="6039795" y="294450"/>
            <a:ext cx="2334639" cy="584775"/>
          </a:xfrm>
          <a:prstGeom prst="rect">
            <a:avLst/>
          </a:prstGeom>
          <a:noFill/>
        </p:spPr>
        <p:txBody>
          <a:bodyPr wrap="square" rtlCol="0">
            <a:spAutoFit/>
          </a:bodyPr>
          <a:lstStyle/>
          <a:p>
            <a:r>
              <a:rPr lang="en-US" sz="3200" dirty="0" smtClean="0"/>
              <a:t>Maximize</a:t>
            </a:r>
            <a:endParaRPr lang="en-US" sz="3200" dirty="0"/>
          </a:p>
        </p:txBody>
      </p:sp>
    </p:spTree>
    <p:extLst>
      <p:ext uri="{BB962C8B-B14F-4D97-AF65-F5344CB8AC3E}">
        <p14:creationId xmlns:p14="http://schemas.microsoft.com/office/powerpoint/2010/main" val="3602164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0248438"/>
              </p:ext>
            </p:extLst>
          </p:nvPr>
        </p:nvGraphicFramePr>
        <p:xfrm>
          <a:off x="354625" y="1459148"/>
          <a:ext cx="2578912" cy="1937751"/>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bg1"/>
                          </a:solidFill>
                        </a:rPr>
                        <a:t>3.1472</a:t>
                      </a:r>
                      <a:endParaRPr lang="en-US" sz="1800" b="0" dirty="0">
                        <a:solidFill>
                          <a:schemeClr val="bg1"/>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4.0579</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r h="645917">
                <a:tc>
                  <a:txBody>
                    <a:bodyPr/>
                    <a:lstStyle/>
                    <a:p>
                      <a:r>
                        <a:rPr lang="en-US" sz="1800" b="0" dirty="0" smtClean="0">
                          <a:solidFill>
                            <a:schemeClr val="tx1"/>
                          </a:solidFill>
                        </a:rPr>
                        <a:t>-3.7301</a:t>
                      </a:r>
                      <a:endParaRPr lang="en-US" sz="1800" b="0" dirty="0">
                        <a:solidFill>
                          <a:schemeClr val="tx1"/>
                        </a:solidFill>
                      </a:endParaRPr>
                    </a:p>
                  </a:txBody>
                  <a:tcPr/>
                </a:tc>
                <a:tc>
                  <a:txBody>
                    <a:bodyPr/>
                    <a:lstStyle/>
                    <a:p>
                      <a:r>
                        <a:rPr lang="en-US" dirty="0" smtClean="0"/>
                        <a:t>2.7604</a:t>
                      </a:r>
                      <a:endParaRPr lang="en-US" dirty="0"/>
                    </a:p>
                  </a:txBody>
                  <a:tcPr/>
                </a:tc>
                <a:extLst>
                  <a:ext uri="{0D108BD9-81ED-4DB2-BD59-A6C34878D82A}">
                    <a16:rowId xmlns:a16="http://schemas.microsoft.com/office/drawing/2014/main" val="136398396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2082650"/>
              </p:ext>
            </p:extLst>
          </p:nvPr>
        </p:nvGraphicFramePr>
        <p:xfrm>
          <a:off x="3277141" y="1459148"/>
          <a:ext cx="2248170" cy="1937751"/>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37.0428</a:t>
                      </a:r>
                      <a:endParaRPr lang="en-US" dirty="0"/>
                    </a:p>
                  </a:txBody>
                  <a:tcPr/>
                </a:tc>
                <a:extLst>
                  <a:ext uri="{0D108BD9-81ED-4DB2-BD59-A6C34878D82A}">
                    <a16:rowId xmlns:a16="http://schemas.microsoft.com/office/drawing/2014/main" val="854383320"/>
                  </a:ext>
                </a:extLst>
              </a:tr>
              <a:tr h="645917">
                <a:tc>
                  <a:txBody>
                    <a:bodyPr/>
                    <a:lstStyle/>
                    <a:p>
                      <a:r>
                        <a:rPr lang="en-US" dirty="0" smtClean="0"/>
                        <a:t>38.4119</a:t>
                      </a:r>
                      <a:endParaRPr lang="en-US" dirty="0"/>
                    </a:p>
                  </a:txBody>
                  <a:tcPr/>
                </a:tc>
                <a:extLst>
                  <a:ext uri="{0D108BD9-81ED-4DB2-BD59-A6C34878D82A}">
                    <a16:rowId xmlns:a16="http://schemas.microsoft.com/office/drawing/2014/main" val="1453997649"/>
                  </a:ext>
                </a:extLst>
              </a:tr>
            </a:tbl>
          </a:graphicData>
        </a:graphic>
      </p:graphicFrame>
      <p:sp>
        <p:nvSpPr>
          <p:cNvPr id="6" name="TextBox 5"/>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895415206"/>
              </p:ext>
            </p:extLst>
          </p:nvPr>
        </p:nvGraphicFramePr>
        <p:xfrm>
          <a:off x="5868915" y="1459148"/>
          <a:ext cx="2248170" cy="1937751"/>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0.0263</a:t>
                      </a:r>
                      <a:endParaRPr lang="en-US" dirty="0"/>
                    </a:p>
                  </a:txBody>
                  <a:tcPr/>
                </a:tc>
                <a:extLst>
                  <a:ext uri="{0D108BD9-81ED-4DB2-BD59-A6C34878D82A}">
                    <a16:rowId xmlns:a16="http://schemas.microsoft.com/office/drawing/2014/main" val="913743474"/>
                  </a:ext>
                </a:extLst>
              </a:tr>
              <a:tr h="645917">
                <a:tc>
                  <a:txBody>
                    <a:bodyPr/>
                    <a:lstStyle/>
                    <a:p>
                      <a:r>
                        <a:rPr lang="en-US" dirty="0" smtClean="0"/>
                        <a:t>0.0254</a:t>
                      </a:r>
                      <a:endParaRPr lang="en-US" dirty="0"/>
                    </a:p>
                  </a:txBody>
                  <a:tcPr/>
                </a:tc>
                <a:extLst>
                  <a:ext uri="{0D108BD9-81ED-4DB2-BD59-A6C34878D82A}">
                    <a16:rowId xmlns:a16="http://schemas.microsoft.com/office/drawing/2014/main" val="999997056"/>
                  </a:ext>
                </a:extLst>
              </a:tr>
            </a:tbl>
          </a:graphicData>
        </a:graphic>
      </p:graphicFrame>
      <p:sp>
        <p:nvSpPr>
          <p:cNvPr id="8" name="TextBox 7"/>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9" name="TextBox 8"/>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1483386548"/>
              </p:ext>
            </p:extLst>
          </p:nvPr>
        </p:nvGraphicFramePr>
        <p:xfrm>
          <a:off x="8380599" y="1475360"/>
          <a:ext cx="2248170" cy="1468884"/>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489628">
                <a:tc>
                  <a:txBody>
                    <a:bodyPr/>
                    <a:lstStyle/>
                    <a:p>
                      <a:r>
                        <a:rPr lang="en-US" dirty="0" smtClean="0"/>
                        <a:t>1</a:t>
                      </a:r>
                      <a:endParaRPr lang="en-US" dirty="0"/>
                    </a:p>
                  </a:txBody>
                  <a:tcPr/>
                </a:tc>
                <a:extLst>
                  <a:ext uri="{0D108BD9-81ED-4DB2-BD59-A6C34878D82A}">
                    <a16:rowId xmlns:a16="http://schemas.microsoft.com/office/drawing/2014/main" val="212843974"/>
                  </a:ext>
                </a:extLst>
              </a:tr>
              <a:tr h="489628">
                <a:tc>
                  <a:txBody>
                    <a:bodyPr/>
                    <a:lstStyle/>
                    <a:p>
                      <a:r>
                        <a:rPr lang="en-US" dirty="0" smtClean="0"/>
                        <a:t>0</a:t>
                      </a:r>
                      <a:endParaRPr lang="en-US" dirty="0"/>
                    </a:p>
                  </a:txBody>
                  <a:tcPr/>
                </a:tc>
                <a:extLst>
                  <a:ext uri="{0D108BD9-81ED-4DB2-BD59-A6C34878D82A}">
                    <a16:rowId xmlns:a16="http://schemas.microsoft.com/office/drawing/2014/main" val="2547070057"/>
                  </a:ext>
                </a:extLst>
              </a:tr>
              <a:tr h="489628">
                <a:tc>
                  <a:txBody>
                    <a:bodyPr/>
                    <a:lstStyle/>
                    <a:p>
                      <a:r>
                        <a:rPr lang="en-US" dirty="0" smtClean="0"/>
                        <a:t>0</a:t>
                      </a:r>
                      <a:endParaRPr lang="en-US" dirty="0"/>
                    </a:p>
                  </a:txBody>
                  <a:tcPr/>
                </a:tc>
                <a:extLst>
                  <a:ext uri="{0D108BD9-81ED-4DB2-BD59-A6C34878D82A}">
                    <a16:rowId xmlns:a16="http://schemas.microsoft.com/office/drawing/2014/main" val="2149300855"/>
                  </a:ext>
                </a:extLst>
              </a:tr>
            </a:tbl>
          </a:graphicData>
        </a:graphic>
      </p:graphicFrame>
      <p:sp>
        <p:nvSpPr>
          <p:cNvPr id="11" name="TextBox 10"/>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spTree>
    <p:extLst>
      <p:ext uri="{BB962C8B-B14F-4D97-AF65-F5344CB8AC3E}">
        <p14:creationId xmlns:p14="http://schemas.microsoft.com/office/powerpoint/2010/main" val="2972174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following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4</a:t>
                </a:r>
                <a:r>
                  <a:rPr lang="en-US" baseline="30000" dirty="0" smtClean="0"/>
                  <a:t>th</a:t>
                </a:r>
                <a:r>
                  <a:rPr lang="en-US" dirty="0" smtClean="0"/>
                  <a:t> employed bee :</a:t>
                </a:r>
              </a:p>
              <a:p>
                <a:r>
                  <a:rPr lang="en-US" dirty="0" smtClean="0"/>
                  <a:t>Random variable to change: </a:t>
                </a:r>
                <a:r>
                  <a:rPr lang="en-US" dirty="0" err="1" smtClean="0"/>
                  <a:t>x</a:t>
                </a:r>
                <a:r>
                  <a:rPr lang="en-US" baseline="-25000" dirty="0" err="1" smtClean="0"/>
                  <a:t>1</a:t>
                </a:r>
                <a:endParaRPr lang="en-US" baseline="-25000" dirty="0" smtClean="0"/>
              </a:p>
              <a:p>
                <a:r>
                  <a:rPr lang="en-US" dirty="0" smtClean="0"/>
                  <a:t>Random partner is employed bee 2</a:t>
                </a:r>
              </a:p>
              <a:p>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smtClean="0"/>
                  <a:t> = -0.21</a:t>
                </a:r>
              </a:p>
              <a:p>
                <a:r>
                  <a:rPr lang="en-US" dirty="0" smtClean="0"/>
                  <a:t>Calculate </a:t>
                </a:r>
                <a:r>
                  <a:rPr lang="en-US" dirty="0" err="1" smtClean="0"/>
                  <a:t>X</a:t>
                </a:r>
                <a:r>
                  <a:rPr lang="en-US" baseline="-25000" dirty="0" err="1"/>
                  <a:t>4</a:t>
                </a:r>
                <a:r>
                  <a:rPr lang="en-US" dirty="0" smtClean="0"/>
                  <a:t>, F(x) and Fitness</a:t>
                </a:r>
              </a:p>
              <a:p>
                <a:endParaRPr lang="en-US" dirty="0"/>
              </a:p>
              <a:p>
                <a:endParaRPr lang="en-US" dirty="0" smtClean="0"/>
              </a:p>
              <a:p>
                <a:r>
                  <a:rPr lang="en-US" dirty="0" err="1" smtClean="0"/>
                  <a:t>X</a:t>
                </a:r>
                <a:r>
                  <a:rPr lang="en-US" baseline="-25000" dirty="0" err="1" smtClean="0"/>
                  <a:t>4</a:t>
                </a:r>
                <a:r>
                  <a:rPr lang="en-US" dirty="0" smtClean="0"/>
                  <a:t>=4.1179, F(x)=48.5848; fit=0.0202</a:t>
                </a:r>
              </a:p>
              <a:p>
                <a:r>
                  <a:rPr lang="en-US" dirty="0" smtClean="0"/>
                  <a:t>Do we keep or replace?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7207115" y="2217906"/>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7451388" y="1517515"/>
            <a:ext cx="2101174" cy="461665"/>
          </a:xfrm>
          <a:prstGeom prst="rect">
            <a:avLst/>
          </a:prstGeom>
          <a:noFill/>
        </p:spPr>
        <p:txBody>
          <a:bodyPr wrap="square" rtlCol="0">
            <a:spAutoFit/>
          </a:bodyPr>
          <a:lstStyle/>
          <a:p>
            <a:r>
              <a:rPr lang="en-US" sz="2400" dirty="0" smtClean="0"/>
              <a:t>Food Source</a:t>
            </a:r>
            <a:endParaRPr lang="en-US" sz="2400" dirty="0"/>
          </a:p>
        </p:txBody>
      </p:sp>
      <p:sp>
        <p:nvSpPr>
          <p:cNvPr id="6" name="Rectangle 5"/>
          <p:cNvSpPr/>
          <p:nvPr/>
        </p:nvSpPr>
        <p:spPr>
          <a:xfrm>
            <a:off x="7207115" y="4202348"/>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7207115" y="2843078"/>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6039795" y="294450"/>
            <a:ext cx="2334639" cy="584775"/>
          </a:xfrm>
          <a:prstGeom prst="rect">
            <a:avLst/>
          </a:prstGeom>
          <a:noFill/>
        </p:spPr>
        <p:txBody>
          <a:bodyPr wrap="square" rtlCol="0">
            <a:spAutoFit/>
          </a:bodyPr>
          <a:lstStyle/>
          <a:p>
            <a:r>
              <a:rPr lang="en-US" sz="3200" dirty="0" smtClean="0"/>
              <a:t>Maximize</a:t>
            </a:r>
            <a:endParaRPr lang="en-US" sz="3200" dirty="0"/>
          </a:p>
        </p:txBody>
      </p:sp>
      <mc:AlternateContent xmlns:mc="http://schemas.openxmlformats.org/markup-compatibility/2006" xmlns:a14="http://schemas.microsoft.com/office/drawing/2010/main">
        <mc:Choice Requires="a14">
          <p:sp>
            <p:nvSpPr>
              <p:cNvPr id="9" name="TextBox 8"/>
              <p:cNvSpPr txBox="1"/>
              <p:nvPr/>
            </p:nvSpPr>
            <p:spPr>
              <a:xfrm>
                <a:off x="6096000" y="872871"/>
                <a:ext cx="5260351"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+3</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872871"/>
                <a:ext cx="5260351" cy="374333"/>
              </a:xfrm>
              <a:prstGeom prst="rect">
                <a:avLst/>
              </a:prstGeom>
              <a:blipFill>
                <a:blip r:embed="rId3"/>
                <a:stretch>
                  <a:fillRect l="-1506" r="-811" b="-33871"/>
                </a:stretch>
              </a:blipFill>
            </p:spPr>
            <p:txBody>
              <a:bodyPr/>
              <a:lstStyle/>
              <a:p>
                <a:r>
                  <a:rPr lang="en-US">
                    <a:noFill/>
                  </a:rPr>
                  <a:t> </a:t>
                </a:r>
              </a:p>
            </p:txBody>
          </p:sp>
        </mc:Fallback>
      </mc:AlternateContent>
    </p:spTree>
    <p:extLst>
      <p:ext uri="{BB962C8B-B14F-4D97-AF65-F5344CB8AC3E}">
        <p14:creationId xmlns:p14="http://schemas.microsoft.com/office/powerpoint/2010/main" val="1470769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897493"/>
              </p:ext>
            </p:extLst>
          </p:nvPr>
        </p:nvGraphicFramePr>
        <p:xfrm>
          <a:off x="354625" y="1459148"/>
          <a:ext cx="2578912" cy="2583668"/>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bg1"/>
                          </a:solidFill>
                        </a:rPr>
                        <a:t>3.1472</a:t>
                      </a:r>
                      <a:endParaRPr lang="en-US" sz="1800" b="0" dirty="0">
                        <a:solidFill>
                          <a:schemeClr val="bg1"/>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4.0579</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r h="645917">
                <a:tc>
                  <a:txBody>
                    <a:bodyPr/>
                    <a:lstStyle/>
                    <a:p>
                      <a:r>
                        <a:rPr lang="en-US" sz="1800" b="0" dirty="0" smtClean="0">
                          <a:solidFill>
                            <a:schemeClr val="tx1"/>
                          </a:solidFill>
                        </a:rPr>
                        <a:t>-3.7301</a:t>
                      </a:r>
                      <a:endParaRPr lang="en-US" sz="1800" b="0" dirty="0">
                        <a:solidFill>
                          <a:schemeClr val="tx1"/>
                        </a:solidFill>
                      </a:endParaRPr>
                    </a:p>
                  </a:txBody>
                  <a:tcPr/>
                </a:tc>
                <a:tc>
                  <a:txBody>
                    <a:bodyPr/>
                    <a:lstStyle/>
                    <a:p>
                      <a:r>
                        <a:rPr lang="en-US" dirty="0" smtClean="0"/>
                        <a:t>2.7604</a:t>
                      </a:r>
                      <a:endParaRPr lang="en-US" dirty="0"/>
                    </a:p>
                  </a:txBody>
                  <a:tcPr/>
                </a:tc>
                <a:extLst>
                  <a:ext uri="{0D108BD9-81ED-4DB2-BD59-A6C34878D82A}">
                    <a16:rowId xmlns:a16="http://schemas.microsoft.com/office/drawing/2014/main" val="1363983962"/>
                  </a:ext>
                </a:extLst>
              </a:tr>
              <a:tr h="645917">
                <a:tc>
                  <a:txBody>
                    <a:bodyPr/>
                    <a:lstStyle/>
                    <a:p>
                      <a:r>
                        <a:rPr lang="en-US" sz="1800" b="0" dirty="0" smtClean="0">
                          <a:solidFill>
                            <a:schemeClr val="tx1"/>
                          </a:solidFill>
                        </a:rPr>
                        <a:t>4.1338</a:t>
                      </a:r>
                      <a:endParaRPr lang="en-US" sz="1800" b="0" dirty="0">
                        <a:solidFill>
                          <a:schemeClr val="tx1"/>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175696476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8625324"/>
              </p:ext>
            </p:extLst>
          </p:nvPr>
        </p:nvGraphicFramePr>
        <p:xfrm>
          <a:off x="3277141" y="1459148"/>
          <a:ext cx="2248170" cy="258366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37.0428</a:t>
                      </a:r>
                      <a:endParaRPr lang="en-US" dirty="0"/>
                    </a:p>
                  </a:txBody>
                  <a:tcPr/>
                </a:tc>
                <a:extLst>
                  <a:ext uri="{0D108BD9-81ED-4DB2-BD59-A6C34878D82A}">
                    <a16:rowId xmlns:a16="http://schemas.microsoft.com/office/drawing/2014/main" val="854383320"/>
                  </a:ext>
                </a:extLst>
              </a:tr>
              <a:tr h="645917">
                <a:tc>
                  <a:txBody>
                    <a:bodyPr/>
                    <a:lstStyle/>
                    <a:p>
                      <a:r>
                        <a:rPr lang="en-US" dirty="0" smtClean="0"/>
                        <a:t>38.4119</a:t>
                      </a:r>
                      <a:endParaRPr lang="en-US" dirty="0"/>
                    </a:p>
                  </a:txBody>
                  <a:tcPr/>
                </a:tc>
                <a:extLst>
                  <a:ext uri="{0D108BD9-81ED-4DB2-BD59-A6C34878D82A}">
                    <a16:rowId xmlns:a16="http://schemas.microsoft.com/office/drawing/2014/main" val="1453997649"/>
                  </a:ext>
                </a:extLst>
              </a:tr>
              <a:tr h="645917">
                <a:tc>
                  <a:txBody>
                    <a:bodyPr/>
                    <a:lstStyle/>
                    <a:p>
                      <a:r>
                        <a:rPr lang="en-US" dirty="0" smtClean="0"/>
                        <a:t>48.6753</a:t>
                      </a:r>
                      <a:endParaRPr lang="en-US" dirty="0"/>
                    </a:p>
                  </a:txBody>
                  <a:tcPr/>
                </a:tc>
                <a:extLst>
                  <a:ext uri="{0D108BD9-81ED-4DB2-BD59-A6C34878D82A}">
                    <a16:rowId xmlns:a16="http://schemas.microsoft.com/office/drawing/2014/main" val="2803823653"/>
                  </a:ext>
                </a:extLst>
              </a:tr>
            </a:tbl>
          </a:graphicData>
        </a:graphic>
      </p:graphicFrame>
      <p:sp>
        <p:nvSpPr>
          <p:cNvPr id="4" name="TextBox 3"/>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996312781"/>
              </p:ext>
            </p:extLst>
          </p:nvPr>
        </p:nvGraphicFramePr>
        <p:xfrm>
          <a:off x="5868915" y="1459148"/>
          <a:ext cx="2248170" cy="258366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0.0263</a:t>
                      </a:r>
                      <a:endParaRPr lang="en-US" dirty="0"/>
                    </a:p>
                  </a:txBody>
                  <a:tcPr/>
                </a:tc>
                <a:extLst>
                  <a:ext uri="{0D108BD9-81ED-4DB2-BD59-A6C34878D82A}">
                    <a16:rowId xmlns:a16="http://schemas.microsoft.com/office/drawing/2014/main" val="913743474"/>
                  </a:ext>
                </a:extLst>
              </a:tr>
              <a:tr h="645917">
                <a:tc>
                  <a:txBody>
                    <a:bodyPr/>
                    <a:lstStyle/>
                    <a:p>
                      <a:r>
                        <a:rPr lang="en-US" dirty="0" smtClean="0"/>
                        <a:t>0.0254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bl>
          </a:graphicData>
        </a:graphic>
      </p:graphicFrame>
      <p:sp>
        <p:nvSpPr>
          <p:cNvPr id="6" name="TextBox 5"/>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7" name="TextBox 6"/>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2431993824"/>
              </p:ext>
            </p:extLst>
          </p:nvPr>
        </p:nvGraphicFramePr>
        <p:xfrm>
          <a:off x="8380599" y="1475359"/>
          <a:ext cx="2248170" cy="2562052"/>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0513">
                <a:tc>
                  <a:txBody>
                    <a:bodyPr/>
                    <a:lstStyle/>
                    <a:p>
                      <a:r>
                        <a:rPr lang="en-US" dirty="0" smtClean="0"/>
                        <a:t>1</a:t>
                      </a:r>
                      <a:endParaRPr lang="en-US" dirty="0"/>
                    </a:p>
                  </a:txBody>
                  <a:tcPr/>
                </a:tc>
                <a:extLst>
                  <a:ext uri="{0D108BD9-81ED-4DB2-BD59-A6C34878D82A}">
                    <a16:rowId xmlns:a16="http://schemas.microsoft.com/office/drawing/2014/main" val="212843974"/>
                  </a:ext>
                </a:extLst>
              </a:tr>
              <a:tr h="640513">
                <a:tc>
                  <a:txBody>
                    <a:bodyPr/>
                    <a:lstStyle/>
                    <a:p>
                      <a:r>
                        <a:rPr lang="en-US" dirty="0" smtClean="0"/>
                        <a:t>0</a:t>
                      </a:r>
                      <a:endParaRPr lang="en-US" dirty="0"/>
                    </a:p>
                  </a:txBody>
                  <a:tcPr/>
                </a:tc>
                <a:extLst>
                  <a:ext uri="{0D108BD9-81ED-4DB2-BD59-A6C34878D82A}">
                    <a16:rowId xmlns:a16="http://schemas.microsoft.com/office/drawing/2014/main" val="2547070057"/>
                  </a:ext>
                </a:extLst>
              </a:tr>
              <a:tr h="640513">
                <a:tc>
                  <a:txBody>
                    <a:bodyPr/>
                    <a:lstStyle/>
                    <a:p>
                      <a:r>
                        <a:rPr lang="en-US" dirty="0" smtClean="0"/>
                        <a:t>0</a:t>
                      </a:r>
                      <a:endParaRPr lang="en-US" dirty="0"/>
                    </a:p>
                  </a:txBody>
                  <a:tcPr/>
                </a:tc>
                <a:extLst>
                  <a:ext uri="{0D108BD9-81ED-4DB2-BD59-A6C34878D82A}">
                    <a16:rowId xmlns:a16="http://schemas.microsoft.com/office/drawing/2014/main" val="2149300855"/>
                  </a:ext>
                </a:extLst>
              </a:tr>
              <a:tr h="640513">
                <a:tc>
                  <a:txBody>
                    <a:bodyPr/>
                    <a:lstStyle/>
                    <a:p>
                      <a:r>
                        <a:rPr lang="en-US" dirty="0" smtClean="0"/>
                        <a:t>1</a:t>
                      </a:r>
                      <a:endParaRPr lang="en-US" dirty="0"/>
                    </a:p>
                  </a:txBody>
                  <a:tcPr/>
                </a:tc>
                <a:extLst>
                  <a:ext uri="{0D108BD9-81ED-4DB2-BD59-A6C34878D82A}">
                    <a16:rowId xmlns:a16="http://schemas.microsoft.com/office/drawing/2014/main" val="2153285241"/>
                  </a:ext>
                </a:extLst>
              </a:tr>
            </a:tbl>
          </a:graphicData>
        </a:graphic>
      </p:graphicFrame>
      <p:sp>
        <p:nvSpPr>
          <p:cNvPr id="9" name="TextBox 8"/>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spTree>
    <p:extLst>
      <p:ext uri="{BB962C8B-B14F-4D97-AF65-F5344CB8AC3E}">
        <p14:creationId xmlns:p14="http://schemas.microsoft.com/office/powerpoint/2010/main" val="90055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following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5</a:t>
                </a:r>
                <a:r>
                  <a:rPr lang="en-US" baseline="30000" dirty="0" smtClean="0"/>
                  <a:t>th</a:t>
                </a:r>
                <a:r>
                  <a:rPr lang="en-US" dirty="0" smtClean="0"/>
                  <a:t> employed bee :</a:t>
                </a:r>
              </a:p>
              <a:p>
                <a:r>
                  <a:rPr lang="en-US" dirty="0" smtClean="0"/>
                  <a:t>Random variable to change: </a:t>
                </a:r>
                <a:r>
                  <a:rPr lang="en-US" dirty="0" err="1" smtClean="0"/>
                  <a:t>x</a:t>
                </a:r>
                <a:r>
                  <a:rPr lang="en-US" baseline="-25000" dirty="0" err="1" smtClean="0"/>
                  <a:t>1</a:t>
                </a:r>
                <a:endParaRPr lang="en-US" baseline="-25000" dirty="0" smtClean="0"/>
              </a:p>
              <a:p>
                <a:r>
                  <a:rPr lang="en-US" dirty="0" smtClean="0"/>
                  <a:t>Random partner is employed bee 4</a:t>
                </a:r>
              </a:p>
              <a:p>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smtClean="0"/>
                  <a:t> = -0.11</a:t>
                </a:r>
              </a:p>
              <a:p>
                <a:r>
                  <a:rPr lang="en-US" dirty="0" smtClean="0"/>
                  <a:t>Calculate </a:t>
                </a:r>
                <a:r>
                  <a:rPr lang="en-US" dirty="0" err="1" smtClean="0"/>
                  <a:t>X</a:t>
                </a:r>
                <a:r>
                  <a:rPr lang="en-US" baseline="-25000" dirty="0" err="1" smtClean="0"/>
                  <a:t>5</a:t>
                </a:r>
                <a:r>
                  <a:rPr lang="en-US" dirty="0" smtClean="0"/>
                  <a:t>, F(x) and Fitness</a:t>
                </a:r>
              </a:p>
              <a:p>
                <a:endParaRPr lang="en-US" dirty="0"/>
              </a:p>
              <a:p>
                <a:endParaRPr lang="en-US" dirty="0" smtClean="0"/>
              </a:p>
              <a:p>
                <a:r>
                  <a:rPr lang="en-US" dirty="0" err="1" smtClean="0"/>
                  <a:t>X</a:t>
                </a:r>
                <a:r>
                  <a:rPr lang="en-US" baseline="-25000" dirty="0" err="1" smtClean="0"/>
                  <a:t>5</a:t>
                </a:r>
                <a:r>
                  <a:rPr lang="en-US" dirty="0" smtClean="0"/>
                  <a:t>=1.6327, F(x)=41.5487; fit=0.0235</a:t>
                </a:r>
              </a:p>
              <a:p>
                <a:r>
                  <a:rPr lang="en-US" dirty="0" smtClean="0"/>
                  <a:t>Do we keep or replace?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7207115" y="2217906"/>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-2.2150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0.4688</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1.3236</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7451388" y="1517515"/>
            <a:ext cx="2101174" cy="461665"/>
          </a:xfrm>
          <a:prstGeom prst="rect">
            <a:avLst/>
          </a:prstGeom>
          <a:noFill/>
        </p:spPr>
        <p:txBody>
          <a:bodyPr wrap="square" rtlCol="0">
            <a:spAutoFit/>
          </a:bodyPr>
          <a:lstStyle/>
          <a:p>
            <a:r>
              <a:rPr lang="en-US" sz="2400" dirty="0" smtClean="0"/>
              <a:t>Food Source</a:t>
            </a:r>
            <a:endParaRPr lang="en-US" sz="2400" dirty="0"/>
          </a:p>
        </p:txBody>
      </p:sp>
      <p:sp>
        <p:nvSpPr>
          <p:cNvPr id="6" name="Rectangle 5"/>
          <p:cNvSpPr/>
          <p:nvPr/>
        </p:nvSpPr>
        <p:spPr>
          <a:xfrm>
            <a:off x="7207115" y="4824918"/>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7207114" y="4136958"/>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6039795" y="294450"/>
            <a:ext cx="2334639" cy="584775"/>
          </a:xfrm>
          <a:prstGeom prst="rect">
            <a:avLst/>
          </a:prstGeom>
          <a:noFill/>
        </p:spPr>
        <p:txBody>
          <a:bodyPr wrap="square" rtlCol="0">
            <a:spAutoFit/>
          </a:bodyPr>
          <a:lstStyle/>
          <a:p>
            <a:r>
              <a:rPr lang="en-US" sz="3200" dirty="0" smtClean="0"/>
              <a:t>Maximize</a:t>
            </a:r>
            <a:endParaRPr lang="en-US" sz="3200" dirty="0"/>
          </a:p>
        </p:txBody>
      </p:sp>
      <mc:AlternateContent xmlns:mc="http://schemas.openxmlformats.org/markup-compatibility/2006" xmlns:a14="http://schemas.microsoft.com/office/drawing/2010/main">
        <mc:Choice Requires="a14">
          <p:sp>
            <p:nvSpPr>
              <p:cNvPr id="9" name="TextBox 8"/>
              <p:cNvSpPr txBox="1"/>
              <p:nvPr/>
            </p:nvSpPr>
            <p:spPr>
              <a:xfrm>
                <a:off x="6096000" y="872871"/>
                <a:ext cx="5260351"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+3</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872871"/>
                <a:ext cx="5260351" cy="374333"/>
              </a:xfrm>
              <a:prstGeom prst="rect">
                <a:avLst/>
              </a:prstGeom>
              <a:blipFill>
                <a:blip r:embed="rId3"/>
                <a:stretch>
                  <a:fillRect l="-1506" r="-811" b="-33871"/>
                </a:stretch>
              </a:blipFill>
            </p:spPr>
            <p:txBody>
              <a:bodyPr/>
              <a:lstStyle/>
              <a:p>
                <a:r>
                  <a:rPr lang="en-US">
                    <a:noFill/>
                  </a:rPr>
                  <a:t> </a:t>
                </a:r>
              </a:p>
            </p:txBody>
          </p:sp>
        </mc:Fallback>
      </mc:AlternateContent>
    </p:spTree>
    <p:extLst>
      <p:ext uri="{BB962C8B-B14F-4D97-AF65-F5344CB8AC3E}">
        <p14:creationId xmlns:p14="http://schemas.microsoft.com/office/powerpoint/2010/main" val="40035676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92522577"/>
              </p:ext>
            </p:extLst>
          </p:nvPr>
        </p:nvGraphicFramePr>
        <p:xfrm>
          <a:off x="354625" y="145914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bg1"/>
                          </a:solidFill>
                        </a:rPr>
                        <a:t>3.1472</a:t>
                      </a:r>
                      <a:endParaRPr lang="en-US" sz="1800" b="0" dirty="0">
                        <a:solidFill>
                          <a:schemeClr val="bg1"/>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4.0579</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r h="645917">
                <a:tc>
                  <a:txBody>
                    <a:bodyPr/>
                    <a:lstStyle/>
                    <a:p>
                      <a:r>
                        <a:rPr lang="en-US" sz="1800" b="0" dirty="0" smtClean="0">
                          <a:solidFill>
                            <a:schemeClr val="tx1"/>
                          </a:solidFill>
                        </a:rPr>
                        <a:t>-3.7301</a:t>
                      </a:r>
                      <a:endParaRPr lang="en-US" sz="1800" b="0" dirty="0">
                        <a:solidFill>
                          <a:schemeClr val="tx1"/>
                        </a:solidFill>
                      </a:endParaRPr>
                    </a:p>
                  </a:txBody>
                  <a:tcPr/>
                </a:tc>
                <a:tc>
                  <a:txBody>
                    <a:bodyPr/>
                    <a:lstStyle/>
                    <a:p>
                      <a:r>
                        <a:rPr lang="en-US" dirty="0" smtClean="0"/>
                        <a:t>2.7604</a:t>
                      </a:r>
                      <a:endParaRPr lang="en-US" dirty="0"/>
                    </a:p>
                  </a:txBody>
                  <a:tcPr/>
                </a:tc>
                <a:extLst>
                  <a:ext uri="{0D108BD9-81ED-4DB2-BD59-A6C34878D82A}">
                    <a16:rowId xmlns:a16="http://schemas.microsoft.com/office/drawing/2014/main" val="1363983962"/>
                  </a:ext>
                </a:extLst>
              </a:tr>
              <a:tr h="645917">
                <a:tc>
                  <a:txBody>
                    <a:bodyPr/>
                    <a:lstStyle/>
                    <a:p>
                      <a:r>
                        <a:rPr lang="en-US" sz="1800" b="0" dirty="0" smtClean="0">
                          <a:solidFill>
                            <a:schemeClr val="tx1"/>
                          </a:solidFill>
                        </a:rPr>
                        <a:t>4.1338</a:t>
                      </a:r>
                      <a:endParaRPr lang="en-US" sz="1800" b="0" dirty="0">
                        <a:solidFill>
                          <a:schemeClr val="tx1"/>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1756964768"/>
                  </a:ext>
                </a:extLst>
              </a:tr>
              <a:tr h="645917">
                <a:tc>
                  <a:txBody>
                    <a:bodyPr/>
                    <a:lstStyle/>
                    <a:p>
                      <a:r>
                        <a:rPr lang="en-US" sz="1800" b="0" dirty="0" smtClean="0">
                          <a:solidFill>
                            <a:schemeClr val="tx1"/>
                          </a:solidFill>
                        </a:rPr>
                        <a:t>1.6727</a:t>
                      </a:r>
                      <a:endParaRPr lang="en-US" sz="1800" b="0" dirty="0">
                        <a:solidFill>
                          <a:schemeClr val="tx1"/>
                        </a:solidFill>
                      </a:endParaRPr>
                    </a:p>
                  </a:txBody>
                  <a:tcPr/>
                </a:tc>
                <a:tc>
                  <a:txBody>
                    <a:bodyPr/>
                    <a:lstStyle/>
                    <a:p>
                      <a:r>
                        <a:rPr lang="en-US" dirty="0" smtClean="0"/>
                        <a:t>4.6489</a:t>
                      </a:r>
                      <a:endParaRPr lang="en-US" dirty="0"/>
                    </a:p>
                  </a:txBody>
                  <a:tcPr/>
                </a:tc>
                <a:extLst>
                  <a:ext uri="{0D108BD9-81ED-4DB2-BD59-A6C34878D82A}">
                    <a16:rowId xmlns:a16="http://schemas.microsoft.com/office/drawing/2014/main" val="380923148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98172429"/>
              </p:ext>
            </p:extLst>
          </p:nvPr>
        </p:nvGraphicFramePr>
        <p:xfrm>
          <a:off x="3277141"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37.0428</a:t>
                      </a:r>
                      <a:endParaRPr lang="en-US" dirty="0"/>
                    </a:p>
                  </a:txBody>
                  <a:tcPr/>
                </a:tc>
                <a:extLst>
                  <a:ext uri="{0D108BD9-81ED-4DB2-BD59-A6C34878D82A}">
                    <a16:rowId xmlns:a16="http://schemas.microsoft.com/office/drawing/2014/main" val="854383320"/>
                  </a:ext>
                </a:extLst>
              </a:tr>
              <a:tr h="645917">
                <a:tc>
                  <a:txBody>
                    <a:bodyPr/>
                    <a:lstStyle/>
                    <a:p>
                      <a:r>
                        <a:rPr lang="en-US" dirty="0" smtClean="0"/>
                        <a:t>38.4119</a:t>
                      </a:r>
                      <a:endParaRPr lang="en-US" dirty="0"/>
                    </a:p>
                  </a:txBody>
                  <a:tcPr/>
                </a:tc>
                <a:extLst>
                  <a:ext uri="{0D108BD9-81ED-4DB2-BD59-A6C34878D82A}">
                    <a16:rowId xmlns:a16="http://schemas.microsoft.com/office/drawing/2014/main" val="1453997649"/>
                  </a:ext>
                </a:extLst>
              </a:tr>
              <a:tr h="645917">
                <a:tc>
                  <a:txBody>
                    <a:bodyPr/>
                    <a:lstStyle/>
                    <a:p>
                      <a:r>
                        <a:rPr lang="en-US" dirty="0" smtClean="0"/>
                        <a:t>48.6753</a:t>
                      </a:r>
                      <a:endParaRPr lang="en-US" dirty="0"/>
                    </a:p>
                  </a:txBody>
                  <a:tcPr/>
                </a:tc>
                <a:extLst>
                  <a:ext uri="{0D108BD9-81ED-4DB2-BD59-A6C34878D82A}">
                    <a16:rowId xmlns:a16="http://schemas.microsoft.com/office/drawing/2014/main" val="2803823653"/>
                  </a:ext>
                </a:extLst>
              </a:tr>
              <a:tr h="645917">
                <a:tc>
                  <a:txBody>
                    <a:bodyPr/>
                    <a:lstStyle/>
                    <a:p>
                      <a:r>
                        <a:rPr lang="en-US" dirty="0" smtClean="0"/>
                        <a:t>41.5487</a:t>
                      </a:r>
                      <a:endParaRPr lang="en-US" dirty="0"/>
                    </a:p>
                  </a:txBody>
                  <a:tcPr/>
                </a:tc>
                <a:extLst>
                  <a:ext uri="{0D108BD9-81ED-4DB2-BD59-A6C34878D82A}">
                    <a16:rowId xmlns:a16="http://schemas.microsoft.com/office/drawing/2014/main" val="239960405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8049871"/>
              </p:ext>
            </p:extLst>
          </p:nvPr>
        </p:nvGraphicFramePr>
        <p:xfrm>
          <a:off x="5868915"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0.0263</a:t>
                      </a:r>
                      <a:endParaRPr lang="en-US" dirty="0"/>
                    </a:p>
                  </a:txBody>
                  <a:tcPr/>
                </a:tc>
                <a:extLst>
                  <a:ext uri="{0D108BD9-81ED-4DB2-BD59-A6C34878D82A}">
                    <a16:rowId xmlns:a16="http://schemas.microsoft.com/office/drawing/2014/main" val="913743474"/>
                  </a:ext>
                </a:extLst>
              </a:tr>
              <a:tr h="645917">
                <a:tc>
                  <a:txBody>
                    <a:bodyPr/>
                    <a:lstStyle/>
                    <a:p>
                      <a:r>
                        <a:rPr lang="en-US" dirty="0" smtClean="0"/>
                        <a:t>0.0254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r h="645917">
                <a:tc>
                  <a:txBody>
                    <a:bodyPr/>
                    <a:lstStyle/>
                    <a:p>
                      <a:r>
                        <a:rPr lang="en-US" dirty="0" smtClean="0"/>
                        <a:t>0.0235</a:t>
                      </a:r>
                      <a:endParaRPr lang="en-US" dirty="0"/>
                    </a:p>
                  </a:txBody>
                  <a:tcPr/>
                </a:tc>
                <a:extLst>
                  <a:ext uri="{0D108BD9-81ED-4DB2-BD59-A6C34878D82A}">
                    <a16:rowId xmlns:a16="http://schemas.microsoft.com/office/drawing/2014/main" val="264705293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1477958"/>
              </p:ext>
            </p:extLst>
          </p:nvPr>
        </p:nvGraphicFramePr>
        <p:xfrm>
          <a:off x="8380599" y="1475359"/>
          <a:ext cx="2248170" cy="320256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0513">
                <a:tc>
                  <a:txBody>
                    <a:bodyPr/>
                    <a:lstStyle/>
                    <a:p>
                      <a:r>
                        <a:rPr lang="en-US" dirty="0" smtClean="0"/>
                        <a:t>1</a:t>
                      </a:r>
                      <a:endParaRPr lang="en-US" dirty="0"/>
                    </a:p>
                  </a:txBody>
                  <a:tcPr/>
                </a:tc>
                <a:extLst>
                  <a:ext uri="{0D108BD9-81ED-4DB2-BD59-A6C34878D82A}">
                    <a16:rowId xmlns:a16="http://schemas.microsoft.com/office/drawing/2014/main" val="212843974"/>
                  </a:ext>
                </a:extLst>
              </a:tr>
              <a:tr h="640513">
                <a:tc>
                  <a:txBody>
                    <a:bodyPr/>
                    <a:lstStyle/>
                    <a:p>
                      <a:r>
                        <a:rPr lang="en-US" dirty="0" smtClean="0"/>
                        <a:t>0</a:t>
                      </a:r>
                      <a:endParaRPr lang="en-US" dirty="0"/>
                    </a:p>
                  </a:txBody>
                  <a:tcPr/>
                </a:tc>
                <a:extLst>
                  <a:ext uri="{0D108BD9-81ED-4DB2-BD59-A6C34878D82A}">
                    <a16:rowId xmlns:a16="http://schemas.microsoft.com/office/drawing/2014/main" val="2547070057"/>
                  </a:ext>
                </a:extLst>
              </a:tr>
              <a:tr h="640513">
                <a:tc>
                  <a:txBody>
                    <a:bodyPr/>
                    <a:lstStyle/>
                    <a:p>
                      <a:r>
                        <a:rPr lang="en-US" dirty="0" smtClean="0"/>
                        <a:t>0</a:t>
                      </a:r>
                      <a:endParaRPr lang="en-US" dirty="0"/>
                    </a:p>
                  </a:txBody>
                  <a:tcPr/>
                </a:tc>
                <a:extLst>
                  <a:ext uri="{0D108BD9-81ED-4DB2-BD59-A6C34878D82A}">
                    <a16:rowId xmlns:a16="http://schemas.microsoft.com/office/drawing/2014/main" val="2149300855"/>
                  </a:ext>
                </a:extLst>
              </a:tr>
              <a:tr h="640513">
                <a:tc>
                  <a:txBody>
                    <a:bodyPr/>
                    <a:lstStyle/>
                    <a:p>
                      <a:r>
                        <a:rPr lang="en-US" dirty="0" smtClean="0"/>
                        <a:t>1</a:t>
                      </a:r>
                      <a:endParaRPr lang="en-US" dirty="0"/>
                    </a:p>
                  </a:txBody>
                  <a:tcPr/>
                </a:tc>
                <a:extLst>
                  <a:ext uri="{0D108BD9-81ED-4DB2-BD59-A6C34878D82A}">
                    <a16:rowId xmlns:a16="http://schemas.microsoft.com/office/drawing/2014/main" val="2153285241"/>
                  </a:ext>
                </a:extLst>
              </a:tr>
              <a:tr h="640513">
                <a:tc>
                  <a:txBody>
                    <a:bodyPr/>
                    <a:lstStyle/>
                    <a:p>
                      <a:r>
                        <a:rPr lang="en-US" dirty="0" smtClean="0"/>
                        <a:t>0</a:t>
                      </a:r>
                      <a:endParaRPr lang="en-US" dirty="0"/>
                    </a:p>
                  </a:txBody>
                  <a:tcPr/>
                </a:tc>
                <a:extLst>
                  <a:ext uri="{0D108BD9-81ED-4DB2-BD59-A6C34878D82A}">
                    <a16:rowId xmlns:a16="http://schemas.microsoft.com/office/drawing/2014/main" val="235681773"/>
                  </a:ext>
                </a:extLst>
              </a:tr>
            </a:tbl>
          </a:graphicData>
        </a:graphic>
      </p:graphicFrame>
      <p:sp>
        <p:nvSpPr>
          <p:cNvPr id="8" name="TextBox 7"/>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sp>
        <p:nvSpPr>
          <p:cNvPr id="9" name="TextBox 8"/>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10" name="TextBox 9"/>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sp>
        <p:nvSpPr>
          <p:cNvPr id="11" name="TextBox 10"/>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spTree>
    <p:extLst>
      <p:ext uri="{BB962C8B-B14F-4D97-AF65-F5344CB8AC3E}">
        <p14:creationId xmlns:p14="http://schemas.microsoft.com/office/powerpoint/2010/main" val="695763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213" y="291830"/>
            <a:ext cx="5000017" cy="707886"/>
          </a:xfrm>
          <a:prstGeom prst="rect">
            <a:avLst/>
          </a:prstGeom>
          <a:noFill/>
        </p:spPr>
        <p:txBody>
          <a:bodyPr wrap="square" rtlCol="0">
            <a:spAutoFit/>
          </a:bodyPr>
          <a:lstStyle/>
          <a:p>
            <a:r>
              <a:rPr lang="en-US" sz="4000" dirty="0" smtClean="0"/>
              <a:t>Onlooker Bee Phase</a:t>
            </a:r>
            <a:endParaRPr lang="en-US" sz="4000" dirty="0"/>
          </a:p>
        </p:txBody>
      </p:sp>
      <mc:AlternateContent xmlns:mc="http://schemas.openxmlformats.org/markup-compatibility/2006" xmlns:a14="http://schemas.microsoft.com/office/drawing/2010/main">
        <mc:Choice Requires="a14">
          <p:sp>
            <p:nvSpPr>
              <p:cNvPr id="3" name="TextBox 2"/>
              <p:cNvSpPr txBox="1"/>
              <p:nvPr/>
            </p:nvSpPr>
            <p:spPr>
              <a:xfrm>
                <a:off x="953311" y="1361872"/>
                <a:ext cx="5194570" cy="3636380"/>
              </a:xfrm>
              <a:prstGeom prst="rect">
                <a:avLst/>
              </a:prstGeom>
              <a:noFill/>
            </p:spPr>
            <p:txBody>
              <a:bodyPr wrap="square" rtlCol="0">
                <a:spAutoFit/>
              </a:bodyPr>
              <a:lstStyle/>
              <a:p>
                <a:r>
                  <a:rPr lang="en-US" sz="2800" dirty="0" smtClean="0"/>
                  <a:t>Calculate the probabilities using </a:t>
                </a:r>
              </a:p>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𝑓𝑖𝑡</m:t>
                              </m:r>
                            </m:e>
                            <m:sub>
                              <m:r>
                                <a:rPr lang="en-US" sz="2800" b="0" i="1" smtClean="0">
                                  <a:latin typeface="Cambria Math" panose="02040503050406030204" pitchFamily="18" charset="0"/>
                                </a:rPr>
                                <m:t>𝑖</m:t>
                              </m:r>
                            </m:sub>
                          </m:sSub>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𝑓𝑖𝑡</m:t>
                                  </m:r>
                                </m:e>
                                <m:sub>
                                  <m:r>
                                    <a:rPr lang="en-US" sz="2800" b="0" i="1" smtClean="0">
                                      <a:latin typeface="Cambria Math" panose="02040503050406030204" pitchFamily="18" charset="0"/>
                                    </a:rPr>
                                    <m:t>𝑖</m:t>
                                  </m:r>
                                </m:sub>
                              </m:sSub>
                            </m:e>
                          </m:nary>
                        </m:den>
                      </m:f>
                    </m:oMath>
                  </m:oMathPara>
                </a14:m>
                <a:endParaRPr lang="en-US" sz="2800" dirty="0" smtClean="0"/>
              </a:p>
              <a:p>
                <a:r>
                  <a:rPr lang="en-US" sz="2800" dirty="0" smtClean="0"/>
                  <a:t>Check if random r &lt; p</a:t>
                </a:r>
                <a:r>
                  <a:rPr lang="en-US" sz="2800" baseline="-25000" dirty="0" smtClean="0"/>
                  <a:t>i</a:t>
                </a:r>
                <a:endParaRPr lang="en-US" sz="2800" dirty="0" smtClean="0"/>
              </a:p>
              <a:p>
                <a:r>
                  <a:rPr lang="en-US" sz="2800" dirty="0" smtClean="0"/>
                  <a:t>If condition is true then a new</a:t>
                </a:r>
              </a:p>
              <a:p>
                <a:r>
                  <a:rPr lang="en-US" sz="2800" dirty="0" smtClean="0"/>
                  <a:t>solution is created using</a:t>
                </a: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𝑛𝑒𝑤</m:t>
                          </m:r>
                        </m:sub>
                      </m:sSub>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𝜙</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𝑋</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𝑋</m:t>
                              </m:r>
                            </m:e>
                            <m:sub>
                              <m:r>
                                <a:rPr lang="en-US" sz="2800" i="1">
                                  <a:latin typeface="Cambria Math" panose="02040503050406030204" pitchFamily="18" charset="0"/>
                                  <a:ea typeface="Cambria Math" panose="02040503050406030204" pitchFamily="18" charset="0"/>
                                </a:rPr>
                                <m:t>𝑝</m:t>
                              </m:r>
                            </m:sub>
                          </m:sSub>
                        </m:e>
                      </m:d>
                    </m:oMath>
                  </m:oMathPara>
                </a14:m>
                <a:endParaRPr lang="en-US" sz="2800" dirty="0" smtClean="0"/>
              </a:p>
              <a:p>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953311" y="1361872"/>
                <a:ext cx="5194570" cy="3636380"/>
              </a:xfrm>
              <a:prstGeom prst="rect">
                <a:avLst/>
              </a:prstGeom>
              <a:blipFill>
                <a:blip r:embed="rId2"/>
                <a:stretch>
                  <a:fillRect l="-2345" t="-150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469937323"/>
              </p:ext>
            </p:extLst>
          </p:nvPr>
        </p:nvGraphicFramePr>
        <p:xfrm>
          <a:off x="5868915"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0.0303</a:t>
                      </a:r>
                      <a:endParaRPr lang="en-US" dirty="0"/>
                    </a:p>
                  </a:txBody>
                  <a:tcPr/>
                </a:tc>
                <a:extLst>
                  <a:ext uri="{0D108BD9-81ED-4DB2-BD59-A6C34878D82A}">
                    <a16:rowId xmlns:a16="http://schemas.microsoft.com/office/drawing/2014/main" val="212843974"/>
                  </a:ext>
                </a:extLst>
              </a:tr>
              <a:tr h="645917">
                <a:tc>
                  <a:txBody>
                    <a:bodyPr/>
                    <a:lstStyle/>
                    <a:p>
                      <a:r>
                        <a:rPr lang="en-US" dirty="0" smtClean="0"/>
                        <a:t>0.0263</a:t>
                      </a:r>
                      <a:endParaRPr lang="en-US" dirty="0"/>
                    </a:p>
                  </a:txBody>
                  <a:tcPr/>
                </a:tc>
                <a:extLst>
                  <a:ext uri="{0D108BD9-81ED-4DB2-BD59-A6C34878D82A}">
                    <a16:rowId xmlns:a16="http://schemas.microsoft.com/office/drawing/2014/main" val="913743474"/>
                  </a:ext>
                </a:extLst>
              </a:tr>
              <a:tr h="645917">
                <a:tc>
                  <a:txBody>
                    <a:bodyPr/>
                    <a:lstStyle/>
                    <a:p>
                      <a:r>
                        <a:rPr lang="en-US" dirty="0" smtClean="0"/>
                        <a:t>0.0254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r h="645917">
                <a:tc>
                  <a:txBody>
                    <a:bodyPr/>
                    <a:lstStyle/>
                    <a:p>
                      <a:r>
                        <a:rPr lang="en-US" dirty="0" smtClean="0"/>
                        <a:t>0.0235</a:t>
                      </a:r>
                      <a:endParaRPr lang="en-US" dirty="0"/>
                    </a:p>
                  </a:txBody>
                  <a:tcPr/>
                </a:tc>
                <a:extLst>
                  <a:ext uri="{0D108BD9-81ED-4DB2-BD59-A6C34878D82A}">
                    <a16:rowId xmlns:a16="http://schemas.microsoft.com/office/drawing/2014/main" val="2647052932"/>
                  </a:ext>
                </a:extLst>
              </a:tr>
            </a:tbl>
          </a:graphicData>
        </a:graphic>
      </p:graphicFrame>
      <p:sp>
        <p:nvSpPr>
          <p:cNvPr id="5" name="TextBox 4"/>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6" name="TextBox 5"/>
          <p:cNvSpPr txBox="1"/>
          <p:nvPr/>
        </p:nvSpPr>
        <p:spPr>
          <a:xfrm>
            <a:off x="5868915" y="4961106"/>
            <a:ext cx="1874302" cy="369332"/>
          </a:xfrm>
          <a:prstGeom prst="rect">
            <a:avLst/>
          </a:prstGeom>
          <a:noFill/>
        </p:spPr>
        <p:txBody>
          <a:bodyPr wrap="square" rtlCol="0">
            <a:spAutoFit/>
          </a:bodyPr>
          <a:lstStyle/>
          <a:p>
            <a:r>
              <a:rPr lang="en-US" dirty="0" smtClean="0"/>
              <a:t>SUM= 0.1256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04925818"/>
              </p:ext>
            </p:extLst>
          </p:nvPr>
        </p:nvGraphicFramePr>
        <p:xfrm>
          <a:off x="8445664"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0.2415</a:t>
                      </a:r>
                      <a:endParaRPr lang="en-US" dirty="0"/>
                    </a:p>
                  </a:txBody>
                  <a:tcPr/>
                </a:tc>
                <a:extLst>
                  <a:ext uri="{0D108BD9-81ED-4DB2-BD59-A6C34878D82A}">
                    <a16:rowId xmlns:a16="http://schemas.microsoft.com/office/drawing/2014/main" val="212843974"/>
                  </a:ext>
                </a:extLst>
              </a:tr>
              <a:tr h="645917">
                <a:tc>
                  <a:txBody>
                    <a:bodyPr/>
                    <a:lstStyle/>
                    <a:p>
                      <a:r>
                        <a:rPr lang="en-US" dirty="0" smtClean="0"/>
                        <a:t>0.2092</a:t>
                      </a:r>
                      <a:endParaRPr lang="en-US" dirty="0"/>
                    </a:p>
                  </a:txBody>
                  <a:tcPr/>
                </a:tc>
                <a:extLst>
                  <a:ext uri="{0D108BD9-81ED-4DB2-BD59-A6C34878D82A}">
                    <a16:rowId xmlns:a16="http://schemas.microsoft.com/office/drawing/2014/main" val="913743474"/>
                  </a:ext>
                </a:extLst>
              </a:tr>
              <a:tr h="645917">
                <a:tc>
                  <a:txBody>
                    <a:bodyPr/>
                    <a:lstStyle/>
                    <a:p>
                      <a:r>
                        <a:rPr lang="en-US" dirty="0" smtClean="0"/>
                        <a:t>0.2020</a:t>
                      </a:r>
                      <a:endParaRPr lang="en-US" dirty="0"/>
                    </a:p>
                  </a:txBody>
                  <a:tcPr/>
                </a:tc>
                <a:extLst>
                  <a:ext uri="{0D108BD9-81ED-4DB2-BD59-A6C34878D82A}">
                    <a16:rowId xmlns:a16="http://schemas.microsoft.com/office/drawing/2014/main" val="999997056"/>
                  </a:ext>
                </a:extLst>
              </a:tr>
              <a:tr h="645917">
                <a:tc>
                  <a:txBody>
                    <a:bodyPr/>
                    <a:lstStyle/>
                    <a:p>
                      <a:r>
                        <a:rPr lang="en-US" dirty="0" smtClean="0"/>
                        <a:t>0.1602</a:t>
                      </a:r>
                      <a:endParaRPr lang="en-US" dirty="0"/>
                    </a:p>
                  </a:txBody>
                  <a:tcPr/>
                </a:tc>
                <a:extLst>
                  <a:ext uri="{0D108BD9-81ED-4DB2-BD59-A6C34878D82A}">
                    <a16:rowId xmlns:a16="http://schemas.microsoft.com/office/drawing/2014/main" val="2611011579"/>
                  </a:ext>
                </a:extLst>
              </a:tr>
              <a:tr h="645917">
                <a:tc>
                  <a:txBody>
                    <a:bodyPr/>
                    <a:lstStyle/>
                    <a:p>
                      <a:r>
                        <a:rPr lang="en-US" dirty="0" smtClean="0"/>
                        <a:t>0.1871</a:t>
                      </a:r>
                      <a:endParaRPr lang="en-US" dirty="0"/>
                    </a:p>
                  </a:txBody>
                  <a:tcPr/>
                </a:tc>
                <a:extLst>
                  <a:ext uri="{0D108BD9-81ED-4DB2-BD59-A6C34878D82A}">
                    <a16:rowId xmlns:a16="http://schemas.microsoft.com/office/drawing/2014/main" val="2647052932"/>
                  </a:ext>
                </a:extLst>
              </a:tr>
            </a:tbl>
          </a:graphicData>
        </a:graphic>
      </p:graphicFrame>
      <p:sp>
        <p:nvSpPr>
          <p:cNvPr id="8" name="TextBox 7"/>
          <p:cNvSpPr txBox="1"/>
          <p:nvPr/>
        </p:nvSpPr>
        <p:spPr>
          <a:xfrm>
            <a:off x="8445664" y="758756"/>
            <a:ext cx="2101174" cy="461665"/>
          </a:xfrm>
          <a:prstGeom prst="rect">
            <a:avLst/>
          </a:prstGeom>
          <a:noFill/>
        </p:spPr>
        <p:txBody>
          <a:bodyPr wrap="square" rtlCol="0">
            <a:spAutoFit/>
          </a:bodyPr>
          <a:lstStyle/>
          <a:p>
            <a:r>
              <a:rPr lang="en-US" sz="2400" dirty="0" smtClean="0"/>
              <a:t>P</a:t>
            </a:r>
            <a:endParaRPr lang="en-US" sz="2400" dirty="0"/>
          </a:p>
        </p:txBody>
      </p:sp>
    </p:spTree>
    <p:extLst>
      <p:ext uri="{BB962C8B-B14F-4D97-AF65-F5344CB8AC3E}">
        <p14:creationId xmlns:p14="http://schemas.microsoft.com/office/powerpoint/2010/main" val="4226012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213" y="291830"/>
            <a:ext cx="5000017" cy="707886"/>
          </a:xfrm>
          <a:prstGeom prst="rect">
            <a:avLst/>
          </a:prstGeom>
          <a:noFill/>
        </p:spPr>
        <p:txBody>
          <a:bodyPr wrap="square" rtlCol="0">
            <a:spAutoFit/>
          </a:bodyPr>
          <a:lstStyle/>
          <a:p>
            <a:r>
              <a:rPr lang="en-US" sz="4000" dirty="0" smtClean="0"/>
              <a:t>Onlooker Bee Phase</a:t>
            </a:r>
            <a:endParaRPr lang="en-US" sz="4000" dirty="0"/>
          </a:p>
        </p:txBody>
      </p:sp>
      <p:sp>
        <p:nvSpPr>
          <p:cNvPr id="3" name="TextBox 2"/>
          <p:cNvSpPr txBox="1"/>
          <p:nvPr/>
        </p:nvSpPr>
        <p:spPr>
          <a:xfrm>
            <a:off x="1011677" y="1264596"/>
            <a:ext cx="6731540" cy="3108543"/>
          </a:xfrm>
          <a:prstGeom prst="rect">
            <a:avLst/>
          </a:prstGeom>
          <a:noFill/>
        </p:spPr>
        <p:txBody>
          <a:bodyPr wrap="square" rtlCol="0">
            <a:spAutoFit/>
          </a:bodyPr>
          <a:lstStyle/>
          <a:p>
            <a:r>
              <a:rPr lang="en-US" sz="2800" dirty="0" smtClean="0"/>
              <a:t>1</a:t>
            </a:r>
            <a:r>
              <a:rPr lang="en-US" sz="2800" baseline="30000" dirty="0" smtClean="0"/>
              <a:t>st</a:t>
            </a:r>
            <a:r>
              <a:rPr lang="en-US" sz="2800" dirty="0" smtClean="0"/>
              <a:t> Bee</a:t>
            </a:r>
          </a:p>
          <a:p>
            <a:r>
              <a:rPr lang="en-US" sz="2800" dirty="0" smtClean="0"/>
              <a:t>Random r = 0.23</a:t>
            </a:r>
          </a:p>
          <a:p>
            <a:r>
              <a:rPr lang="en-US" sz="2800" dirty="0" smtClean="0"/>
              <a:t>Since r&lt; </a:t>
            </a:r>
            <a:r>
              <a:rPr lang="en-US" sz="2800" dirty="0" err="1" smtClean="0"/>
              <a:t>prob</a:t>
            </a:r>
            <a:r>
              <a:rPr lang="en-US" sz="2800" dirty="0" smtClean="0"/>
              <a:t>: 0.23&lt;0.2415</a:t>
            </a:r>
          </a:p>
          <a:p>
            <a:endParaRPr lang="en-US" sz="2800" dirty="0" smtClean="0"/>
          </a:p>
          <a:p>
            <a:r>
              <a:rPr lang="en-US" sz="2800" dirty="0" smtClean="0"/>
              <a:t>Therefore we </a:t>
            </a:r>
            <a:r>
              <a:rPr lang="en-US" sz="2800" b="1" dirty="0" smtClean="0"/>
              <a:t>calculate</a:t>
            </a:r>
            <a:r>
              <a:rPr lang="en-US" sz="2800" dirty="0" smtClean="0"/>
              <a:t> </a:t>
            </a:r>
            <a:r>
              <a:rPr lang="en-US" sz="2800" dirty="0" smtClean="0"/>
              <a:t>the </a:t>
            </a:r>
            <a:r>
              <a:rPr lang="en-US" sz="2800" dirty="0" smtClean="0"/>
              <a:t>new </a:t>
            </a:r>
            <a:r>
              <a:rPr lang="en-US" sz="2800" dirty="0" smtClean="0"/>
              <a:t>solution.</a:t>
            </a:r>
          </a:p>
          <a:p>
            <a:r>
              <a:rPr lang="en-US" sz="2800" dirty="0" smtClean="0"/>
              <a:t>Random Variable=</a:t>
            </a:r>
            <a:r>
              <a:rPr lang="en-US" sz="2800" dirty="0" err="1" smtClean="0"/>
              <a:t>x</a:t>
            </a:r>
            <a:r>
              <a:rPr lang="en-US" sz="2800" baseline="-25000" dirty="0" err="1" smtClean="0"/>
              <a:t>2</a:t>
            </a:r>
            <a:endParaRPr lang="en-US" sz="2800" dirty="0" smtClean="0"/>
          </a:p>
          <a:p>
            <a:r>
              <a:rPr lang="en-US" sz="2800" dirty="0" smtClean="0"/>
              <a:t>Random Partner=3</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632379587"/>
              </p:ext>
            </p:extLst>
          </p:nvPr>
        </p:nvGraphicFramePr>
        <p:xfrm>
          <a:off x="8445664"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0.2415</a:t>
                      </a:r>
                      <a:endParaRPr lang="en-US" dirty="0"/>
                    </a:p>
                  </a:txBody>
                  <a:tcPr/>
                </a:tc>
                <a:extLst>
                  <a:ext uri="{0D108BD9-81ED-4DB2-BD59-A6C34878D82A}">
                    <a16:rowId xmlns:a16="http://schemas.microsoft.com/office/drawing/2014/main" val="212843974"/>
                  </a:ext>
                </a:extLst>
              </a:tr>
              <a:tr h="645917">
                <a:tc>
                  <a:txBody>
                    <a:bodyPr/>
                    <a:lstStyle/>
                    <a:p>
                      <a:r>
                        <a:rPr lang="en-US" dirty="0" smtClean="0"/>
                        <a:t>0.2092</a:t>
                      </a:r>
                      <a:endParaRPr lang="en-US" dirty="0"/>
                    </a:p>
                  </a:txBody>
                  <a:tcPr/>
                </a:tc>
                <a:extLst>
                  <a:ext uri="{0D108BD9-81ED-4DB2-BD59-A6C34878D82A}">
                    <a16:rowId xmlns:a16="http://schemas.microsoft.com/office/drawing/2014/main" val="913743474"/>
                  </a:ext>
                </a:extLst>
              </a:tr>
              <a:tr h="645917">
                <a:tc>
                  <a:txBody>
                    <a:bodyPr/>
                    <a:lstStyle/>
                    <a:p>
                      <a:r>
                        <a:rPr lang="en-US" dirty="0" smtClean="0"/>
                        <a:t>0.2020</a:t>
                      </a:r>
                      <a:endParaRPr lang="en-US" dirty="0"/>
                    </a:p>
                  </a:txBody>
                  <a:tcPr/>
                </a:tc>
                <a:extLst>
                  <a:ext uri="{0D108BD9-81ED-4DB2-BD59-A6C34878D82A}">
                    <a16:rowId xmlns:a16="http://schemas.microsoft.com/office/drawing/2014/main" val="999997056"/>
                  </a:ext>
                </a:extLst>
              </a:tr>
              <a:tr h="645917">
                <a:tc>
                  <a:txBody>
                    <a:bodyPr/>
                    <a:lstStyle/>
                    <a:p>
                      <a:r>
                        <a:rPr lang="en-US" dirty="0" smtClean="0"/>
                        <a:t>0.1602</a:t>
                      </a:r>
                      <a:endParaRPr lang="en-US" dirty="0"/>
                    </a:p>
                  </a:txBody>
                  <a:tcPr/>
                </a:tc>
                <a:extLst>
                  <a:ext uri="{0D108BD9-81ED-4DB2-BD59-A6C34878D82A}">
                    <a16:rowId xmlns:a16="http://schemas.microsoft.com/office/drawing/2014/main" val="2611011579"/>
                  </a:ext>
                </a:extLst>
              </a:tr>
              <a:tr h="645917">
                <a:tc>
                  <a:txBody>
                    <a:bodyPr/>
                    <a:lstStyle/>
                    <a:p>
                      <a:r>
                        <a:rPr lang="en-US" dirty="0" smtClean="0"/>
                        <a:t>0.1871</a:t>
                      </a:r>
                      <a:endParaRPr lang="en-US" dirty="0"/>
                    </a:p>
                  </a:txBody>
                  <a:tcPr/>
                </a:tc>
                <a:extLst>
                  <a:ext uri="{0D108BD9-81ED-4DB2-BD59-A6C34878D82A}">
                    <a16:rowId xmlns:a16="http://schemas.microsoft.com/office/drawing/2014/main" val="2647052932"/>
                  </a:ext>
                </a:extLst>
              </a:tr>
            </a:tbl>
          </a:graphicData>
        </a:graphic>
      </p:graphicFrame>
      <p:sp>
        <p:nvSpPr>
          <p:cNvPr id="5" name="TextBox 4"/>
          <p:cNvSpPr txBox="1"/>
          <p:nvPr/>
        </p:nvSpPr>
        <p:spPr>
          <a:xfrm>
            <a:off x="8445664" y="758756"/>
            <a:ext cx="2101174" cy="461665"/>
          </a:xfrm>
          <a:prstGeom prst="rect">
            <a:avLst/>
          </a:prstGeom>
          <a:noFill/>
        </p:spPr>
        <p:txBody>
          <a:bodyPr wrap="square" rtlCol="0">
            <a:spAutoFit/>
          </a:bodyPr>
          <a:lstStyle/>
          <a:p>
            <a:r>
              <a:rPr lang="en-US" sz="2400" dirty="0" smtClean="0"/>
              <a:t>P</a:t>
            </a:r>
            <a:endParaRPr lang="en-US" sz="2400" dirty="0"/>
          </a:p>
        </p:txBody>
      </p:sp>
      <p:cxnSp>
        <p:nvCxnSpPr>
          <p:cNvPr id="7" name="Straight Arrow Connector 6"/>
          <p:cNvCxnSpPr/>
          <p:nvPr/>
        </p:nvCxnSpPr>
        <p:spPr>
          <a:xfrm flipV="1">
            <a:off x="4980562" y="1673157"/>
            <a:ext cx="3465102" cy="758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32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Sharing</a:t>
            </a:r>
            <a:endParaRPr lang="en-US" dirty="0"/>
          </a:p>
        </p:txBody>
      </p:sp>
      <p:sp>
        <p:nvSpPr>
          <p:cNvPr id="3" name="Content Placeholder 2"/>
          <p:cNvSpPr>
            <a:spLocks noGrp="1"/>
          </p:cNvSpPr>
          <p:nvPr>
            <p:ph idx="1"/>
          </p:nvPr>
        </p:nvSpPr>
        <p:spPr/>
        <p:txBody>
          <a:bodyPr/>
          <a:lstStyle/>
          <a:p>
            <a:r>
              <a:rPr lang="en-US" dirty="0"/>
              <a:t>Best-known examples of information sharing are found in social insects such as bees and ants, in which many have evolved complex signaling mechanism to recruit members to food sources</a:t>
            </a:r>
            <a:r>
              <a:rPr lang="en-US" dirty="0" smtClean="0"/>
              <a:t>.</a:t>
            </a:r>
          </a:p>
          <a:p>
            <a:r>
              <a:rPr lang="en-US" dirty="0"/>
              <a:t>Honeybees are unique among the social bees because they are the only bees that have evolved a recruitment mechanism that relies on the direct transfer of information: the waggle dance. </a:t>
            </a:r>
          </a:p>
        </p:txBody>
      </p:sp>
    </p:spTree>
    <p:extLst>
      <p:ext uri="{BB962C8B-B14F-4D97-AF65-F5344CB8AC3E}">
        <p14:creationId xmlns:p14="http://schemas.microsoft.com/office/powerpoint/2010/main" val="949341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following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1st onlooker bee :</a:t>
                </a:r>
              </a:p>
              <a:p>
                <a:r>
                  <a:rPr lang="en-US" dirty="0"/>
                  <a:t>Random Variable=</a:t>
                </a:r>
                <a:r>
                  <a:rPr lang="en-US" dirty="0" err="1"/>
                  <a:t>x</a:t>
                </a:r>
                <a:r>
                  <a:rPr lang="en-US" baseline="-25000" dirty="0" err="1"/>
                  <a:t>2</a:t>
                </a:r>
                <a:endParaRPr lang="en-US" dirty="0"/>
              </a:p>
              <a:p>
                <a:r>
                  <a:rPr lang="en-US" dirty="0"/>
                  <a:t>Random Partner=3</a:t>
                </a:r>
              </a:p>
              <a:p>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smtClean="0"/>
                  <a:t> = -0.69</a:t>
                </a:r>
              </a:p>
              <a:p>
                <a:r>
                  <a:rPr lang="en-US" dirty="0" smtClean="0"/>
                  <a:t>Calculate </a:t>
                </a:r>
                <a:r>
                  <a:rPr lang="en-US" dirty="0" err="1" smtClean="0"/>
                  <a:t>X</a:t>
                </a:r>
                <a:r>
                  <a:rPr lang="en-US" baseline="-25000" dirty="0" err="1" smtClean="0"/>
                  <a:t>1</a:t>
                </a:r>
                <a:r>
                  <a:rPr lang="en-US" dirty="0" smtClean="0"/>
                  <a:t>, F(x) and Fitness</a:t>
                </a:r>
              </a:p>
              <a:p>
                <a:endParaRPr lang="en-US" dirty="0"/>
              </a:p>
              <a:p>
                <a:endParaRPr lang="en-US" dirty="0" smtClean="0"/>
              </a:p>
              <a:p>
                <a:r>
                  <a:rPr lang="en-US" dirty="0" err="1" smtClean="0"/>
                  <a:t>X</a:t>
                </a:r>
                <a:r>
                  <a:rPr lang="en-US" baseline="-25000" dirty="0" err="1" smtClean="0"/>
                  <a:t>1</a:t>
                </a:r>
                <a:r>
                  <a:rPr lang="en-US" dirty="0" smtClean="0"/>
                  <a:t>=0.6571, F(x)=20.1914; fit=0.0472</a:t>
                </a:r>
              </a:p>
              <a:p>
                <a:r>
                  <a:rPr lang="en-US" dirty="0" smtClean="0"/>
                  <a:t>Do we keep or replace?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226476868"/>
              </p:ext>
            </p:extLst>
          </p:nvPr>
        </p:nvGraphicFramePr>
        <p:xfrm>
          <a:off x="7207115" y="2217906"/>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-3.0470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2.7604</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1.6327</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7451388" y="1517515"/>
            <a:ext cx="2101174" cy="461665"/>
          </a:xfrm>
          <a:prstGeom prst="rect">
            <a:avLst/>
          </a:prstGeom>
          <a:noFill/>
        </p:spPr>
        <p:txBody>
          <a:bodyPr wrap="square" rtlCol="0">
            <a:spAutoFit/>
          </a:bodyPr>
          <a:lstStyle/>
          <a:p>
            <a:r>
              <a:rPr lang="en-US" sz="2400" dirty="0" smtClean="0"/>
              <a:t>Food Source</a:t>
            </a:r>
            <a:endParaRPr lang="en-US" sz="2400" dirty="0"/>
          </a:p>
        </p:txBody>
      </p:sp>
      <p:sp>
        <p:nvSpPr>
          <p:cNvPr id="6" name="Rectangle 5"/>
          <p:cNvSpPr/>
          <p:nvPr/>
        </p:nvSpPr>
        <p:spPr>
          <a:xfrm>
            <a:off x="8560340" y="2100724"/>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560340" y="3514911"/>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6039795" y="294450"/>
            <a:ext cx="2334639" cy="584775"/>
          </a:xfrm>
          <a:prstGeom prst="rect">
            <a:avLst/>
          </a:prstGeom>
          <a:noFill/>
        </p:spPr>
        <p:txBody>
          <a:bodyPr wrap="square" rtlCol="0">
            <a:spAutoFit/>
          </a:bodyPr>
          <a:lstStyle/>
          <a:p>
            <a:r>
              <a:rPr lang="en-US" sz="3200" dirty="0" smtClean="0"/>
              <a:t>Maximize</a:t>
            </a:r>
            <a:endParaRPr lang="en-US" sz="3200" dirty="0"/>
          </a:p>
        </p:txBody>
      </p:sp>
      <mc:AlternateContent xmlns:mc="http://schemas.openxmlformats.org/markup-compatibility/2006" xmlns:a14="http://schemas.microsoft.com/office/drawing/2010/main">
        <mc:Choice Requires="a14">
          <p:sp>
            <p:nvSpPr>
              <p:cNvPr id="9" name="TextBox 8"/>
              <p:cNvSpPr txBox="1"/>
              <p:nvPr/>
            </p:nvSpPr>
            <p:spPr>
              <a:xfrm>
                <a:off x="6096000" y="872871"/>
                <a:ext cx="5260351"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+3</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872871"/>
                <a:ext cx="5260351" cy="374333"/>
              </a:xfrm>
              <a:prstGeom prst="rect">
                <a:avLst/>
              </a:prstGeom>
              <a:blipFill>
                <a:blip r:embed="rId3"/>
                <a:stretch>
                  <a:fillRect l="-1506" r="-811" b="-33871"/>
                </a:stretch>
              </a:blipFill>
            </p:spPr>
            <p:txBody>
              <a:bodyPr/>
              <a:lstStyle/>
              <a:p>
                <a:r>
                  <a:rPr lang="en-US">
                    <a:noFill/>
                  </a:rPr>
                  <a:t> </a:t>
                </a:r>
              </a:p>
            </p:txBody>
          </p:sp>
        </mc:Fallback>
      </mc:AlternateContent>
      <p:sp>
        <p:nvSpPr>
          <p:cNvPr id="10" name="TextBox 9"/>
          <p:cNvSpPr txBox="1"/>
          <p:nvPr/>
        </p:nvSpPr>
        <p:spPr>
          <a:xfrm>
            <a:off x="7451387" y="5813946"/>
            <a:ext cx="2334639" cy="369332"/>
          </a:xfrm>
          <a:prstGeom prst="rect">
            <a:avLst/>
          </a:prstGeom>
          <a:noFill/>
        </p:spPr>
        <p:txBody>
          <a:bodyPr wrap="square" rtlCol="0">
            <a:spAutoFit/>
          </a:bodyPr>
          <a:lstStyle/>
          <a:p>
            <a:r>
              <a:rPr lang="en-US" dirty="0" smtClean="0"/>
              <a:t>Corrected Error</a:t>
            </a:r>
            <a:endParaRPr lang="en-US" dirty="0"/>
          </a:p>
        </p:txBody>
      </p:sp>
    </p:spTree>
    <p:extLst>
      <p:ext uri="{BB962C8B-B14F-4D97-AF65-F5344CB8AC3E}">
        <p14:creationId xmlns:p14="http://schemas.microsoft.com/office/powerpoint/2010/main" val="1503329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8313511"/>
              </p:ext>
            </p:extLst>
          </p:nvPr>
        </p:nvGraphicFramePr>
        <p:xfrm>
          <a:off x="354625" y="1459148"/>
          <a:ext cx="2578912" cy="2583668"/>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bg1"/>
                          </a:solidFill>
                        </a:rPr>
                        <a:t>3.1472</a:t>
                      </a:r>
                      <a:endParaRPr lang="en-US" sz="1800" b="0" dirty="0">
                        <a:solidFill>
                          <a:schemeClr val="bg1"/>
                        </a:solidFill>
                      </a:endParaRPr>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4.0579</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r h="645917">
                <a:tc>
                  <a:txBody>
                    <a:bodyPr/>
                    <a:lstStyle/>
                    <a:p>
                      <a:r>
                        <a:rPr lang="en-US" sz="1800" b="0" dirty="0" smtClean="0">
                          <a:solidFill>
                            <a:schemeClr val="tx1"/>
                          </a:solidFill>
                        </a:rPr>
                        <a:t>-3.7301</a:t>
                      </a:r>
                      <a:endParaRPr lang="en-US" sz="1800" b="0" dirty="0">
                        <a:solidFill>
                          <a:schemeClr val="tx1"/>
                        </a:solidFill>
                      </a:endParaRPr>
                    </a:p>
                  </a:txBody>
                  <a:tcPr/>
                </a:tc>
                <a:tc>
                  <a:txBody>
                    <a:bodyPr/>
                    <a:lstStyle/>
                    <a:p>
                      <a:r>
                        <a:rPr lang="en-US" dirty="0" smtClean="0"/>
                        <a:t>2.7604</a:t>
                      </a:r>
                      <a:endParaRPr lang="en-US" dirty="0"/>
                    </a:p>
                  </a:txBody>
                  <a:tcPr/>
                </a:tc>
                <a:extLst>
                  <a:ext uri="{0D108BD9-81ED-4DB2-BD59-A6C34878D82A}">
                    <a16:rowId xmlns:a16="http://schemas.microsoft.com/office/drawing/2014/main" val="1363983962"/>
                  </a:ext>
                </a:extLst>
              </a:tr>
              <a:tr h="645917">
                <a:tc>
                  <a:txBody>
                    <a:bodyPr/>
                    <a:lstStyle/>
                    <a:p>
                      <a:r>
                        <a:rPr lang="en-US" sz="1800" b="0" dirty="0" smtClean="0">
                          <a:solidFill>
                            <a:schemeClr val="tx1"/>
                          </a:solidFill>
                        </a:rPr>
                        <a:t>4.1338</a:t>
                      </a:r>
                      <a:endParaRPr lang="en-US" sz="1800" b="0" dirty="0">
                        <a:solidFill>
                          <a:schemeClr val="tx1"/>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17569647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96280125"/>
              </p:ext>
            </p:extLst>
          </p:nvPr>
        </p:nvGraphicFramePr>
        <p:xfrm>
          <a:off x="3277141" y="1459148"/>
          <a:ext cx="2248170" cy="258366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31.9645</a:t>
                      </a:r>
                      <a:endParaRPr lang="en-US" dirty="0"/>
                    </a:p>
                  </a:txBody>
                  <a:tcPr/>
                </a:tc>
                <a:extLst>
                  <a:ext uri="{0D108BD9-81ED-4DB2-BD59-A6C34878D82A}">
                    <a16:rowId xmlns:a16="http://schemas.microsoft.com/office/drawing/2014/main" val="212843974"/>
                  </a:ext>
                </a:extLst>
              </a:tr>
              <a:tr h="645917">
                <a:tc>
                  <a:txBody>
                    <a:bodyPr/>
                    <a:lstStyle/>
                    <a:p>
                      <a:r>
                        <a:rPr lang="en-US" dirty="0" smtClean="0"/>
                        <a:t>37.0428</a:t>
                      </a:r>
                      <a:endParaRPr lang="en-US" dirty="0"/>
                    </a:p>
                  </a:txBody>
                  <a:tcPr/>
                </a:tc>
                <a:extLst>
                  <a:ext uri="{0D108BD9-81ED-4DB2-BD59-A6C34878D82A}">
                    <a16:rowId xmlns:a16="http://schemas.microsoft.com/office/drawing/2014/main" val="854383320"/>
                  </a:ext>
                </a:extLst>
              </a:tr>
              <a:tr h="645917">
                <a:tc>
                  <a:txBody>
                    <a:bodyPr/>
                    <a:lstStyle/>
                    <a:p>
                      <a:r>
                        <a:rPr lang="en-US" dirty="0" smtClean="0"/>
                        <a:t>38.4119</a:t>
                      </a:r>
                      <a:endParaRPr lang="en-US" dirty="0"/>
                    </a:p>
                  </a:txBody>
                  <a:tcPr/>
                </a:tc>
                <a:extLst>
                  <a:ext uri="{0D108BD9-81ED-4DB2-BD59-A6C34878D82A}">
                    <a16:rowId xmlns:a16="http://schemas.microsoft.com/office/drawing/2014/main" val="1453997649"/>
                  </a:ext>
                </a:extLst>
              </a:tr>
              <a:tr h="645917">
                <a:tc>
                  <a:txBody>
                    <a:bodyPr/>
                    <a:lstStyle/>
                    <a:p>
                      <a:r>
                        <a:rPr lang="en-US" dirty="0" smtClean="0"/>
                        <a:t>48.6753</a:t>
                      </a:r>
                      <a:endParaRPr lang="en-US" dirty="0"/>
                    </a:p>
                  </a:txBody>
                  <a:tcPr/>
                </a:tc>
                <a:extLst>
                  <a:ext uri="{0D108BD9-81ED-4DB2-BD59-A6C34878D82A}">
                    <a16:rowId xmlns:a16="http://schemas.microsoft.com/office/drawing/2014/main" val="2803823653"/>
                  </a:ext>
                </a:extLst>
              </a:tr>
            </a:tbl>
          </a:graphicData>
        </a:graphic>
      </p:graphicFrame>
      <p:sp>
        <p:nvSpPr>
          <p:cNvPr id="6" name="TextBox 5"/>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978750258"/>
              </p:ext>
            </p:extLst>
          </p:nvPr>
        </p:nvGraphicFramePr>
        <p:xfrm>
          <a:off x="5868915" y="1459148"/>
          <a:ext cx="2248170" cy="258366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sz="2400" b="0" dirty="0" smtClean="0">
                          <a:solidFill>
                            <a:srgbClr val="FF0000"/>
                          </a:solidFill>
                        </a:rPr>
                        <a:t>0.0303</a:t>
                      </a:r>
                      <a:endParaRPr lang="en-US" sz="2400" b="0" dirty="0">
                        <a:solidFill>
                          <a:srgbClr val="FF0000"/>
                        </a:solidFill>
                      </a:endParaRPr>
                    </a:p>
                  </a:txBody>
                  <a:tcPr/>
                </a:tc>
                <a:extLst>
                  <a:ext uri="{0D108BD9-81ED-4DB2-BD59-A6C34878D82A}">
                    <a16:rowId xmlns:a16="http://schemas.microsoft.com/office/drawing/2014/main" val="212843974"/>
                  </a:ext>
                </a:extLst>
              </a:tr>
              <a:tr h="645917">
                <a:tc>
                  <a:txBody>
                    <a:bodyPr/>
                    <a:lstStyle/>
                    <a:p>
                      <a:r>
                        <a:rPr lang="en-US" dirty="0" smtClean="0"/>
                        <a:t>0.0263</a:t>
                      </a:r>
                      <a:endParaRPr lang="en-US" dirty="0"/>
                    </a:p>
                  </a:txBody>
                  <a:tcPr/>
                </a:tc>
                <a:extLst>
                  <a:ext uri="{0D108BD9-81ED-4DB2-BD59-A6C34878D82A}">
                    <a16:rowId xmlns:a16="http://schemas.microsoft.com/office/drawing/2014/main" val="913743474"/>
                  </a:ext>
                </a:extLst>
              </a:tr>
              <a:tr h="645917">
                <a:tc>
                  <a:txBody>
                    <a:bodyPr/>
                    <a:lstStyle/>
                    <a:p>
                      <a:r>
                        <a:rPr lang="en-US" dirty="0" smtClean="0"/>
                        <a:t>0.0254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bl>
          </a:graphicData>
        </a:graphic>
      </p:graphicFrame>
      <p:sp>
        <p:nvSpPr>
          <p:cNvPr id="8" name="TextBox 7"/>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9" name="TextBox 8"/>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1868719076"/>
              </p:ext>
            </p:extLst>
          </p:nvPr>
        </p:nvGraphicFramePr>
        <p:xfrm>
          <a:off x="8380599" y="1475359"/>
          <a:ext cx="2248170" cy="2562052"/>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0513">
                <a:tc>
                  <a:txBody>
                    <a:bodyPr/>
                    <a:lstStyle/>
                    <a:p>
                      <a:r>
                        <a:rPr lang="en-US" sz="2400" dirty="0" smtClean="0">
                          <a:solidFill>
                            <a:srgbClr val="FF0000"/>
                          </a:solidFill>
                        </a:rPr>
                        <a:t>2</a:t>
                      </a:r>
                      <a:endParaRPr lang="en-US" sz="2400" dirty="0">
                        <a:solidFill>
                          <a:srgbClr val="FF0000"/>
                        </a:solidFill>
                      </a:endParaRPr>
                    </a:p>
                  </a:txBody>
                  <a:tcPr/>
                </a:tc>
                <a:extLst>
                  <a:ext uri="{0D108BD9-81ED-4DB2-BD59-A6C34878D82A}">
                    <a16:rowId xmlns:a16="http://schemas.microsoft.com/office/drawing/2014/main" val="212843974"/>
                  </a:ext>
                </a:extLst>
              </a:tr>
              <a:tr h="640513">
                <a:tc>
                  <a:txBody>
                    <a:bodyPr/>
                    <a:lstStyle/>
                    <a:p>
                      <a:r>
                        <a:rPr lang="en-US" dirty="0" smtClean="0"/>
                        <a:t>0</a:t>
                      </a:r>
                      <a:endParaRPr lang="en-US" dirty="0"/>
                    </a:p>
                  </a:txBody>
                  <a:tcPr/>
                </a:tc>
                <a:extLst>
                  <a:ext uri="{0D108BD9-81ED-4DB2-BD59-A6C34878D82A}">
                    <a16:rowId xmlns:a16="http://schemas.microsoft.com/office/drawing/2014/main" val="2547070057"/>
                  </a:ext>
                </a:extLst>
              </a:tr>
              <a:tr h="640513">
                <a:tc>
                  <a:txBody>
                    <a:bodyPr/>
                    <a:lstStyle/>
                    <a:p>
                      <a:r>
                        <a:rPr lang="en-US" dirty="0" smtClean="0"/>
                        <a:t>0</a:t>
                      </a:r>
                      <a:endParaRPr lang="en-US" dirty="0"/>
                    </a:p>
                  </a:txBody>
                  <a:tcPr/>
                </a:tc>
                <a:extLst>
                  <a:ext uri="{0D108BD9-81ED-4DB2-BD59-A6C34878D82A}">
                    <a16:rowId xmlns:a16="http://schemas.microsoft.com/office/drawing/2014/main" val="2149300855"/>
                  </a:ext>
                </a:extLst>
              </a:tr>
              <a:tr h="640513">
                <a:tc>
                  <a:txBody>
                    <a:bodyPr/>
                    <a:lstStyle/>
                    <a:p>
                      <a:r>
                        <a:rPr lang="en-US" dirty="0" smtClean="0"/>
                        <a:t>1</a:t>
                      </a:r>
                      <a:endParaRPr lang="en-US" dirty="0"/>
                    </a:p>
                  </a:txBody>
                  <a:tcPr/>
                </a:tc>
                <a:extLst>
                  <a:ext uri="{0D108BD9-81ED-4DB2-BD59-A6C34878D82A}">
                    <a16:rowId xmlns:a16="http://schemas.microsoft.com/office/drawing/2014/main" val="2153285241"/>
                  </a:ext>
                </a:extLst>
              </a:tr>
            </a:tbl>
          </a:graphicData>
        </a:graphic>
      </p:graphicFrame>
      <p:sp>
        <p:nvSpPr>
          <p:cNvPr id="11" name="TextBox 10"/>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spTree>
    <p:extLst>
      <p:ext uri="{BB962C8B-B14F-4D97-AF65-F5344CB8AC3E}">
        <p14:creationId xmlns:p14="http://schemas.microsoft.com/office/powerpoint/2010/main" val="2208744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213" y="291830"/>
            <a:ext cx="5000017" cy="707886"/>
          </a:xfrm>
          <a:prstGeom prst="rect">
            <a:avLst/>
          </a:prstGeom>
          <a:noFill/>
        </p:spPr>
        <p:txBody>
          <a:bodyPr wrap="square" rtlCol="0">
            <a:spAutoFit/>
          </a:bodyPr>
          <a:lstStyle/>
          <a:p>
            <a:r>
              <a:rPr lang="en-US" sz="4000" dirty="0" smtClean="0"/>
              <a:t>Onlooker Bee Phase</a:t>
            </a:r>
            <a:endParaRPr lang="en-US" sz="4000" dirty="0"/>
          </a:p>
        </p:txBody>
      </p:sp>
      <p:sp>
        <p:nvSpPr>
          <p:cNvPr id="3" name="TextBox 2"/>
          <p:cNvSpPr txBox="1"/>
          <p:nvPr/>
        </p:nvSpPr>
        <p:spPr>
          <a:xfrm>
            <a:off x="1011677" y="1264596"/>
            <a:ext cx="6731540" cy="3108543"/>
          </a:xfrm>
          <a:prstGeom prst="rect">
            <a:avLst/>
          </a:prstGeom>
          <a:noFill/>
        </p:spPr>
        <p:txBody>
          <a:bodyPr wrap="square" rtlCol="0">
            <a:spAutoFit/>
          </a:bodyPr>
          <a:lstStyle/>
          <a:p>
            <a:r>
              <a:rPr lang="en-US" sz="2800" dirty="0" smtClean="0"/>
              <a:t>2nd Onlooker Bee</a:t>
            </a:r>
          </a:p>
          <a:p>
            <a:r>
              <a:rPr lang="en-US" sz="2800" dirty="0" smtClean="0"/>
              <a:t>Random r = 0.15</a:t>
            </a:r>
          </a:p>
          <a:p>
            <a:r>
              <a:rPr lang="en-US" sz="2800" dirty="0" smtClean="0"/>
              <a:t>Since r&lt; </a:t>
            </a:r>
            <a:r>
              <a:rPr lang="en-US" sz="2800" dirty="0" err="1" smtClean="0"/>
              <a:t>prob</a:t>
            </a:r>
            <a:r>
              <a:rPr lang="en-US" sz="2800" dirty="0" smtClean="0"/>
              <a:t>: 0.15&lt;0.2092</a:t>
            </a:r>
          </a:p>
          <a:p>
            <a:endParaRPr lang="en-US" sz="2800" dirty="0" smtClean="0"/>
          </a:p>
          <a:p>
            <a:r>
              <a:rPr lang="en-US" sz="2800" dirty="0" smtClean="0"/>
              <a:t>Therefore we </a:t>
            </a:r>
            <a:r>
              <a:rPr lang="en-US" sz="2800" b="1" dirty="0" smtClean="0"/>
              <a:t>calculate</a:t>
            </a:r>
            <a:r>
              <a:rPr lang="en-US" sz="2800" dirty="0" smtClean="0"/>
              <a:t> </a:t>
            </a:r>
            <a:r>
              <a:rPr lang="en-US" sz="2800" dirty="0" smtClean="0"/>
              <a:t>the </a:t>
            </a:r>
            <a:r>
              <a:rPr lang="en-US" sz="2800" dirty="0" smtClean="0"/>
              <a:t>new </a:t>
            </a:r>
            <a:r>
              <a:rPr lang="en-US" sz="2800" dirty="0" smtClean="0"/>
              <a:t>solution.</a:t>
            </a:r>
          </a:p>
          <a:p>
            <a:r>
              <a:rPr lang="en-US" sz="2800" dirty="0" smtClean="0"/>
              <a:t>Random Variable=</a:t>
            </a:r>
            <a:r>
              <a:rPr lang="en-US" sz="2800" dirty="0" err="1" smtClean="0"/>
              <a:t>x</a:t>
            </a:r>
            <a:r>
              <a:rPr lang="en-US" sz="2800" baseline="-25000" dirty="0" err="1"/>
              <a:t>1</a:t>
            </a:r>
            <a:endParaRPr lang="en-US" sz="2800" dirty="0" smtClean="0"/>
          </a:p>
          <a:p>
            <a:r>
              <a:rPr lang="en-US" sz="2800" dirty="0" smtClean="0"/>
              <a:t>Random Partner=5</a:t>
            </a:r>
            <a:endParaRPr lang="en-US" sz="2800" dirty="0"/>
          </a:p>
        </p:txBody>
      </p:sp>
      <p:graphicFrame>
        <p:nvGraphicFramePr>
          <p:cNvPr id="4" name="Table 3"/>
          <p:cNvGraphicFramePr>
            <a:graphicFrameLocks noGrp="1"/>
          </p:cNvGraphicFramePr>
          <p:nvPr/>
        </p:nvGraphicFramePr>
        <p:xfrm>
          <a:off x="8445664"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0.2415</a:t>
                      </a:r>
                      <a:endParaRPr lang="en-US" dirty="0"/>
                    </a:p>
                  </a:txBody>
                  <a:tcPr/>
                </a:tc>
                <a:extLst>
                  <a:ext uri="{0D108BD9-81ED-4DB2-BD59-A6C34878D82A}">
                    <a16:rowId xmlns:a16="http://schemas.microsoft.com/office/drawing/2014/main" val="212843974"/>
                  </a:ext>
                </a:extLst>
              </a:tr>
              <a:tr h="645917">
                <a:tc>
                  <a:txBody>
                    <a:bodyPr/>
                    <a:lstStyle/>
                    <a:p>
                      <a:r>
                        <a:rPr lang="en-US" dirty="0" smtClean="0"/>
                        <a:t>0.2092</a:t>
                      </a:r>
                      <a:endParaRPr lang="en-US" dirty="0"/>
                    </a:p>
                  </a:txBody>
                  <a:tcPr/>
                </a:tc>
                <a:extLst>
                  <a:ext uri="{0D108BD9-81ED-4DB2-BD59-A6C34878D82A}">
                    <a16:rowId xmlns:a16="http://schemas.microsoft.com/office/drawing/2014/main" val="913743474"/>
                  </a:ext>
                </a:extLst>
              </a:tr>
              <a:tr h="645917">
                <a:tc>
                  <a:txBody>
                    <a:bodyPr/>
                    <a:lstStyle/>
                    <a:p>
                      <a:r>
                        <a:rPr lang="en-US" dirty="0" smtClean="0"/>
                        <a:t>0.2020</a:t>
                      </a:r>
                      <a:endParaRPr lang="en-US" dirty="0"/>
                    </a:p>
                  </a:txBody>
                  <a:tcPr/>
                </a:tc>
                <a:extLst>
                  <a:ext uri="{0D108BD9-81ED-4DB2-BD59-A6C34878D82A}">
                    <a16:rowId xmlns:a16="http://schemas.microsoft.com/office/drawing/2014/main" val="999997056"/>
                  </a:ext>
                </a:extLst>
              </a:tr>
              <a:tr h="645917">
                <a:tc>
                  <a:txBody>
                    <a:bodyPr/>
                    <a:lstStyle/>
                    <a:p>
                      <a:r>
                        <a:rPr lang="en-US" dirty="0" smtClean="0"/>
                        <a:t>0.1602</a:t>
                      </a:r>
                      <a:endParaRPr lang="en-US" dirty="0"/>
                    </a:p>
                  </a:txBody>
                  <a:tcPr/>
                </a:tc>
                <a:extLst>
                  <a:ext uri="{0D108BD9-81ED-4DB2-BD59-A6C34878D82A}">
                    <a16:rowId xmlns:a16="http://schemas.microsoft.com/office/drawing/2014/main" val="2611011579"/>
                  </a:ext>
                </a:extLst>
              </a:tr>
              <a:tr h="645917">
                <a:tc>
                  <a:txBody>
                    <a:bodyPr/>
                    <a:lstStyle/>
                    <a:p>
                      <a:r>
                        <a:rPr lang="en-US" dirty="0" smtClean="0"/>
                        <a:t>0.1871</a:t>
                      </a:r>
                      <a:endParaRPr lang="en-US" dirty="0"/>
                    </a:p>
                  </a:txBody>
                  <a:tcPr/>
                </a:tc>
                <a:extLst>
                  <a:ext uri="{0D108BD9-81ED-4DB2-BD59-A6C34878D82A}">
                    <a16:rowId xmlns:a16="http://schemas.microsoft.com/office/drawing/2014/main" val="2647052932"/>
                  </a:ext>
                </a:extLst>
              </a:tr>
            </a:tbl>
          </a:graphicData>
        </a:graphic>
      </p:graphicFrame>
      <p:sp>
        <p:nvSpPr>
          <p:cNvPr id="5" name="TextBox 4"/>
          <p:cNvSpPr txBox="1"/>
          <p:nvPr/>
        </p:nvSpPr>
        <p:spPr>
          <a:xfrm>
            <a:off x="8445664" y="758756"/>
            <a:ext cx="2101174" cy="461665"/>
          </a:xfrm>
          <a:prstGeom prst="rect">
            <a:avLst/>
          </a:prstGeom>
          <a:noFill/>
        </p:spPr>
        <p:txBody>
          <a:bodyPr wrap="square" rtlCol="0">
            <a:spAutoFit/>
          </a:bodyPr>
          <a:lstStyle/>
          <a:p>
            <a:r>
              <a:rPr lang="en-US" sz="2400" dirty="0" smtClean="0"/>
              <a:t>P</a:t>
            </a:r>
            <a:endParaRPr lang="en-US" sz="2400" dirty="0"/>
          </a:p>
        </p:txBody>
      </p:sp>
      <p:cxnSp>
        <p:nvCxnSpPr>
          <p:cNvPr id="7" name="Straight Arrow Connector 6"/>
          <p:cNvCxnSpPr/>
          <p:nvPr/>
        </p:nvCxnSpPr>
        <p:spPr>
          <a:xfrm>
            <a:off x="4980562" y="2431915"/>
            <a:ext cx="3465102" cy="77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827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following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2nd onlooker bee :</a:t>
                </a:r>
              </a:p>
              <a:p>
                <a:r>
                  <a:rPr lang="en-US" dirty="0"/>
                  <a:t>Random </a:t>
                </a:r>
                <a:r>
                  <a:rPr lang="en-US" dirty="0" smtClean="0"/>
                  <a:t>Variable=</a:t>
                </a:r>
                <a:r>
                  <a:rPr lang="en-US" dirty="0" err="1" smtClean="0"/>
                  <a:t>x</a:t>
                </a:r>
                <a:r>
                  <a:rPr lang="en-US" baseline="-25000" dirty="0" err="1" smtClean="0"/>
                  <a:t>1</a:t>
                </a:r>
                <a:endParaRPr lang="en-US" dirty="0"/>
              </a:p>
              <a:p>
                <a:r>
                  <a:rPr lang="en-US" dirty="0"/>
                  <a:t>Random </a:t>
                </a:r>
                <a:r>
                  <a:rPr lang="en-US" dirty="0" smtClean="0"/>
                  <a:t>Partner=5</a:t>
                </a:r>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smtClean="0"/>
                  <a:t> = 0.72</a:t>
                </a:r>
              </a:p>
              <a:p>
                <a:r>
                  <a:rPr lang="en-US" dirty="0" smtClean="0"/>
                  <a:t>Calculate </a:t>
                </a:r>
                <a:r>
                  <a:rPr lang="en-US" dirty="0" err="1" smtClean="0"/>
                  <a:t>X</a:t>
                </a:r>
                <a:r>
                  <a:rPr lang="en-US" baseline="-25000" dirty="0" err="1"/>
                  <a:t>2</a:t>
                </a:r>
                <a:r>
                  <a:rPr lang="en-US" dirty="0" smtClean="0"/>
                  <a:t>, F(x) and Fitness</a:t>
                </a:r>
              </a:p>
              <a:p>
                <a:endParaRPr lang="en-US" dirty="0"/>
              </a:p>
              <a:p>
                <a:endParaRPr lang="en-US" dirty="0" smtClean="0"/>
              </a:p>
              <a:p>
                <a:r>
                  <a:rPr lang="en-US" dirty="0" err="1" smtClean="0"/>
                  <a:t>X</a:t>
                </a:r>
                <a:r>
                  <a:rPr lang="en-US" baseline="-25000" dirty="0" err="1" smtClean="0"/>
                  <a:t>2</a:t>
                </a:r>
                <a:r>
                  <a:rPr lang="en-US" dirty="0" smtClean="0"/>
                  <a:t>=5.8040, F(x)=50.3311; fit=0.0195</a:t>
                </a:r>
              </a:p>
              <a:p>
                <a:r>
                  <a:rPr lang="en-US" dirty="0" smtClean="0"/>
                  <a:t>Do we keep or replace?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773216873"/>
              </p:ext>
            </p:extLst>
          </p:nvPr>
        </p:nvGraphicFramePr>
        <p:xfrm>
          <a:off x="7207115" y="2217906"/>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dirty="0" smtClean="0"/>
                        <a:t>3.1472</a:t>
                      </a:r>
                      <a:endParaRPr lang="en-US" dirty="0"/>
                    </a:p>
                  </a:txBody>
                  <a:tcPr/>
                </a:tc>
                <a:tc>
                  <a:txBody>
                    <a:bodyPr/>
                    <a:lstStyle/>
                    <a:p>
                      <a:r>
                        <a:rPr lang="en-US" dirty="0" smtClean="0"/>
                        <a:t>-4.0246</a:t>
                      </a:r>
                      <a:endParaRPr lang="en-US" dirty="0"/>
                    </a:p>
                  </a:txBody>
                  <a:tcPr/>
                </a:tc>
                <a:extLst>
                  <a:ext uri="{0D108BD9-81ED-4DB2-BD59-A6C34878D82A}">
                    <a16:rowId xmlns:a16="http://schemas.microsoft.com/office/drawing/2014/main" val="2525507249"/>
                  </a:ext>
                </a:extLst>
              </a:tr>
              <a:tr h="645917">
                <a:tc>
                  <a:txBody>
                    <a:bodyPr/>
                    <a:lstStyle/>
                    <a:p>
                      <a:r>
                        <a:rPr lang="en-US" dirty="0" smtClean="0"/>
                        <a:t>4.0579</a:t>
                      </a:r>
                      <a:endParaRPr lang="en-US" dirty="0"/>
                    </a:p>
                  </a:txBody>
                  <a:tcPr/>
                </a:tc>
                <a:tc>
                  <a:txBody>
                    <a:bodyPr/>
                    <a:lstStyle/>
                    <a:p>
                      <a:r>
                        <a:rPr lang="en-US" dirty="0" smtClean="0"/>
                        <a:t>-3.0470</a:t>
                      </a:r>
                      <a:endParaRPr lang="en-US" dirty="0"/>
                    </a:p>
                  </a:txBody>
                  <a:tcPr/>
                </a:tc>
                <a:extLst>
                  <a:ext uri="{0D108BD9-81ED-4DB2-BD59-A6C34878D82A}">
                    <a16:rowId xmlns:a16="http://schemas.microsoft.com/office/drawing/2014/main" val="4278621629"/>
                  </a:ext>
                </a:extLst>
              </a:tr>
              <a:tr h="645917">
                <a:tc>
                  <a:txBody>
                    <a:bodyPr/>
                    <a:lstStyle/>
                    <a:p>
                      <a:r>
                        <a:rPr lang="en-US" dirty="0" smtClean="0"/>
                        <a:t>-3.7301</a:t>
                      </a:r>
                      <a:endParaRPr lang="en-US" dirty="0"/>
                    </a:p>
                  </a:txBody>
                  <a:tcPr/>
                </a:tc>
                <a:tc>
                  <a:txBody>
                    <a:bodyPr/>
                    <a:lstStyle/>
                    <a:p>
                      <a:r>
                        <a:rPr lang="en-US" dirty="0" smtClean="0"/>
                        <a:t>2.7604</a:t>
                      </a:r>
                      <a:endParaRPr lang="en-US" dirty="0"/>
                    </a:p>
                  </a:txBody>
                  <a:tcPr/>
                </a:tc>
                <a:extLst>
                  <a:ext uri="{0D108BD9-81ED-4DB2-BD59-A6C34878D82A}">
                    <a16:rowId xmlns:a16="http://schemas.microsoft.com/office/drawing/2014/main" val="1007426840"/>
                  </a:ext>
                </a:extLst>
              </a:tr>
              <a:tr h="645917">
                <a:tc>
                  <a:txBody>
                    <a:bodyPr/>
                    <a:lstStyle/>
                    <a:p>
                      <a:r>
                        <a:rPr lang="en-US" dirty="0" smtClean="0"/>
                        <a:t>4.1338</a:t>
                      </a:r>
                      <a:endParaRPr lang="en-US" dirty="0"/>
                    </a:p>
                  </a:txBody>
                  <a:tcPr/>
                </a:tc>
                <a:tc>
                  <a:txBody>
                    <a:bodyPr/>
                    <a:lstStyle/>
                    <a:p>
                      <a:r>
                        <a:rPr lang="en-US" dirty="0" smtClean="0"/>
                        <a:t>4.5751</a:t>
                      </a:r>
                      <a:endParaRPr lang="en-US" dirty="0"/>
                    </a:p>
                  </a:txBody>
                  <a:tcPr/>
                </a:tc>
                <a:extLst>
                  <a:ext uri="{0D108BD9-81ED-4DB2-BD59-A6C34878D82A}">
                    <a16:rowId xmlns:a16="http://schemas.microsoft.com/office/drawing/2014/main" val="489302215"/>
                  </a:ext>
                </a:extLst>
              </a:tr>
              <a:tr h="645917">
                <a:tc>
                  <a:txBody>
                    <a:bodyPr/>
                    <a:lstStyle/>
                    <a:p>
                      <a:r>
                        <a:rPr lang="en-US" dirty="0" smtClean="0"/>
                        <a:t>1.6327</a:t>
                      </a:r>
                      <a:endParaRPr lang="en-US" dirty="0"/>
                    </a:p>
                  </a:txBody>
                  <a:tcPr/>
                </a:tc>
                <a:tc>
                  <a:txBody>
                    <a:bodyPr/>
                    <a:lstStyle/>
                    <a:p>
                      <a:r>
                        <a:rPr lang="en-US" dirty="0" smtClean="0"/>
                        <a:t>4.6489</a:t>
                      </a:r>
                      <a:endParaRPr lang="en-US" dirty="0"/>
                    </a:p>
                  </a:txBody>
                  <a:tcPr/>
                </a:tc>
                <a:extLst>
                  <a:ext uri="{0D108BD9-81ED-4DB2-BD59-A6C34878D82A}">
                    <a16:rowId xmlns:a16="http://schemas.microsoft.com/office/drawing/2014/main" val="849522750"/>
                  </a:ext>
                </a:extLst>
              </a:tr>
            </a:tbl>
          </a:graphicData>
        </a:graphic>
      </p:graphicFrame>
      <p:sp>
        <p:nvSpPr>
          <p:cNvPr id="5" name="TextBox 4"/>
          <p:cNvSpPr txBox="1"/>
          <p:nvPr/>
        </p:nvSpPr>
        <p:spPr>
          <a:xfrm>
            <a:off x="7451388" y="1517515"/>
            <a:ext cx="2101174" cy="461665"/>
          </a:xfrm>
          <a:prstGeom prst="rect">
            <a:avLst/>
          </a:prstGeom>
          <a:noFill/>
        </p:spPr>
        <p:txBody>
          <a:bodyPr wrap="square" rtlCol="0">
            <a:spAutoFit/>
          </a:bodyPr>
          <a:lstStyle/>
          <a:p>
            <a:r>
              <a:rPr lang="en-US" sz="2400" dirty="0" smtClean="0"/>
              <a:t>Food Source</a:t>
            </a:r>
            <a:endParaRPr lang="en-US" sz="2400" dirty="0"/>
          </a:p>
        </p:txBody>
      </p:sp>
      <p:sp>
        <p:nvSpPr>
          <p:cNvPr id="6" name="Rectangle 5"/>
          <p:cNvSpPr/>
          <p:nvPr/>
        </p:nvSpPr>
        <p:spPr>
          <a:xfrm>
            <a:off x="7207114" y="2892294"/>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7207114" y="4756857"/>
            <a:ext cx="992222" cy="4863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6039795" y="294450"/>
            <a:ext cx="2334639" cy="584775"/>
          </a:xfrm>
          <a:prstGeom prst="rect">
            <a:avLst/>
          </a:prstGeom>
          <a:noFill/>
        </p:spPr>
        <p:txBody>
          <a:bodyPr wrap="square" rtlCol="0">
            <a:spAutoFit/>
          </a:bodyPr>
          <a:lstStyle/>
          <a:p>
            <a:r>
              <a:rPr lang="en-US" sz="3200" dirty="0" smtClean="0"/>
              <a:t>Maximize</a:t>
            </a:r>
            <a:endParaRPr lang="en-US" sz="3200" dirty="0"/>
          </a:p>
        </p:txBody>
      </p:sp>
      <mc:AlternateContent xmlns:mc="http://schemas.openxmlformats.org/markup-compatibility/2006" xmlns:a14="http://schemas.microsoft.com/office/drawing/2010/main">
        <mc:Choice Requires="a14">
          <p:sp>
            <p:nvSpPr>
              <p:cNvPr id="9" name="TextBox 8"/>
              <p:cNvSpPr txBox="1"/>
              <p:nvPr/>
            </p:nvSpPr>
            <p:spPr>
              <a:xfrm>
                <a:off x="6096000" y="872871"/>
                <a:ext cx="5260351"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+3</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872871"/>
                <a:ext cx="5260351" cy="374333"/>
              </a:xfrm>
              <a:prstGeom prst="rect">
                <a:avLst/>
              </a:prstGeom>
              <a:blipFill>
                <a:blip r:embed="rId3"/>
                <a:stretch>
                  <a:fillRect l="-1506" r="-811" b="-33871"/>
                </a:stretch>
              </a:blipFill>
            </p:spPr>
            <p:txBody>
              <a:bodyPr/>
              <a:lstStyle/>
              <a:p>
                <a:r>
                  <a:rPr lang="en-US">
                    <a:noFill/>
                  </a:rPr>
                  <a:t> </a:t>
                </a:r>
              </a:p>
            </p:txBody>
          </p:sp>
        </mc:Fallback>
      </mc:AlternateContent>
      <p:sp>
        <p:nvSpPr>
          <p:cNvPr id="10" name="TextBox 9"/>
          <p:cNvSpPr txBox="1"/>
          <p:nvPr/>
        </p:nvSpPr>
        <p:spPr>
          <a:xfrm>
            <a:off x="7451387" y="5813946"/>
            <a:ext cx="2334639" cy="369332"/>
          </a:xfrm>
          <a:prstGeom prst="rect">
            <a:avLst/>
          </a:prstGeom>
          <a:noFill/>
        </p:spPr>
        <p:txBody>
          <a:bodyPr wrap="square" rtlCol="0">
            <a:spAutoFit/>
          </a:bodyPr>
          <a:lstStyle/>
          <a:p>
            <a:r>
              <a:rPr lang="en-US" dirty="0" smtClean="0"/>
              <a:t>Corrected Error</a:t>
            </a:r>
            <a:endParaRPr lang="en-US" dirty="0"/>
          </a:p>
        </p:txBody>
      </p:sp>
    </p:spTree>
    <p:extLst>
      <p:ext uri="{BB962C8B-B14F-4D97-AF65-F5344CB8AC3E}">
        <p14:creationId xmlns:p14="http://schemas.microsoft.com/office/powerpoint/2010/main" val="349475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76042220"/>
              </p:ext>
            </p:extLst>
          </p:nvPr>
        </p:nvGraphicFramePr>
        <p:xfrm>
          <a:off x="354625" y="1459148"/>
          <a:ext cx="2578912" cy="2583668"/>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tx1"/>
                          </a:solidFill>
                        </a:rPr>
                        <a:t>3.1472</a:t>
                      </a:r>
                      <a:endParaRPr lang="en-US" sz="1800" b="0" dirty="0">
                        <a:solidFill>
                          <a:schemeClr val="tx1"/>
                        </a:solidFill>
                      </a:endParaRPr>
                    </a:p>
                  </a:txBody>
                  <a:tcPr/>
                </a:tc>
                <a:tc>
                  <a:txBody>
                    <a:bodyPr/>
                    <a:lstStyle/>
                    <a:p>
                      <a:r>
                        <a:rPr lang="en-US" dirty="0" smtClean="0">
                          <a:solidFill>
                            <a:schemeClr val="tx1"/>
                          </a:solidFill>
                        </a:rPr>
                        <a:t>-</a:t>
                      </a:r>
                      <a:r>
                        <a:rPr lang="en-US" b="0" dirty="0" smtClean="0">
                          <a:solidFill>
                            <a:schemeClr val="tx1"/>
                          </a:solidFill>
                        </a:rPr>
                        <a:t>4.0246</a:t>
                      </a:r>
                      <a:endParaRPr lang="en-US" b="0" dirty="0">
                        <a:solidFill>
                          <a:schemeClr val="tx1"/>
                        </a:solidFill>
                      </a:endParaRPr>
                    </a:p>
                  </a:txBody>
                  <a:tcPr/>
                </a:tc>
                <a:extLst>
                  <a:ext uri="{0D108BD9-81ED-4DB2-BD59-A6C34878D82A}">
                    <a16:rowId xmlns:a16="http://schemas.microsoft.com/office/drawing/2014/main" val="2525507249"/>
                  </a:ext>
                </a:extLst>
              </a:tr>
              <a:tr h="645917">
                <a:tc>
                  <a:txBody>
                    <a:bodyPr/>
                    <a:lstStyle/>
                    <a:p>
                      <a:r>
                        <a:rPr lang="en-US" sz="1800" b="0" dirty="0" smtClean="0">
                          <a:solidFill>
                            <a:schemeClr val="bg1"/>
                          </a:solidFill>
                        </a:rPr>
                        <a:t>5.0000</a:t>
                      </a:r>
                      <a:endParaRPr lang="en-US" sz="1800" b="0" dirty="0">
                        <a:solidFill>
                          <a:schemeClr val="bg1"/>
                        </a:solidFill>
                      </a:endParaRPr>
                    </a:p>
                  </a:txBody>
                  <a:tcPr/>
                </a:tc>
                <a:tc>
                  <a:txBody>
                    <a:bodyPr/>
                    <a:lstStyle/>
                    <a:p>
                      <a:r>
                        <a:rPr lang="en-US" dirty="0" smtClean="0">
                          <a:solidFill>
                            <a:schemeClr val="bg1"/>
                          </a:solidFill>
                        </a:rPr>
                        <a:t>-3.0470</a:t>
                      </a:r>
                      <a:endParaRPr lang="en-US" dirty="0">
                        <a:solidFill>
                          <a:schemeClr val="bg1"/>
                        </a:solidFill>
                      </a:endParaRPr>
                    </a:p>
                  </a:txBody>
                  <a:tcPr/>
                </a:tc>
                <a:extLst>
                  <a:ext uri="{0D108BD9-81ED-4DB2-BD59-A6C34878D82A}">
                    <a16:rowId xmlns:a16="http://schemas.microsoft.com/office/drawing/2014/main" val="2986318859"/>
                  </a:ext>
                </a:extLst>
              </a:tr>
              <a:tr h="645917">
                <a:tc>
                  <a:txBody>
                    <a:bodyPr/>
                    <a:lstStyle/>
                    <a:p>
                      <a:r>
                        <a:rPr lang="en-US" sz="1800" b="0" dirty="0" smtClean="0">
                          <a:solidFill>
                            <a:schemeClr val="tx1"/>
                          </a:solidFill>
                        </a:rPr>
                        <a:t>-3.7301</a:t>
                      </a:r>
                      <a:endParaRPr lang="en-US" sz="1800" b="0" dirty="0">
                        <a:solidFill>
                          <a:schemeClr val="tx1"/>
                        </a:solidFill>
                      </a:endParaRPr>
                    </a:p>
                  </a:txBody>
                  <a:tcPr/>
                </a:tc>
                <a:tc>
                  <a:txBody>
                    <a:bodyPr/>
                    <a:lstStyle/>
                    <a:p>
                      <a:r>
                        <a:rPr lang="en-US" dirty="0" smtClean="0"/>
                        <a:t>2.7604</a:t>
                      </a:r>
                      <a:endParaRPr lang="en-US" dirty="0"/>
                    </a:p>
                  </a:txBody>
                  <a:tcPr/>
                </a:tc>
                <a:extLst>
                  <a:ext uri="{0D108BD9-81ED-4DB2-BD59-A6C34878D82A}">
                    <a16:rowId xmlns:a16="http://schemas.microsoft.com/office/drawing/2014/main" val="1363983962"/>
                  </a:ext>
                </a:extLst>
              </a:tr>
              <a:tr h="645917">
                <a:tc>
                  <a:txBody>
                    <a:bodyPr/>
                    <a:lstStyle/>
                    <a:p>
                      <a:r>
                        <a:rPr lang="en-US" sz="1800" b="0" dirty="0" smtClean="0">
                          <a:solidFill>
                            <a:schemeClr val="tx1"/>
                          </a:solidFill>
                        </a:rPr>
                        <a:t>4.1338</a:t>
                      </a:r>
                      <a:endParaRPr lang="en-US" sz="1800" b="0" dirty="0">
                        <a:solidFill>
                          <a:schemeClr val="tx1"/>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17569647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72336529"/>
              </p:ext>
            </p:extLst>
          </p:nvPr>
        </p:nvGraphicFramePr>
        <p:xfrm>
          <a:off x="3277141" y="1459148"/>
          <a:ext cx="2248170" cy="258366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b="0" dirty="0" smtClean="0">
                          <a:solidFill>
                            <a:schemeClr val="tx1"/>
                          </a:solidFill>
                        </a:rPr>
                        <a:t>31.9645</a:t>
                      </a:r>
                      <a:endParaRPr lang="en-US" b="0" dirty="0">
                        <a:solidFill>
                          <a:schemeClr val="tx1"/>
                        </a:solidFill>
                      </a:endParaRPr>
                    </a:p>
                  </a:txBody>
                  <a:tcPr/>
                </a:tc>
                <a:extLst>
                  <a:ext uri="{0D108BD9-81ED-4DB2-BD59-A6C34878D82A}">
                    <a16:rowId xmlns:a16="http://schemas.microsoft.com/office/drawing/2014/main" val="212843974"/>
                  </a:ext>
                </a:extLst>
              </a:tr>
              <a:tr h="645917">
                <a:tc>
                  <a:txBody>
                    <a:bodyPr/>
                    <a:lstStyle/>
                    <a:p>
                      <a:r>
                        <a:rPr lang="en-US" dirty="0" smtClean="0">
                          <a:solidFill>
                            <a:schemeClr val="bg1"/>
                          </a:solidFill>
                        </a:rPr>
                        <a:t>50.3311</a:t>
                      </a:r>
                      <a:endParaRPr lang="en-US" dirty="0">
                        <a:solidFill>
                          <a:schemeClr val="bg1"/>
                        </a:solidFill>
                      </a:endParaRPr>
                    </a:p>
                  </a:txBody>
                  <a:tcPr/>
                </a:tc>
                <a:extLst>
                  <a:ext uri="{0D108BD9-81ED-4DB2-BD59-A6C34878D82A}">
                    <a16:rowId xmlns:a16="http://schemas.microsoft.com/office/drawing/2014/main" val="854383320"/>
                  </a:ext>
                </a:extLst>
              </a:tr>
              <a:tr h="645917">
                <a:tc>
                  <a:txBody>
                    <a:bodyPr/>
                    <a:lstStyle/>
                    <a:p>
                      <a:r>
                        <a:rPr lang="en-US" dirty="0" smtClean="0"/>
                        <a:t>38.4119</a:t>
                      </a:r>
                      <a:endParaRPr lang="en-US" dirty="0"/>
                    </a:p>
                  </a:txBody>
                  <a:tcPr/>
                </a:tc>
                <a:extLst>
                  <a:ext uri="{0D108BD9-81ED-4DB2-BD59-A6C34878D82A}">
                    <a16:rowId xmlns:a16="http://schemas.microsoft.com/office/drawing/2014/main" val="1453997649"/>
                  </a:ext>
                </a:extLst>
              </a:tr>
              <a:tr h="645917">
                <a:tc>
                  <a:txBody>
                    <a:bodyPr/>
                    <a:lstStyle/>
                    <a:p>
                      <a:r>
                        <a:rPr lang="en-US" dirty="0" smtClean="0"/>
                        <a:t>48.6753</a:t>
                      </a:r>
                      <a:endParaRPr lang="en-US" dirty="0"/>
                    </a:p>
                  </a:txBody>
                  <a:tcPr/>
                </a:tc>
                <a:extLst>
                  <a:ext uri="{0D108BD9-81ED-4DB2-BD59-A6C34878D82A}">
                    <a16:rowId xmlns:a16="http://schemas.microsoft.com/office/drawing/2014/main" val="2803823653"/>
                  </a:ext>
                </a:extLst>
              </a:tr>
            </a:tbl>
          </a:graphicData>
        </a:graphic>
      </p:graphicFrame>
      <p:sp>
        <p:nvSpPr>
          <p:cNvPr id="6" name="TextBox 5"/>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4287984188"/>
              </p:ext>
            </p:extLst>
          </p:nvPr>
        </p:nvGraphicFramePr>
        <p:xfrm>
          <a:off x="5868915" y="1459148"/>
          <a:ext cx="2248170" cy="2583668"/>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sz="1800" b="0" dirty="0" smtClean="0">
                          <a:solidFill>
                            <a:schemeClr val="tx1"/>
                          </a:solidFill>
                        </a:rPr>
                        <a:t>0.0303</a:t>
                      </a:r>
                      <a:endParaRPr lang="en-US" sz="1800" b="0" dirty="0">
                        <a:solidFill>
                          <a:schemeClr val="tx1"/>
                        </a:solidFill>
                      </a:endParaRPr>
                    </a:p>
                  </a:txBody>
                  <a:tcPr/>
                </a:tc>
                <a:extLst>
                  <a:ext uri="{0D108BD9-81ED-4DB2-BD59-A6C34878D82A}">
                    <a16:rowId xmlns:a16="http://schemas.microsoft.com/office/drawing/2014/main" val="212843974"/>
                  </a:ext>
                </a:extLst>
              </a:tr>
              <a:tr h="645917">
                <a:tc>
                  <a:txBody>
                    <a:bodyPr/>
                    <a:lstStyle/>
                    <a:p>
                      <a:r>
                        <a:rPr lang="en-US" dirty="0" smtClean="0">
                          <a:solidFill>
                            <a:schemeClr val="bg1"/>
                          </a:solidFill>
                        </a:rPr>
                        <a:t>0.0195</a:t>
                      </a:r>
                      <a:endParaRPr lang="en-US" dirty="0">
                        <a:solidFill>
                          <a:schemeClr val="bg1"/>
                        </a:solidFill>
                      </a:endParaRPr>
                    </a:p>
                  </a:txBody>
                  <a:tcPr/>
                </a:tc>
                <a:extLst>
                  <a:ext uri="{0D108BD9-81ED-4DB2-BD59-A6C34878D82A}">
                    <a16:rowId xmlns:a16="http://schemas.microsoft.com/office/drawing/2014/main" val="913743474"/>
                  </a:ext>
                </a:extLst>
              </a:tr>
              <a:tr h="645917">
                <a:tc>
                  <a:txBody>
                    <a:bodyPr/>
                    <a:lstStyle/>
                    <a:p>
                      <a:r>
                        <a:rPr lang="en-US" dirty="0" smtClean="0"/>
                        <a:t>0.0254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bl>
          </a:graphicData>
        </a:graphic>
      </p:graphicFrame>
      <p:sp>
        <p:nvSpPr>
          <p:cNvPr id="8" name="TextBox 7"/>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9" name="TextBox 8"/>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3479700351"/>
              </p:ext>
            </p:extLst>
          </p:nvPr>
        </p:nvGraphicFramePr>
        <p:xfrm>
          <a:off x="8380599" y="1475359"/>
          <a:ext cx="2248170" cy="2562052"/>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0513">
                <a:tc>
                  <a:txBody>
                    <a:bodyPr/>
                    <a:lstStyle/>
                    <a:p>
                      <a:r>
                        <a:rPr lang="en-US" sz="1800" b="0" dirty="0" smtClean="0">
                          <a:solidFill>
                            <a:schemeClr val="tx1"/>
                          </a:solidFill>
                        </a:rPr>
                        <a:t>2</a:t>
                      </a:r>
                      <a:endParaRPr lang="en-US" sz="1800" b="0" dirty="0">
                        <a:solidFill>
                          <a:schemeClr val="tx1"/>
                        </a:solidFill>
                      </a:endParaRPr>
                    </a:p>
                  </a:txBody>
                  <a:tcPr/>
                </a:tc>
                <a:extLst>
                  <a:ext uri="{0D108BD9-81ED-4DB2-BD59-A6C34878D82A}">
                    <a16:rowId xmlns:a16="http://schemas.microsoft.com/office/drawing/2014/main" val="212843974"/>
                  </a:ext>
                </a:extLst>
              </a:tr>
              <a:tr h="640513">
                <a:tc>
                  <a:txBody>
                    <a:bodyPr/>
                    <a:lstStyle/>
                    <a:p>
                      <a:r>
                        <a:rPr lang="en-US" dirty="0" smtClean="0">
                          <a:solidFill>
                            <a:schemeClr val="bg1"/>
                          </a:solidFill>
                        </a:rPr>
                        <a:t>0</a:t>
                      </a:r>
                      <a:endParaRPr lang="en-US" dirty="0">
                        <a:solidFill>
                          <a:schemeClr val="bg1"/>
                        </a:solidFill>
                      </a:endParaRPr>
                    </a:p>
                  </a:txBody>
                  <a:tcPr/>
                </a:tc>
                <a:extLst>
                  <a:ext uri="{0D108BD9-81ED-4DB2-BD59-A6C34878D82A}">
                    <a16:rowId xmlns:a16="http://schemas.microsoft.com/office/drawing/2014/main" val="2547070057"/>
                  </a:ext>
                </a:extLst>
              </a:tr>
              <a:tr h="640513">
                <a:tc>
                  <a:txBody>
                    <a:bodyPr/>
                    <a:lstStyle/>
                    <a:p>
                      <a:r>
                        <a:rPr lang="en-US" dirty="0" smtClean="0"/>
                        <a:t>0</a:t>
                      </a:r>
                      <a:endParaRPr lang="en-US" dirty="0"/>
                    </a:p>
                  </a:txBody>
                  <a:tcPr/>
                </a:tc>
                <a:extLst>
                  <a:ext uri="{0D108BD9-81ED-4DB2-BD59-A6C34878D82A}">
                    <a16:rowId xmlns:a16="http://schemas.microsoft.com/office/drawing/2014/main" val="2149300855"/>
                  </a:ext>
                </a:extLst>
              </a:tr>
              <a:tr h="640513">
                <a:tc>
                  <a:txBody>
                    <a:bodyPr/>
                    <a:lstStyle/>
                    <a:p>
                      <a:r>
                        <a:rPr lang="en-US" dirty="0" smtClean="0"/>
                        <a:t>1</a:t>
                      </a:r>
                      <a:endParaRPr lang="en-US" dirty="0"/>
                    </a:p>
                  </a:txBody>
                  <a:tcPr/>
                </a:tc>
                <a:extLst>
                  <a:ext uri="{0D108BD9-81ED-4DB2-BD59-A6C34878D82A}">
                    <a16:rowId xmlns:a16="http://schemas.microsoft.com/office/drawing/2014/main" val="2153285241"/>
                  </a:ext>
                </a:extLst>
              </a:tr>
            </a:tbl>
          </a:graphicData>
        </a:graphic>
      </p:graphicFrame>
      <p:sp>
        <p:nvSpPr>
          <p:cNvPr id="11" name="TextBox 10"/>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sp>
        <p:nvSpPr>
          <p:cNvPr id="2" name="Rectangle 1"/>
          <p:cNvSpPr/>
          <p:nvPr/>
        </p:nvSpPr>
        <p:spPr>
          <a:xfrm>
            <a:off x="354625" y="58364"/>
            <a:ext cx="2426946" cy="461665"/>
          </a:xfrm>
          <a:prstGeom prst="rect">
            <a:avLst/>
          </a:prstGeom>
        </p:spPr>
        <p:txBody>
          <a:bodyPr wrap="none">
            <a:spAutoFit/>
          </a:bodyPr>
          <a:lstStyle/>
          <a:p>
            <a:r>
              <a:rPr lang="en-US" sz="2400" dirty="0"/>
              <a:t>2nd </a:t>
            </a:r>
            <a:r>
              <a:rPr lang="en-US" sz="2400" dirty="0" smtClean="0"/>
              <a:t>Onlooker Bee</a:t>
            </a:r>
            <a:endParaRPr lang="en-US" sz="2400" dirty="0"/>
          </a:p>
        </p:txBody>
      </p:sp>
    </p:spTree>
    <p:extLst>
      <p:ext uri="{BB962C8B-B14F-4D97-AF65-F5344CB8AC3E}">
        <p14:creationId xmlns:p14="http://schemas.microsoft.com/office/powerpoint/2010/main" val="2471945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213" y="291830"/>
            <a:ext cx="5000017" cy="707886"/>
          </a:xfrm>
          <a:prstGeom prst="rect">
            <a:avLst/>
          </a:prstGeom>
          <a:noFill/>
        </p:spPr>
        <p:txBody>
          <a:bodyPr wrap="square" rtlCol="0">
            <a:spAutoFit/>
          </a:bodyPr>
          <a:lstStyle/>
          <a:p>
            <a:r>
              <a:rPr lang="en-US" sz="4000" dirty="0" smtClean="0"/>
              <a:t>Onlooker Bee Phase</a:t>
            </a:r>
            <a:endParaRPr lang="en-US" sz="4000" dirty="0"/>
          </a:p>
        </p:txBody>
      </p:sp>
      <p:sp>
        <p:nvSpPr>
          <p:cNvPr id="3" name="TextBox 2"/>
          <p:cNvSpPr txBox="1"/>
          <p:nvPr/>
        </p:nvSpPr>
        <p:spPr>
          <a:xfrm>
            <a:off x="778213" y="811415"/>
            <a:ext cx="7875930" cy="6555641"/>
          </a:xfrm>
          <a:prstGeom prst="rect">
            <a:avLst/>
          </a:prstGeom>
          <a:noFill/>
        </p:spPr>
        <p:txBody>
          <a:bodyPr wrap="square" rtlCol="0">
            <a:spAutoFit/>
          </a:bodyPr>
          <a:lstStyle/>
          <a:p>
            <a:r>
              <a:rPr lang="en-US" sz="2800" dirty="0" smtClean="0"/>
              <a:t>4</a:t>
            </a:r>
            <a:r>
              <a:rPr lang="en-US" sz="2800" baseline="30000" dirty="0" smtClean="0"/>
              <a:t>th</a:t>
            </a:r>
            <a:r>
              <a:rPr lang="en-US" sz="2800" dirty="0" smtClean="0"/>
              <a:t>  Onlooker Bee</a:t>
            </a:r>
          </a:p>
          <a:p>
            <a:r>
              <a:rPr lang="en-US" sz="2800" dirty="0" smtClean="0"/>
              <a:t>Random r = 0.35</a:t>
            </a:r>
          </a:p>
          <a:p>
            <a:r>
              <a:rPr lang="en-US" sz="2800" dirty="0" smtClean="0"/>
              <a:t>Since r&lt; </a:t>
            </a:r>
            <a:r>
              <a:rPr lang="en-US" sz="2800" dirty="0" err="1" smtClean="0"/>
              <a:t>prob</a:t>
            </a:r>
            <a:r>
              <a:rPr lang="en-US" sz="2800" dirty="0" smtClean="0"/>
              <a:t>: 0.35&lt;0.1602</a:t>
            </a:r>
          </a:p>
          <a:p>
            <a:endParaRPr lang="en-US" sz="2800" dirty="0" smtClean="0"/>
          </a:p>
          <a:p>
            <a:r>
              <a:rPr lang="en-US" sz="2800" b="1" dirty="0" smtClean="0"/>
              <a:t>No UPDATE</a:t>
            </a:r>
          </a:p>
          <a:p>
            <a:endParaRPr lang="en-US" sz="2800" dirty="0"/>
          </a:p>
          <a:p>
            <a:r>
              <a:rPr lang="en-US" sz="2800" dirty="0" smtClean="0"/>
              <a:t>Select r again = 0.13 for 5</a:t>
            </a:r>
            <a:r>
              <a:rPr lang="en-US" sz="2800" baseline="30000" dirty="0" smtClean="0"/>
              <a:t>th</a:t>
            </a:r>
            <a:r>
              <a:rPr lang="en-US" sz="2800" dirty="0" smtClean="0"/>
              <a:t> food source</a:t>
            </a:r>
          </a:p>
          <a:p>
            <a:r>
              <a:rPr lang="en-US" sz="2800" dirty="0"/>
              <a:t>Since r&lt; </a:t>
            </a:r>
            <a:r>
              <a:rPr lang="en-US" sz="2800" dirty="0" err="1"/>
              <a:t>prob</a:t>
            </a:r>
            <a:r>
              <a:rPr lang="en-US" sz="2800" dirty="0"/>
              <a:t>: </a:t>
            </a:r>
            <a:r>
              <a:rPr lang="en-US" sz="2800" dirty="0" smtClean="0"/>
              <a:t>0.13&lt;0.1871</a:t>
            </a:r>
          </a:p>
          <a:p>
            <a:endParaRPr lang="en-US" sz="2800" dirty="0"/>
          </a:p>
          <a:p>
            <a:r>
              <a:rPr lang="en-US" sz="2800" dirty="0" smtClean="0"/>
              <a:t>We perform </a:t>
            </a:r>
            <a:r>
              <a:rPr lang="en-US" sz="2800" dirty="0" smtClean="0"/>
              <a:t>calculate </a:t>
            </a:r>
            <a:r>
              <a:rPr lang="en-US" sz="2800" dirty="0" err="1" smtClean="0"/>
              <a:t>Xnew</a:t>
            </a:r>
            <a:r>
              <a:rPr lang="en-US" sz="2800" dirty="0" smtClean="0"/>
              <a:t> </a:t>
            </a:r>
            <a:r>
              <a:rPr lang="en-US" sz="2800" dirty="0" smtClean="0"/>
              <a:t>on </a:t>
            </a:r>
            <a:r>
              <a:rPr lang="en-US" sz="2800" dirty="0" smtClean="0"/>
              <a:t>the 5</a:t>
            </a:r>
            <a:r>
              <a:rPr lang="en-US" sz="2800" baseline="30000" dirty="0" smtClean="0"/>
              <a:t>th</a:t>
            </a:r>
            <a:r>
              <a:rPr lang="en-US" sz="2800" dirty="0" smtClean="0"/>
              <a:t> food source. </a:t>
            </a:r>
          </a:p>
          <a:p>
            <a:endParaRPr lang="en-US" sz="2800" b="1" dirty="0" smtClean="0">
              <a:solidFill>
                <a:srgbClr val="FF0000"/>
              </a:solidFill>
            </a:endParaRPr>
          </a:p>
          <a:p>
            <a:r>
              <a:rPr lang="en-US" sz="2800" b="1" dirty="0" smtClean="0">
                <a:solidFill>
                  <a:srgbClr val="FF0000"/>
                </a:solidFill>
              </a:rPr>
              <a:t>Now the 5</a:t>
            </a:r>
            <a:r>
              <a:rPr lang="en-US" sz="2800" b="1" baseline="30000" dirty="0" smtClean="0">
                <a:solidFill>
                  <a:srgbClr val="FF0000"/>
                </a:solidFill>
              </a:rPr>
              <a:t>th</a:t>
            </a:r>
            <a:r>
              <a:rPr lang="en-US" sz="2800" b="1" dirty="0" smtClean="0">
                <a:solidFill>
                  <a:srgbClr val="FF0000"/>
                </a:solidFill>
              </a:rPr>
              <a:t> Onlooker Bee will work on the first food source because the 4</a:t>
            </a:r>
            <a:r>
              <a:rPr lang="en-US" sz="2800" b="1" baseline="30000" dirty="0" smtClean="0">
                <a:solidFill>
                  <a:srgbClr val="FF0000"/>
                </a:solidFill>
              </a:rPr>
              <a:t>th</a:t>
            </a:r>
            <a:r>
              <a:rPr lang="en-US" sz="2800" b="1" dirty="0" smtClean="0">
                <a:solidFill>
                  <a:srgbClr val="FF0000"/>
                </a:solidFill>
              </a:rPr>
              <a:t> Onlooker updated the 5</a:t>
            </a:r>
            <a:r>
              <a:rPr lang="en-US" sz="2800" b="1" baseline="30000" dirty="0" smtClean="0">
                <a:solidFill>
                  <a:srgbClr val="FF0000"/>
                </a:solidFill>
              </a:rPr>
              <a:t>th</a:t>
            </a:r>
            <a:r>
              <a:rPr lang="en-US" sz="2800" b="1" dirty="0" smtClean="0">
                <a:solidFill>
                  <a:srgbClr val="FF0000"/>
                </a:solidFill>
              </a:rPr>
              <a:t> food source.</a:t>
            </a:r>
            <a:endParaRPr lang="en-US" sz="2800" b="1" dirty="0">
              <a:solidFill>
                <a:srgbClr val="FF0000"/>
              </a:solidFill>
            </a:endParaRPr>
          </a:p>
          <a:p>
            <a:endParaRPr lang="en-US" sz="2800" dirty="0" smtClean="0"/>
          </a:p>
        </p:txBody>
      </p:sp>
      <p:graphicFrame>
        <p:nvGraphicFramePr>
          <p:cNvPr id="4" name="Table 3"/>
          <p:cNvGraphicFramePr>
            <a:graphicFrameLocks noGrp="1"/>
          </p:cNvGraphicFramePr>
          <p:nvPr/>
        </p:nvGraphicFramePr>
        <p:xfrm>
          <a:off x="8445664"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t>0.2415</a:t>
                      </a:r>
                      <a:endParaRPr lang="en-US" dirty="0"/>
                    </a:p>
                  </a:txBody>
                  <a:tcPr/>
                </a:tc>
                <a:extLst>
                  <a:ext uri="{0D108BD9-81ED-4DB2-BD59-A6C34878D82A}">
                    <a16:rowId xmlns:a16="http://schemas.microsoft.com/office/drawing/2014/main" val="212843974"/>
                  </a:ext>
                </a:extLst>
              </a:tr>
              <a:tr h="645917">
                <a:tc>
                  <a:txBody>
                    <a:bodyPr/>
                    <a:lstStyle/>
                    <a:p>
                      <a:r>
                        <a:rPr lang="en-US" dirty="0" smtClean="0"/>
                        <a:t>0.2092</a:t>
                      </a:r>
                      <a:endParaRPr lang="en-US" dirty="0"/>
                    </a:p>
                  </a:txBody>
                  <a:tcPr/>
                </a:tc>
                <a:extLst>
                  <a:ext uri="{0D108BD9-81ED-4DB2-BD59-A6C34878D82A}">
                    <a16:rowId xmlns:a16="http://schemas.microsoft.com/office/drawing/2014/main" val="913743474"/>
                  </a:ext>
                </a:extLst>
              </a:tr>
              <a:tr h="645917">
                <a:tc>
                  <a:txBody>
                    <a:bodyPr/>
                    <a:lstStyle/>
                    <a:p>
                      <a:r>
                        <a:rPr lang="en-US" dirty="0" smtClean="0"/>
                        <a:t>0.2020</a:t>
                      </a:r>
                      <a:endParaRPr lang="en-US" dirty="0"/>
                    </a:p>
                  </a:txBody>
                  <a:tcPr/>
                </a:tc>
                <a:extLst>
                  <a:ext uri="{0D108BD9-81ED-4DB2-BD59-A6C34878D82A}">
                    <a16:rowId xmlns:a16="http://schemas.microsoft.com/office/drawing/2014/main" val="999997056"/>
                  </a:ext>
                </a:extLst>
              </a:tr>
              <a:tr h="645917">
                <a:tc>
                  <a:txBody>
                    <a:bodyPr/>
                    <a:lstStyle/>
                    <a:p>
                      <a:r>
                        <a:rPr lang="en-US" dirty="0" smtClean="0"/>
                        <a:t>0.1602</a:t>
                      </a:r>
                      <a:endParaRPr lang="en-US" dirty="0"/>
                    </a:p>
                  </a:txBody>
                  <a:tcPr/>
                </a:tc>
                <a:extLst>
                  <a:ext uri="{0D108BD9-81ED-4DB2-BD59-A6C34878D82A}">
                    <a16:rowId xmlns:a16="http://schemas.microsoft.com/office/drawing/2014/main" val="2611011579"/>
                  </a:ext>
                </a:extLst>
              </a:tr>
              <a:tr h="645917">
                <a:tc>
                  <a:txBody>
                    <a:bodyPr/>
                    <a:lstStyle/>
                    <a:p>
                      <a:r>
                        <a:rPr lang="en-US" dirty="0" smtClean="0"/>
                        <a:t>0.1871</a:t>
                      </a:r>
                      <a:endParaRPr lang="en-US" dirty="0"/>
                    </a:p>
                  </a:txBody>
                  <a:tcPr/>
                </a:tc>
                <a:extLst>
                  <a:ext uri="{0D108BD9-81ED-4DB2-BD59-A6C34878D82A}">
                    <a16:rowId xmlns:a16="http://schemas.microsoft.com/office/drawing/2014/main" val="2647052932"/>
                  </a:ext>
                </a:extLst>
              </a:tr>
            </a:tbl>
          </a:graphicData>
        </a:graphic>
      </p:graphicFrame>
      <p:sp>
        <p:nvSpPr>
          <p:cNvPr id="5" name="TextBox 4"/>
          <p:cNvSpPr txBox="1"/>
          <p:nvPr/>
        </p:nvSpPr>
        <p:spPr>
          <a:xfrm>
            <a:off x="8445664" y="758756"/>
            <a:ext cx="2101174" cy="461665"/>
          </a:xfrm>
          <a:prstGeom prst="rect">
            <a:avLst/>
          </a:prstGeom>
          <a:noFill/>
        </p:spPr>
        <p:txBody>
          <a:bodyPr wrap="square" rtlCol="0">
            <a:spAutoFit/>
          </a:bodyPr>
          <a:lstStyle/>
          <a:p>
            <a:r>
              <a:rPr lang="en-US" sz="2400" dirty="0" smtClean="0"/>
              <a:t>P</a:t>
            </a:r>
            <a:endParaRPr lang="en-US" sz="2400" dirty="0"/>
          </a:p>
        </p:txBody>
      </p:sp>
      <p:cxnSp>
        <p:nvCxnSpPr>
          <p:cNvPr id="7" name="Straight Arrow Connector 6"/>
          <p:cNvCxnSpPr/>
          <p:nvPr/>
        </p:nvCxnSpPr>
        <p:spPr>
          <a:xfrm>
            <a:off x="4980562" y="2315184"/>
            <a:ext cx="3465102" cy="1342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844374" y="4319083"/>
            <a:ext cx="3601290" cy="362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187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1242164"/>
              </p:ext>
            </p:extLst>
          </p:nvPr>
        </p:nvGraphicFramePr>
        <p:xfrm>
          <a:off x="354625" y="1459148"/>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tx1"/>
                          </a:solidFill>
                        </a:rPr>
                        <a:t>3.1472</a:t>
                      </a:r>
                      <a:endParaRPr lang="en-US" sz="1800" b="0" dirty="0">
                        <a:solidFill>
                          <a:schemeClr val="tx1"/>
                        </a:solidFill>
                      </a:endParaRPr>
                    </a:p>
                  </a:txBody>
                  <a:tcPr/>
                </a:tc>
                <a:tc>
                  <a:txBody>
                    <a:bodyPr/>
                    <a:lstStyle/>
                    <a:p>
                      <a:r>
                        <a:rPr lang="en-US" dirty="0" smtClean="0">
                          <a:solidFill>
                            <a:schemeClr val="tx1"/>
                          </a:solidFill>
                        </a:rPr>
                        <a:t>-</a:t>
                      </a:r>
                      <a:r>
                        <a:rPr lang="en-US" b="0" dirty="0" smtClean="0">
                          <a:solidFill>
                            <a:schemeClr val="tx1"/>
                          </a:solidFill>
                        </a:rPr>
                        <a:t>4.0246</a:t>
                      </a:r>
                      <a:endParaRPr lang="en-US" b="0" dirty="0">
                        <a:solidFill>
                          <a:schemeClr val="tx1"/>
                        </a:solidFill>
                      </a:endParaRPr>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5.0000</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r h="645917">
                <a:tc>
                  <a:txBody>
                    <a:bodyPr/>
                    <a:lstStyle/>
                    <a:p>
                      <a:r>
                        <a:rPr lang="en-US" sz="1800" b="1" dirty="0" smtClean="0">
                          <a:solidFill>
                            <a:srgbClr val="FF0000"/>
                          </a:solidFill>
                        </a:rPr>
                        <a:t>-5.000</a:t>
                      </a:r>
                      <a:endParaRPr lang="en-US" sz="1800" b="1" dirty="0">
                        <a:solidFill>
                          <a:srgbClr val="FF0000"/>
                        </a:solidFill>
                      </a:endParaRPr>
                    </a:p>
                  </a:txBody>
                  <a:tcPr/>
                </a:tc>
                <a:tc>
                  <a:txBody>
                    <a:bodyPr/>
                    <a:lstStyle/>
                    <a:p>
                      <a:r>
                        <a:rPr lang="en-US" b="1" dirty="0" smtClean="0">
                          <a:solidFill>
                            <a:srgbClr val="FF0000"/>
                          </a:solidFill>
                        </a:rPr>
                        <a:t>2.7604</a:t>
                      </a:r>
                      <a:endParaRPr lang="en-US" b="1" dirty="0">
                        <a:solidFill>
                          <a:srgbClr val="FF0000"/>
                        </a:solidFill>
                      </a:endParaRPr>
                    </a:p>
                  </a:txBody>
                  <a:tcPr/>
                </a:tc>
                <a:extLst>
                  <a:ext uri="{0D108BD9-81ED-4DB2-BD59-A6C34878D82A}">
                    <a16:rowId xmlns:a16="http://schemas.microsoft.com/office/drawing/2014/main" val="1363983962"/>
                  </a:ext>
                </a:extLst>
              </a:tr>
              <a:tr h="645917">
                <a:tc>
                  <a:txBody>
                    <a:bodyPr/>
                    <a:lstStyle/>
                    <a:p>
                      <a:r>
                        <a:rPr lang="en-US" sz="1800" b="0" dirty="0" smtClean="0">
                          <a:solidFill>
                            <a:schemeClr val="tx1"/>
                          </a:solidFill>
                        </a:rPr>
                        <a:t>4.1338</a:t>
                      </a:r>
                      <a:endParaRPr lang="en-US" sz="1800" b="0" dirty="0">
                        <a:solidFill>
                          <a:schemeClr val="tx1"/>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1756964768"/>
                  </a:ext>
                </a:extLst>
              </a:tr>
              <a:tr h="645917">
                <a:tc>
                  <a:txBody>
                    <a:bodyPr/>
                    <a:lstStyle/>
                    <a:p>
                      <a:r>
                        <a:rPr lang="en-US" sz="1800" b="0" dirty="0" smtClean="0">
                          <a:solidFill>
                            <a:schemeClr val="tx1"/>
                          </a:solidFill>
                        </a:rPr>
                        <a:t>1.6727</a:t>
                      </a:r>
                      <a:endParaRPr lang="en-US" sz="1800" b="0" dirty="0">
                        <a:solidFill>
                          <a:schemeClr val="tx1"/>
                        </a:solidFill>
                      </a:endParaRPr>
                    </a:p>
                  </a:txBody>
                  <a:tcPr/>
                </a:tc>
                <a:tc>
                  <a:txBody>
                    <a:bodyPr/>
                    <a:lstStyle/>
                    <a:p>
                      <a:r>
                        <a:rPr lang="en-US" dirty="0" smtClean="0"/>
                        <a:t>5.000</a:t>
                      </a:r>
                      <a:endParaRPr lang="en-US" dirty="0"/>
                    </a:p>
                  </a:txBody>
                  <a:tcPr/>
                </a:tc>
                <a:extLst>
                  <a:ext uri="{0D108BD9-81ED-4DB2-BD59-A6C34878D82A}">
                    <a16:rowId xmlns:a16="http://schemas.microsoft.com/office/drawing/2014/main" val="3809231487"/>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44737179"/>
              </p:ext>
            </p:extLst>
          </p:nvPr>
        </p:nvGraphicFramePr>
        <p:xfrm>
          <a:off x="3277141"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b="0" dirty="0" smtClean="0">
                          <a:solidFill>
                            <a:schemeClr val="tx1"/>
                          </a:solidFill>
                        </a:rPr>
                        <a:t>31.9645</a:t>
                      </a:r>
                      <a:endParaRPr lang="en-US" b="0" dirty="0">
                        <a:solidFill>
                          <a:schemeClr val="tx1"/>
                        </a:solidFill>
                      </a:endParaRPr>
                    </a:p>
                  </a:txBody>
                  <a:tcPr/>
                </a:tc>
                <a:extLst>
                  <a:ext uri="{0D108BD9-81ED-4DB2-BD59-A6C34878D82A}">
                    <a16:rowId xmlns:a16="http://schemas.microsoft.com/office/drawing/2014/main" val="212843974"/>
                  </a:ext>
                </a:extLst>
              </a:tr>
              <a:tr h="645917">
                <a:tc>
                  <a:txBody>
                    <a:bodyPr/>
                    <a:lstStyle/>
                    <a:p>
                      <a:r>
                        <a:rPr lang="en-US" dirty="0" smtClean="0"/>
                        <a:t>50.3311</a:t>
                      </a:r>
                      <a:endParaRPr lang="en-US" dirty="0"/>
                    </a:p>
                  </a:txBody>
                  <a:tcPr/>
                </a:tc>
                <a:extLst>
                  <a:ext uri="{0D108BD9-81ED-4DB2-BD59-A6C34878D82A}">
                    <a16:rowId xmlns:a16="http://schemas.microsoft.com/office/drawing/2014/main" val="854383320"/>
                  </a:ext>
                </a:extLst>
              </a:tr>
              <a:tr h="645917">
                <a:tc>
                  <a:txBody>
                    <a:bodyPr/>
                    <a:lstStyle/>
                    <a:p>
                      <a:r>
                        <a:rPr lang="en-US" b="1" dirty="0" smtClean="0">
                          <a:solidFill>
                            <a:srgbClr val="FF0000"/>
                          </a:solidFill>
                        </a:rPr>
                        <a:t>50.4639</a:t>
                      </a:r>
                      <a:endParaRPr lang="en-US" b="1" dirty="0">
                        <a:solidFill>
                          <a:srgbClr val="FF0000"/>
                        </a:solidFill>
                      </a:endParaRPr>
                    </a:p>
                  </a:txBody>
                  <a:tcPr/>
                </a:tc>
                <a:extLst>
                  <a:ext uri="{0D108BD9-81ED-4DB2-BD59-A6C34878D82A}">
                    <a16:rowId xmlns:a16="http://schemas.microsoft.com/office/drawing/2014/main" val="1453997649"/>
                  </a:ext>
                </a:extLst>
              </a:tr>
              <a:tr h="645917">
                <a:tc>
                  <a:txBody>
                    <a:bodyPr/>
                    <a:lstStyle/>
                    <a:p>
                      <a:r>
                        <a:rPr lang="en-US" dirty="0" smtClean="0"/>
                        <a:t>48.6753</a:t>
                      </a:r>
                      <a:endParaRPr lang="en-US" dirty="0"/>
                    </a:p>
                  </a:txBody>
                  <a:tcPr/>
                </a:tc>
                <a:extLst>
                  <a:ext uri="{0D108BD9-81ED-4DB2-BD59-A6C34878D82A}">
                    <a16:rowId xmlns:a16="http://schemas.microsoft.com/office/drawing/2014/main" val="2803823653"/>
                  </a:ext>
                </a:extLst>
              </a:tr>
              <a:tr h="645917">
                <a:tc>
                  <a:txBody>
                    <a:bodyPr/>
                    <a:lstStyle/>
                    <a:p>
                      <a:r>
                        <a:rPr lang="en-US" dirty="0" smtClean="0"/>
                        <a:t>45.7676</a:t>
                      </a:r>
                      <a:endParaRPr lang="en-US" dirty="0"/>
                    </a:p>
                  </a:txBody>
                  <a:tcPr/>
                </a:tc>
                <a:extLst>
                  <a:ext uri="{0D108BD9-81ED-4DB2-BD59-A6C34878D82A}">
                    <a16:rowId xmlns:a16="http://schemas.microsoft.com/office/drawing/2014/main" val="239960405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07054001"/>
              </p:ext>
            </p:extLst>
          </p:nvPr>
        </p:nvGraphicFramePr>
        <p:xfrm>
          <a:off x="5868915" y="1459148"/>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b="0" dirty="0" smtClean="0">
                          <a:solidFill>
                            <a:schemeClr val="tx1"/>
                          </a:solidFill>
                        </a:rPr>
                        <a:t>0.0303</a:t>
                      </a:r>
                      <a:endParaRPr lang="en-US" b="0" dirty="0">
                        <a:solidFill>
                          <a:schemeClr val="tx1"/>
                        </a:solidFill>
                      </a:endParaRPr>
                    </a:p>
                  </a:txBody>
                  <a:tcPr/>
                </a:tc>
                <a:extLst>
                  <a:ext uri="{0D108BD9-81ED-4DB2-BD59-A6C34878D82A}">
                    <a16:rowId xmlns:a16="http://schemas.microsoft.com/office/drawing/2014/main" val="212843974"/>
                  </a:ext>
                </a:extLst>
              </a:tr>
              <a:tr h="645917">
                <a:tc>
                  <a:txBody>
                    <a:bodyPr/>
                    <a:lstStyle/>
                    <a:p>
                      <a:r>
                        <a:rPr lang="en-US" dirty="0" smtClean="0"/>
                        <a:t>0.0195</a:t>
                      </a:r>
                      <a:endParaRPr lang="en-US" dirty="0"/>
                    </a:p>
                  </a:txBody>
                  <a:tcPr/>
                </a:tc>
                <a:extLst>
                  <a:ext uri="{0D108BD9-81ED-4DB2-BD59-A6C34878D82A}">
                    <a16:rowId xmlns:a16="http://schemas.microsoft.com/office/drawing/2014/main" val="913743474"/>
                  </a:ext>
                </a:extLst>
              </a:tr>
              <a:tr h="645917">
                <a:tc>
                  <a:txBody>
                    <a:bodyPr/>
                    <a:lstStyle/>
                    <a:p>
                      <a:r>
                        <a:rPr lang="en-US" dirty="0" smtClean="0"/>
                        <a:t>0.0194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r h="645917">
                <a:tc>
                  <a:txBody>
                    <a:bodyPr/>
                    <a:lstStyle/>
                    <a:p>
                      <a:r>
                        <a:rPr lang="en-US" dirty="0" smtClean="0"/>
                        <a:t>0.0214</a:t>
                      </a:r>
                      <a:endParaRPr lang="en-US" dirty="0"/>
                    </a:p>
                  </a:txBody>
                  <a:tcPr/>
                </a:tc>
                <a:extLst>
                  <a:ext uri="{0D108BD9-81ED-4DB2-BD59-A6C34878D82A}">
                    <a16:rowId xmlns:a16="http://schemas.microsoft.com/office/drawing/2014/main" val="264705293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7200844"/>
              </p:ext>
            </p:extLst>
          </p:nvPr>
        </p:nvGraphicFramePr>
        <p:xfrm>
          <a:off x="8380599" y="1475359"/>
          <a:ext cx="2248170" cy="320256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0513">
                <a:tc>
                  <a:txBody>
                    <a:bodyPr/>
                    <a:lstStyle/>
                    <a:p>
                      <a:r>
                        <a:rPr lang="en-US" b="0" dirty="0" smtClean="0">
                          <a:solidFill>
                            <a:schemeClr val="tx1"/>
                          </a:solidFill>
                        </a:rPr>
                        <a:t>3</a:t>
                      </a:r>
                      <a:endParaRPr lang="en-US" b="0" dirty="0">
                        <a:solidFill>
                          <a:schemeClr val="tx1"/>
                        </a:solidFill>
                      </a:endParaRPr>
                    </a:p>
                  </a:txBody>
                  <a:tcPr/>
                </a:tc>
                <a:extLst>
                  <a:ext uri="{0D108BD9-81ED-4DB2-BD59-A6C34878D82A}">
                    <a16:rowId xmlns:a16="http://schemas.microsoft.com/office/drawing/2014/main" val="212843974"/>
                  </a:ext>
                </a:extLst>
              </a:tr>
              <a:tr h="640513">
                <a:tc>
                  <a:txBody>
                    <a:bodyPr/>
                    <a:lstStyle/>
                    <a:p>
                      <a:r>
                        <a:rPr lang="en-US" dirty="0" smtClean="0"/>
                        <a:t>0</a:t>
                      </a:r>
                      <a:endParaRPr lang="en-US" dirty="0"/>
                    </a:p>
                  </a:txBody>
                  <a:tcPr/>
                </a:tc>
                <a:extLst>
                  <a:ext uri="{0D108BD9-81ED-4DB2-BD59-A6C34878D82A}">
                    <a16:rowId xmlns:a16="http://schemas.microsoft.com/office/drawing/2014/main" val="2547070057"/>
                  </a:ext>
                </a:extLst>
              </a:tr>
              <a:tr h="640513">
                <a:tc>
                  <a:txBody>
                    <a:bodyPr/>
                    <a:lstStyle/>
                    <a:p>
                      <a:r>
                        <a:rPr lang="en-US" dirty="0" smtClean="0"/>
                        <a:t>0</a:t>
                      </a:r>
                      <a:endParaRPr lang="en-US" dirty="0"/>
                    </a:p>
                  </a:txBody>
                  <a:tcPr/>
                </a:tc>
                <a:extLst>
                  <a:ext uri="{0D108BD9-81ED-4DB2-BD59-A6C34878D82A}">
                    <a16:rowId xmlns:a16="http://schemas.microsoft.com/office/drawing/2014/main" val="2149300855"/>
                  </a:ext>
                </a:extLst>
              </a:tr>
              <a:tr h="640513">
                <a:tc>
                  <a:txBody>
                    <a:bodyPr/>
                    <a:lstStyle/>
                    <a:p>
                      <a:r>
                        <a:rPr lang="en-US" dirty="0" smtClean="0"/>
                        <a:t>1</a:t>
                      </a:r>
                      <a:endParaRPr lang="en-US" dirty="0"/>
                    </a:p>
                  </a:txBody>
                  <a:tcPr/>
                </a:tc>
                <a:extLst>
                  <a:ext uri="{0D108BD9-81ED-4DB2-BD59-A6C34878D82A}">
                    <a16:rowId xmlns:a16="http://schemas.microsoft.com/office/drawing/2014/main" val="2153285241"/>
                  </a:ext>
                </a:extLst>
              </a:tr>
              <a:tr h="640513">
                <a:tc>
                  <a:txBody>
                    <a:bodyPr/>
                    <a:lstStyle/>
                    <a:p>
                      <a:r>
                        <a:rPr lang="en-US" dirty="0" smtClean="0"/>
                        <a:t>0</a:t>
                      </a:r>
                      <a:endParaRPr lang="en-US" dirty="0"/>
                    </a:p>
                  </a:txBody>
                  <a:tcPr/>
                </a:tc>
                <a:extLst>
                  <a:ext uri="{0D108BD9-81ED-4DB2-BD59-A6C34878D82A}">
                    <a16:rowId xmlns:a16="http://schemas.microsoft.com/office/drawing/2014/main" val="235681773"/>
                  </a:ext>
                </a:extLst>
              </a:tr>
            </a:tbl>
          </a:graphicData>
        </a:graphic>
      </p:graphicFrame>
      <p:sp>
        <p:nvSpPr>
          <p:cNvPr id="6" name="TextBox 5"/>
          <p:cNvSpPr txBox="1"/>
          <p:nvPr/>
        </p:nvSpPr>
        <p:spPr>
          <a:xfrm>
            <a:off x="3277141" y="758757"/>
            <a:ext cx="2101174" cy="461665"/>
          </a:xfrm>
          <a:prstGeom prst="rect">
            <a:avLst/>
          </a:prstGeom>
          <a:noFill/>
        </p:spPr>
        <p:txBody>
          <a:bodyPr wrap="square" rtlCol="0">
            <a:spAutoFit/>
          </a:bodyPr>
          <a:lstStyle/>
          <a:p>
            <a:r>
              <a:rPr lang="en-US" sz="2400" dirty="0" smtClean="0"/>
              <a:t>F(x)</a:t>
            </a:r>
            <a:endParaRPr lang="en-US" sz="2400" dirty="0"/>
          </a:p>
        </p:txBody>
      </p:sp>
      <p:sp>
        <p:nvSpPr>
          <p:cNvPr id="7" name="TextBox 6"/>
          <p:cNvSpPr txBox="1"/>
          <p:nvPr/>
        </p:nvSpPr>
        <p:spPr>
          <a:xfrm>
            <a:off x="5868915" y="758756"/>
            <a:ext cx="2101174" cy="461665"/>
          </a:xfrm>
          <a:prstGeom prst="rect">
            <a:avLst/>
          </a:prstGeom>
          <a:noFill/>
        </p:spPr>
        <p:txBody>
          <a:bodyPr wrap="square" rtlCol="0">
            <a:spAutoFit/>
          </a:bodyPr>
          <a:lstStyle/>
          <a:p>
            <a:r>
              <a:rPr lang="en-US" sz="2400" dirty="0" smtClean="0"/>
              <a:t>Fitness</a:t>
            </a:r>
            <a:endParaRPr lang="en-US" sz="2400" dirty="0"/>
          </a:p>
        </p:txBody>
      </p:sp>
      <p:sp>
        <p:nvSpPr>
          <p:cNvPr id="8" name="TextBox 7"/>
          <p:cNvSpPr txBox="1"/>
          <p:nvPr/>
        </p:nvSpPr>
        <p:spPr>
          <a:xfrm>
            <a:off x="354625" y="758756"/>
            <a:ext cx="2101174" cy="461665"/>
          </a:xfrm>
          <a:prstGeom prst="rect">
            <a:avLst/>
          </a:prstGeom>
          <a:noFill/>
        </p:spPr>
        <p:txBody>
          <a:bodyPr wrap="square" rtlCol="0">
            <a:spAutoFit/>
          </a:bodyPr>
          <a:lstStyle/>
          <a:p>
            <a:r>
              <a:rPr lang="en-US" sz="2400" dirty="0" smtClean="0"/>
              <a:t>Food Source</a:t>
            </a:r>
            <a:endParaRPr lang="en-US" sz="2400" dirty="0"/>
          </a:p>
        </p:txBody>
      </p:sp>
      <p:sp>
        <p:nvSpPr>
          <p:cNvPr id="9" name="TextBox 8"/>
          <p:cNvSpPr txBox="1"/>
          <p:nvPr/>
        </p:nvSpPr>
        <p:spPr>
          <a:xfrm>
            <a:off x="8380599" y="774966"/>
            <a:ext cx="2101174" cy="461665"/>
          </a:xfrm>
          <a:prstGeom prst="rect">
            <a:avLst/>
          </a:prstGeom>
          <a:noFill/>
        </p:spPr>
        <p:txBody>
          <a:bodyPr wrap="square" rtlCol="0">
            <a:spAutoFit/>
          </a:bodyPr>
          <a:lstStyle/>
          <a:p>
            <a:r>
              <a:rPr lang="en-US" sz="2400" dirty="0" smtClean="0"/>
              <a:t>Trial</a:t>
            </a:r>
            <a:endParaRPr lang="en-US" sz="2400" dirty="0"/>
          </a:p>
        </p:txBody>
      </p:sp>
      <p:sp>
        <p:nvSpPr>
          <p:cNvPr id="10" name="TextBox 9"/>
          <p:cNvSpPr txBox="1"/>
          <p:nvPr/>
        </p:nvSpPr>
        <p:spPr>
          <a:xfrm>
            <a:off x="1225685" y="5291847"/>
            <a:ext cx="8093413" cy="954107"/>
          </a:xfrm>
          <a:prstGeom prst="rect">
            <a:avLst/>
          </a:prstGeom>
          <a:noFill/>
        </p:spPr>
        <p:txBody>
          <a:bodyPr wrap="square" rtlCol="0">
            <a:spAutoFit/>
          </a:bodyPr>
          <a:lstStyle/>
          <a:p>
            <a:r>
              <a:rPr lang="en-US" sz="2800" dirty="0" smtClean="0"/>
              <a:t>Best Food Source: (-5.000, 2.7604)</a:t>
            </a:r>
          </a:p>
          <a:p>
            <a:r>
              <a:rPr lang="en-US" sz="2800" dirty="0" smtClean="0"/>
              <a:t>Best F(X)= 50.4639</a:t>
            </a:r>
            <a:endParaRPr lang="en-US" sz="2800" dirty="0"/>
          </a:p>
        </p:txBody>
      </p:sp>
    </p:spTree>
    <p:extLst>
      <p:ext uri="{BB962C8B-B14F-4D97-AF65-F5344CB8AC3E}">
        <p14:creationId xmlns:p14="http://schemas.microsoft.com/office/powerpoint/2010/main" val="4252421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8213" y="291830"/>
            <a:ext cx="5000017" cy="707886"/>
          </a:xfrm>
          <a:prstGeom prst="rect">
            <a:avLst/>
          </a:prstGeom>
          <a:noFill/>
        </p:spPr>
        <p:txBody>
          <a:bodyPr wrap="square" rtlCol="0">
            <a:spAutoFit/>
          </a:bodyPr>
          <a:lstStyle/>
          <a:p>
            <a:r>
              <a:rPr lang="en-US" sz="4000" dirty="0" smtClean="0"/>
              <a:t>Scout Bee Phase</a:t>
            </a:r>
            <a:endParaRPr lang="en-US" sz="4000" dirty="0"/>
          </a:p>
        </p:txBody>
      </p:sp>
      <p:sp>
        <p:nvSpPr>
          <p:cNvPr id="3" name="Content Placeholder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Limit = 1</a:t>
            </a:r>
          </a:p>
          <a:p>
            <a:r>
              <a:rPr lang="en-US" dirty="0" smtClean="0"/>
              <a:t>If the trial &gt; Limit, then implement SCOUT bee</a:t>
            </a:r>
          </a:p>
          <a:p>
            <a:r>
              <a:rPr lang="en-US" dirty="0" smtClean="0"/>
              <a:t>So for the first food source it is greater than Limit, so we implement the scout bee.</a:t>
            </a:r>
          </a:p>
          <a:p>
            <a:r>
              <a:rPr lang="en-US" dirty="0" smtClean="0"/>
              <a:t>In this case we discard the first food source solution and randomly generate a new solution using </a:t>
            </a:r>
          </a:p>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002021" y="4824918"/>
                <a:ext cx="420929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𝐿</m:t>
                      </m:r>
                      <m:r>
                        <a:rPr lang="en-US" sz="3200" b="0" i="1" smtClean="0">
                          <a:latin typeface="Cambria Math" panose="02040503050406030204" pitchFamily="18" charset="0"/>
                        </a:rPr>
                        <m:t>+</m:t>
                      </m:r>
                      <m:r>
                        <a:rPr lang="en-US" sz="3200" b="0" i="1" smtClean="0">
                          <a:latin typeface="Cambria Math" panose="02040503050406030204" pitchFamily="18" charset="0"/>
                        </a:rPr>
                        <m:t>𝑟𝑎𝑛𝑑</m:t>
                      </m:r>
                      <m:r>
                        <a:rPr lang="en-US" sz="3200" b="0" i="1" smtClean="0">
                          <a:latin typeface="Cambria Math" panose="02040503050406030204" pitchFamily="18" charset="0"/>
                        </a:rPr>
                        <m:t>∗(</m:t>
                      </m:r>
                      <m:r>
                        <a:rPr lang="en-US" sz="3200" b="0" i="1" smtClean="0">
                          <a:latin typeface="Cambria Math" panose="02040503050406030204" pitchFamily="18" charset="0"/>
                        </a:rPr>
                        <m:t>𝑈</m:t>
                      </m:r>
                      <m:r>
                        <a:rPr lang="en-US" sz="3200" b="0" i="1" smtClean="0">
                          <a:latin typeface="Cambria Math" panose="02040503050406030204" pitchFamily="18" charset="0"/>
                        </a:rPr>
                        <m:t>−</m:t>
                      </m:r>
                      <m:r>
                        <a:rPr lang="en-US" sz="3200" b="0" i="1" smtClean="0">
                          <a:latin typeface="Cambria Math" panose="02040503050406030204" pitchFamily="18" charset="0"/>
                        </a:rPr>
                        <m:t>𝐿</m:t>
                      </m:r>
                      <m:r>
                        <a:rPr lang="en-US" sz="3200" b="0" i="1" smtClean="0">
                          <a:latin typeface="Cambria Math" panose="02040503050406030204" pitchFamily="18" charset="0"/>
                        </a:rPr>
                        <m:t>)</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3002021" y="4824918"/>
                <a:ext cx="4209293" cy="4924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0383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Iteration 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8263508"/>
              </p:ext>
            </p:extLst>
          </p:nvPr>
        </p:nvGraphicFramePr>
        <p:xfrm>
          <a:off x="607544" y="2391080"/>
          <a:ext cx="2578912" cy="3229585"/>
        </p:xfrm>
        <a:graphic>
          <a:graphicData uri="http://schemas.openxmlformats.org/drawingml/2006/table">
            <a:tbl>
              <a:tblPr firstRow="1" bandRow="1">
                <a:tableStyleId>{5C22544A-7EE6-4342-B048-85BDC9FD1C3A}</a:tableStyleId>
              </a:tblPr>
              <a:tblGrid>
                <a:gridCol w="1289456">
                  <a:extLst>
                    <a:ext uri="{9D8B030D-6E8A-4147-A177-3AD203B41FA5}">
                      <a16:colId xmlns:a16="http://schemas.microsoft.com/office/drawing/2014/main" val="2118081220"/>
                    </a:ext>
                  </a:extLst>
                </a:gridCol>
                <a:gridCol w="1289456">
                  <a:extLst>
                    <a:ext uri="{9D8B030D-6E8A-4147-A177-3AD203B41FA5}">
                      <a16:colId xmlns:a16="http://schemas.microsoft.com/office/drawing/2014/main" val="519393556"/>
                    </a:ext>
                  </a:extLst>
                </a:gridCol>
              </a:tblGrid>
              <a:tr h="645917">
                <a:tc>
                  <a:txBody>
                    <a:bodyPr/>
                    <a:lstStyle/>
                    <a:p>
                      <a:r>
                        <a:rPr lang="en-US" sz="1800" b="0" dirty="0" smtClean="0">
                          <a:solidFill>
                            <a:schemeClr val="tx1"/>
                          </a:solidFill>
                        </a:rPr>
                        <a:t>3.6045</a:t>
                      </a:r>
                      <a:endParaRPr lang="en-US" sz="1800" b="0" dirty="0">
                        <a:solidFill>
                          <a:schemeClr val="tx1"/>
                        </a:solidFill>
                      </a:endParaRPr>
                    </a:p>
                  </a:txBody>
                  <a:tcPr/>
                </a:tc>
                <a:tc>
                  <a:txBody>
                    <a:bodyPr/>
                    <a:lstStyle/>
                    <a:p>
                      <a:r>
                        <a:rPr lang="en-US" dirty="0" smtClean="0">
                          <a:solidFill>
                            <a:schemeClr val="tx1"/>
                          </a:solidFill>
                        </a:rPr>
                        <a:t>-1.7170</a:t>
                      </a:r>
                      <a:endParaRPr lang="en-US" dirty="0">
                        <a:solidFill>
                          <a:schemeClr val="tx1"/>
                        </a:solidFill>
                      </a:endParaRPr>
                    </a:p>
                  </a:txBody>
                  <a:tcPr/>
                </a:tc>
                <a:extLst>
                  <a:ext uri="{0D108BD9-81ED-4DB2-BD59-A6C34878D82A}">
                    <a16:rowId xmlns:a16="http://schemas.microsoft.com/office/drawing/2014/main" val="2525507249"/>
                  </a:ext>
                </a:extLst>
              </a:tr>
              <a:tr h="645917">
                <a:tc>
                  <a:txBody>
                    <a:bodyPr/>
                    <a:lstStyle/>
                    <a:p>
                      <a:r>
                        <a:rPr lang="en-US" sz="1800" b="0" dirty="0" smtClean="0">
                          <a:solidFill>
                            <a:schemeClr val="tx1"/>
                          </a:solidFill>
                        </a:rPr>
                        <a:t>5.0000</a:t>
                      </a:r>
                      <a:endParaRPr lang="en-US" sz="1800" b="0" dirty="0">
                        <a:solidFill>
                          <a:schemeClr val="tx1"/>
                        </a:solidFill>
                      </a:endParaRPr>
                    </a:p>
                  </a:txBody>
                  <a:tcPr/>
                </a:tc>
                <a:tc>
                  <a:txBody>
                    <a:bodyPr/>
                    <a:lstStyle/>
                    <a:p>
                      <a:r>
                        <a:rPr lang="en-US" dirty="0" smtClean="0"/>
                        <a:t>-3.0470</a:t>
                      </a:r>
                      <a:endParaRPr lang="en-US" dirty="0"/>
                    </a:p>
                  </a:txBody>
                  <a:tcPr/>
                </a:tc>
                <a:extLst>
                  <a:ext uri="{0D108BD9-81ED-4DB2-BD59-A6C34878D82A}">
                    <a16:rowId xmlns:a16="http://schemas.microsoft.com/office/drawing/2014/main" val="2986318859"/>
                  </a:ext>
                </a:extLst>
              </a:tr>
              <a:tr h="645917">
                <a:tc>
                  <a:txBody>
                    <a:bodyPr/>
                    <a:lstStyle/>
                    <a:p>
                      <a:r>
                        <a:rPr lang="en-US" sz="1800" b="1" dirty="0" smtClean="0">
                          <a:solidFill>
                            <a:srgbClr val="FF0000"/>
                          </a:solidFill>
                        </a:rPr>
                        <a:t>-5.000</a:t>
                      </a:r>
                      <a:endParaRPr lang="en-US" sz="1800" b="1" dirty="0">
                        <a:solidFill>
                          <a:srgbClr val="FF0000"/>
                        </a:solidFill>
                      </a:endParaRPr>
                    </a:p>
                  </a:txBody>
                  <a:tcPr/>
                </a:tc>
                <a:tc>
                  <a:txBody>
                    <a:bodyPr/>
                    <a:lstStyle/>
                    <a:p>
                      <a:r>
                        <a:rPr lang="en-US" b="1" dirty="0" smtClean="0">
                          <a:solidFill>
                            <a:srgbClr val="FF0000"/>
                          </a:solidFill>
                        </a:rPr>
                        <a:t>2.7604</a:t>
                      </a:r>
                      <a:endParaRPr lang="en-US" b="1" dirty="0">
                        <a:solidFill>
                          <a:srgbClr val="FF0000"/>
                        </a:solidFill>
                      </a:endParaRPr>
                    </a:p>
                  </a:txBody>
                  <a:tcPr/>
                </a:tc>
                <a:extLst>
                  <a:ext uri="{0D108BD9-81ED-4DB2-BD59-A6C34878D82A}">
                    <a16:rowId xmlns:a16="http://schemas.microsoft.com/office/drawing/2014/main" val="1363983962"/>
                  </a:ext>
                </a:extLst>
              </a:tr>
              <a:tr h="645917">
                <a:tc>
                  <a:txBody>
                    <a:bodyPr/>
                    <a:lstStyle/>
                    <a:p>
                      <a:r>
                        <a:rPr lang="en-US" sz="1800" b="0" dirty="0" smtClean="0">
                          <a:solidFill>
                            <a:schemeClr val="tx1"/>
                          </a:solidFill>
                        </a:rPr>
                        <a:t>4.1338</a:t>
                      </a:r>
                      <a:endParaRPr lang="en-US" sz="1800" b="0" dirty="0">
                        <a:solidFill>
                          <a:schemeClr val="tx1"/>
                        </a:solidFill>
                      </a:endParaRPr>
                    </a:p>
                  </a:txBody>
                  <a:tcPr/>
                </a:tc>
                <a:tc>
                  <a:txBody>
                    <a:bodyPr/>
                    <a:lstStyle/>
                    <a:p>
                      <a:r>
                        <a:rPr lang="en-US" dirty="0" smtClean="0"/>
                        <a:t>4.5751</a:t>
                      </a:r>
                      <a:endParaRPr lang="en-US" dirty="0"/>
                    </a:p>
                  </a:txBody>
                  <a:tcPr/>
                </a:tc>
                <a:extLst>
                  <a:ext uri="{0D108BD9-81ED-4DB2-BD59-A6C34878D82A}">
                    <a16:rowId xmlns:a16="http://schemas.microsoft.com/office/drawing/2014/main" val="1756964768"/>
                  </a:ext>
                </a:extLst>
              </a:tr>
              <a:tr h="645917">
                <a:tc>
                  <a:txBody>
                    <a:bodyPr/>
                    <a:lstStyle/>
                    <a:p>
                      <a:r>
                        <a:rPr lang="en-US" sz="1800" b="0" dirty="0" smtClean="0">
                          <a:solidFill>
                            <a:schemeClr val="tx1"/>
                          </a:solidFill>
                        </a:rPr>
                        <a:t>1.6727</a:t>
                      </a:r>
                      <a:endParaRPr lang="en-US" sz="1800" b="0" dirty="0">
                        <a:solidFill>
                          <a:schemeClr val="tx1"/>
                        </a:solidFill>
                      </a:endParaRPr>
                    </a:p>
                  </a:txBody>
                  <a:tcPr/>
                </a:tc>
                <a:tc>
                  <a:txBody>
                    <a:bodyPr/>
                    <a:lstStyle/>
                    <a:p>
                      <a:r>
                        <a:rPr lang="en-US" dirty="0" smtClean="0"/>
                        <a:t>5.000</a:t>
                      </a:r>
                      <a:endParaRPr lang="en-US" dirty="0"/>
                    </a:p>
                  </a:txBody>
                  <a:tcPr/>
                </a:tc>
                <a:extLst>
                  <a:ext uri="{0D108BD9-81ED-4DB2-BD59-A6C34878D82A}">
                    <a16:rowId xmlns:a16="http://schemas.microsoft.com/office/drawing/2014/main" val="380923148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41377529"/>
              </p:ext>
            </p:extLst>
          </p:nvPr>
        </p:nvGraphicFramePr>
        <p:xfrm>
          <a:off x="3530060" y="2391080"/>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solidFill>
                            <a:schemeClr val="tx1"/>
                          </a:solidFill>
                        </a:rPr>
                        <a:t>25.4710</a:t>
                      </a:r>
                      <a:endParaRPr lang="en-US" dirty="0">
                        <a:solidFill>
                          <a:schemeClr val="tx1"/>
                        </a:solidFill>
                      </a:endParaRPr>
                    </a:p>
                  </a:txBody>
                  <a:tcPr/>
                </a:tc>
                <a:extLst>
                  <a:ext uri="{0D108BD9-81ED-4DB2-BD59-A6C34878D82A}">
                    <a16:rowId xmlns:a16="http://schemas.microsoft.com/office/drawing/2014/main" val="212843974"/>
                  </a:ext>
                </a:extLst>
              </a:tr>
              <a:tr h="645917">
                <a:tc>
                  <a:txBody>
                    <a:bodyPr/>
                    <a:lstStyle/>
                    <a:p>
                      <a:r>
                        <a:rPr lang="en-US" dirty="0" smtClean="0"/>
                        <a:t>50.3311</a:t>
                      </a:r>
                      <a:endParaRPr lang="en-US" dirty="0"/>
                    </a:p>
                  </a:txBody>
                  <a:tcPr/>
                </a:tc>
                <a:extLst>
                  <a:ext uri="{0D108BD9-81ED-4DB2-BD59-A6C34878D82A}">
                    <a16:rowId xmlns:a16="http://schemas.microsoft.com/office/drawing/2014/main" val="854383320"/>
                  </a:ext>
                </a:extLst>
              </a:tr>
              <a:tr h="645917">
                <a:tc>
                  <a:txBody>
                    <a:bodyPr/>
                    <a:lstStyle/>
                    <a:p>
                      <a:r>
                        <a:rPr lang="en-US" b="1" dirty="0" smtClean="0">
                          <a:solidFill>
                            <a:srgbClr val="FF0000"/>
                          </a:solidFill>
                        </a:rPr>
                        <a:t>50.4639</a:t>
                      </a:r>
                      <a:endParaRPr lang="en-US" b="1" dirty="0">
                        <a:solidFill>
                          <a:srgbClr val="FF0000"/>
                        </a:solidFill>
                      </a:endParaRPr>
                    </a:p>
                  </a:txBody>
                  <a:tcPr/>
                </a:tc>
                <a:extLst>
                  <a:ext uri="{0D108BD9-81ED-4DB2-BD59-A6C34878D82A}">
                    <a16:rowId xmlns:a16="http://schemas.microsoft.com/office/drawing/2014/main" val="1453997649"/>
                  </a:ext>
                </a:extLst>
              </a:tr>
              <a:tr h="645917">
                <a:tc>
                  <a:txBody>
                    <a:bodyPr/>
                    <a:lstStyle/>
                    <a:p>
                      <a:r>
                        <a:rPr lang="en-US" dirty="0" smtClean="0"/>
                        <a:t>48.6753</a:t>
                      </a:r>
                      <a:endParaRPr lang="en-US" dirty="0"/>
                    </a:p>
                  </a:txBody>
                  <a:tcPr/>
                </a:tc>
                <a:extLst>
                  <a:ext uri="{0D108BD9-81ED-4DB2-BD59-A6C34878D82A}">
                    <a16:rowId xmlns:a16="http://schemas.microsoft.com/office/drawing/2014/main" val="2803823653"/>
                  </a:ext>
                </a:extLst>
              </a:tr>
              <a:tr h="645917">
                <a:tc>
                  <a:txBody>
                    <a:bodyPr/>
                    <a:lstStyle/>
                    <a:p>
                      <a:r>
                        <a:rPr lang="en-US" dirty="0" smtClean="0"/>
                        <a:t>45.7676</a:t>
                      </a:r>
                      <a:endParaRPr lang="en-US" dirty="0"/>
                    </a:p>
                  </a:txBody>
                  <a:tcPr/>
                </a:tc>
                <a:extLst>
                  <a:ext uri="{0D108BD9-81ED-4DB2-BD59-A6C34878D82A}">
                    <a16:rowId xmlns:a16="http://schemas.microsoft.com/office/drawing/2014/main" val="239960405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1153903"/>
              </p:ext>
            </p:extLst>
          </p:nvPr>
        </p:nvGraphicFramePr>
        <p:xfrm>
          <a:off x="6121834" y="2391080"/>
          <a:ext cx="2248170" cy="322958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5917">
                <a:tc>
                  <a:txBody>
                    <a:bodyPr/>
                    <a:lstStyle/>
                    <a:p>
                      <a:r>
                        <a:rPr lang="en-US" dirty="0" smtClean="0">
                          <a:solidFill>
                            <a:schemeClr val="tx1"/>
                          </a:solidFill>
                        </a:rPr>
                        <a:t>0.0378</a:t>
                      </a:r>
                      <a:endParaRPr lang="en-US" dirty="0">
                        <a:solidFill>
                          <a:schemeClr val="tx1"/>
                        </a:solidFill>
                      </a:endParaRPr>
                    </a:p>
                  </a:txBody>
                  <a:tcPr/>
                </a:tc>
                <a:extLst>
                  <a:ext uri="{0D108BD9-81ED-4DB2-BD59-A6C34878D82A}">
                    <a16:rowId xmlns:a16="http://schemas.microsoft.com/office/drawing/2014/main" val="212843974"/>
                  </a:ext>
                </a:extLst>
              </a:tr>
              <a:tr h="645917">
                <a:tc>
                  <a:txBody>
                    <a:bodyPr/>
                    <a:lstStyle/>
                    <a:p>
                      <a:r>
                        <a:rPr lang="en-US" dirty="0" smtClean="0"/>
                        <a:t>0.0195</a:t>
                      </a:r>
                      <a:endParaRPr lang="en-US" dirty="0"/>
                    </a:p>
                  </a:txBody>
                  <a:tcPr/>
                </a:tc>
                <a:extLst>
                  <a:ext uri="{0D108BD9-81ED-4DB2-BD59-A6C34878D82A}">
                    <a16:rowId xmlns:a16="http://schemas.microsoft.com/office/drawing/2014/main" val="913743474"/>
                  </a:ext>
                </a:extLst>
              </a:tr>
              <a:tr h="645917">
                <a:tc>
                  <a:txBody>
                    <a:bodyPr/>
                    <a:lstStyle/>
                    <a:p>
                      <a:r>
                        <a:rPr lang="en-US" dirty="0" smtClean="0"/>
                        <a:t>0.0194</a:t>
                      </a:r>
                      <a:endParaRPr lang="en-US" dirty="0"/>
                    </a:p>
                  </a:txBody>
                  <a:tcPr/>
                </a:tc>
                <a:extLst>
                  <a:ext uri="{0D108BD9-81ED-4DB2-BD59-A6C34878D82A}">
                    <a16:rowId xmlns:a16="http://schemas.microsoft.com/office/drawing/2014/main" val="999997056"/>
                  </a:ext>
                </a:extLst>
              </a:tr>
              <a:tr h="645917">
                <a:tc>
                  <a:txBody>
                    <a:bodyPr/>
                    <a:lstStyle/>
                    <a:p>
                      <a:r>
                        <a:rPr lang="en-US" dirty="0" smtClean="0"/>
                        <a:t>0.0201</a:t>
                      </a:r>
                      <a:endParaRPr lang="en-US" dirty="0"/>
                    </a:p>
                  </a:txBody>
                  <a:tcPr/>
                </a:tc>
                <a:extLst>
                  <a:ext uri="{0D108BD9-81ED-4DB2-BD59-A6C34878D82A}">
                    <a16:rowId xmlns:a16="http://schemas.microsoft.com/office/drawing/2014/main" val="2611011579"/>
                  </a:ext>
                </a:extLst>
              </a:tr>
              <a:tr h="645917">
                <a:tc>
                  <a:txBody>
                    <a:bodyPr/>
                    <a:lstStyle/>
                    <a:p>
                      <a:r>
                        <a:rPr lang="en-US" dirty="0" smtClean="0"/>
                        <a:t>0.0214</a:t>
                      </a:r>
                      <a:endParaRPr lang="en-US" dirty="0"/>
                    </a:p>
                  </a:txBody>
                  <a:tcPr/>
                </a:tc>
                <a:extLst>
                  <a:ext uri="{0D108BD9-81ED-4DB2-BD59-A6C34878D82A}">
                    <a16:rowId xmlns:a16="http://schemas.microsoft.com/office/drawing/2014/main" val="264705293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9462812"/>
              </p:ext>
            </p:extLst>
          </p:nvPr>
        </p:nvGraphicFramePr>
        <p:xfrm>
          <a:off x="8633518" y="2407291"/>
          <a:ext cx="2248170" cy="3202565"/>
        </p:xfrm>
        <a:graphic>
          <a:graphicData uri="http://schemas.openxmlformats.org/drawingml/2006/table">
            <a:tbl>
              <a:tblPr firstRow="1" bandRow="1">
                <a:tableStyleId>{5C22544A-7EE6-4342-B048-85BDC9FD1C3A}</a:tableStyleId>
              </a:tblPr>
              <a:tblGrid>
                <a:gridCol w="2248170">
                  <a:extLst>
                    <a:ext uri="{9D8B030D-6E8A-4147-A177-3AD203B41FA5}">
                      <a16:colId xmlns:a16="http://schemas.microsoft.com/office/drawing/2014/main" val="1471940100"/>
                    </a:ext>
                  </a:extLst>
                </a:gridCol>
              </a:tblGrid>
              <a:tr h="640513">
                <a:tc>
                  <a:txBody>
                    <a:bodyPr/>
                    <a:lstStyle/>
                    <a:p>
                      <a:r>
                        <a:rPr lang="en-US" dirty="0" smtClean="0">
                          <a:solidFill>
                            <a:schemeClr val="tx1"/>
                          </a:solidFill>
                        </a:rPr>
                        <a:t>0</a:t>
                      </a:r>
                      <a:endParaRPr lang="en-US" dirty="0">
                        <a:solidFill>
                          <a:schemeClr val="tx1"/>
                        </a:solidFill>
                      </a:endParaRPr>
                    </a:p>
                  </a:txBody>
                  <a:tcPr/>
                </a:tc>
                <a:extLst>
                  <a:ext uri="{0D108BD9-81ED-4DB2-BD59-A6C34878D82A}">
                    <a16:rowId xmlns:a16="http://schemas.microsoft.com/office/drawing/2014/main" val="212843974"/>
                  </a:ext>
                </a:extLst>
              </a:tr>
              <a:tr h="640513">
                <a:tc>
                  <a:txBody>
                    <a:bodyPr/>
                    <a:lstStyle/>
                    <a:p>
                      <a:r>
                        <a:rPr lang="en-US" dirty="0" smtClean="0"/>
                        <a:t>0</a:t>
                      </a:r>
                      <a:endParaRPr lang="en-US" dirty="0"/>
                    </a:p>
                  </a:txBody>
                  <a:tcPr/>
                </a:tc>
                <a:extLst>
                  <a:ext uri="{0D108BD9-81ED-4DB2-BD59-A6C34878D82A}">
                    <a16:rowId xmlns:a16="http://schemas.microsoft.com/office/drawing/2014/main" val="2547070057"/>
                  </a:ext>
                </a:extLst>
              </a:tr>
              <a:tr h="640513">
                <a:tc>
                  <a:txBody>
                    <a:bodyPr/>
                    <a:lstStyle/>
                    <a:p>
                      <a:r>
                        <a:rPr lang="en-US" dirty="0" smtClean="0"/>
                        <a:t>0</a:t>
                      </a:r>
                      <a:endParaRPr lang="en-US" dirty="0"/>
                    </a:p>
                  </a:txBody>
                  <a:tcPr/>
                </a:tc>
                <a:extLst>
                  <a:ext uri="{0D108BD9-81ED-4DB2-BD59-A6C34878D82A}">
                    <a16:rowId xmlns:a16="http://schemas.microsoft.com/office/drawing/2014/main" val="2149300855"/>
                  </a:ext>
                </a:extLst>
              </a:tr>
              <a:tr h="640513">
                <a:tc>
                  <a:txBody>
                    <a:bodyPr/>
                    <a:lstStyle/>
                    <a:p>
                      <a:r>
                        <a:rPr lang="en-US" dirty="0" smtClean="0"/>
                        <a:t>1</a:t>
                      </a:r>
                      <a:endParaRPr lang="en-US" dirty="0"/>
                    </a:p>
                  </a:txBody>
                  <a:tcPr/>
                </a:tc>
                <a:extLst>
                  <a:ext uri="{0D108BD9-81ED-4DB2-BD59-A6C34878D82A}">
                    <a16:rowId xmlns:a16="http://schemas.microsoft.com/office/drawing/2014/main" val="2153285241"/>
                  </a:ext>
                </a:extLst>
              </a:tr>
              <a:tr h="640513">
                <a:tc>
                  <a:txBody>
                    <a:bodyPr/>
                    <a:lstStyle/>
                    <a:p>
                      <a:r>
                        <a:rPr lang="en-US" dirty="0" smtClean="0"/>
                        <a:t>0</a:t>
                      </a:r>
                      <a:endParaRPr lang="en-US" dirty="0"/>
                    </a:p>
                  </a:txBody>
                  <a:tcPr/>
                </a:tc>
                <a:extLst>
                  <a:ext uri="{0D108BD9-81ED-4DB2-BD59-A6C34878D82A}">
                    <a16:rowId xmlns:a16="http://schemas.microsoft.com/office/drawing/2014/main" val="235681773"/>
                  </a:ext>
                </a:extLst>
              </a:tr>
            </a:tbl>
          </a:graphicData>
        </a:graphic>
      </p:graphicFrame>
      <p:sp>
        <p:nvSpPr>
          <p:cNvPr id="8" name="TextBox 7"/>
          <p:cNvSpPr txBox="1"/>
          <p:nvPr/>
        </p:nvSpPr>
        <p:spPr>
          <a:xfrm>
            <a:off x="3530060" y="1690689"/>
            <a:ext cx="2101174" cy="461665"/>
          </a:xfrm>
          <a:prstGeom prst="rect">
            <a:avLst/>
          </a:prstGeom>
          <a:noFill/>
        </p:spPr>
        <p:txBody>
          <a:bodyPr wrap="square" rtlCol="0">
            <a:spAutoFit/>
          </a:bodyPr>
          <a:lstStyle/>
          <a:p>
            <a:r>
              <a:rPr lang="en-US" sz="2400" dirty="0" smtClean="0"/>
              <a:t>F(x)</a:t>
            </a:r>
            <a:endParaRPr lang="en-US" sz="2400" dirty="0"/>
          </a:p>
        </p:txBody>
      </p:sp>
      <p:sp>
        <p:nvSpPr>
          <p:cNvPr id="9" name="TextBox 8"/>
          <p:cNvSpPr txBox="1"/>
          <p:nvPr/>
        </p:nvSpPr>
        <p:spPr>
          <a:xfrm>
            <a:off x="6121834" y="1690688"/>
            <a:ext cx="2101174" cy="461665"/>
          </a:xfrm>
          <a:prstGeom prst="rect">
            <a:avLst/>
          </a:prstGeom>
          <a:noFill/>
        </p:spPr>
        <p:txBody>
          <a:bodyPr wrap="square" rtlCol="0">
            <a:spAutoFit/>
          </a:bodyPr>
          <a:lstStyle/>
          <a:p>
            <a:r>
              <a:rPr lang="en-US" sz="2400" dirty="0" smtClean="0"/>
              <a:t>Fitness</a:t>
            </a:r>
            <a:endParaRPr lang="en-US" sz="2400" dirty="0"/>
          </a:p>
        </p:txBody>
      </p:sp>
      <p:sp>
        <p:nvSpPr>
          <p:cNvPr id="10" name="TextBox 9"/>
          <p:cNvSpPr txBox="1"/>
          <p:nvPr/>
        </p:nvSpPr>
        <p:spPr>
          <a:xfrm>
            <a:off x="607544" y="1690688"/>
            <a:ext cx="2101174" cy="461665"/>
          </a:xfrm>
          <a:prstGeom prst="rect">
            <a:avLst/>
          </a:prstGeom>
          <a:noFill/>
        </p:spPr>
        <p:txBody>
          <a:bodyPr wrap="square" rtlCol="0">
            <a:spAutoFit/>
          </a:bodyPr>
          <a:lstStyle/>
          <a:p>
            <a:r>
              <a:rPr lang="en-US" sz="2400" dirty="0" smtClean="0"/>
              <a:t>Food Source</a:t>
            </a:r>
            <a:endParaRPr lang="en-US" sz="2400" dirty="0"/>
          </a:p>
        </p:txBody>
      </p:sp>
      <p:sp>
        <p:nvSpPr>
          <p:cNvPr id="11" name="TextBox 10"/>
          <p:cNvSpPr txBox="1"/>
          <p:nvPr/>
        </p:nvSpPr>
        <p:spPr>
          <a:xfrm>
            <a:off x="8633518" y="1706898"/>
            <a:ext cx="2101174" cy="461665"/>
          </a:xfrm>
          <a:prstGeom prst="rect">
            <a:avLst/>
          </a:prstGeom>
          <a:noFill/>
        </p:spPr>
        <p:txBody>
          <a:bodyPr wrap="square" rtlCol="0">
            <a:spAutoFit/>
          </a:bodyPr>
          <a:lstStyle/>
          <a:p>
            <a:r>
              <a:rPr lang="en-US" sz="2400" dirty="0" smtClean="0"/>
              <a:t>Trial</a:t>
            </a:r>
            <a:endParaRPr lang="en-US" sz="2400" dirty="0"/>
          </a:p>
        </p:txBody>
      </p:sp>
    </p:spTree>
    <p:extLst>
      <p:ext uri="{BB962C8B-B14F-4D97-AF65-F5344CB8AC3E}">
        <p14:creationId xmlns:p14="http://schemas.microsoft.com/office/powerpoint/2010/main" val="1967645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r>
              <a:rPr lang="en-US" dirty="0"/>
              <a:t>Best Food Source: (-</a:t>
            </a:r>
            <a:r>
              <a:rPr lang="en-US" dirty="0" smtClean="0"/>
              <a:t>5.000</a:t>
            </a:r>
            <a:r>
              <a:rPr lang="en-US" dirty="0"/>
              <a:t>, </a:t>
            </a:r>
            <a:r>
              <a:rPr lang="en-US" dirty="0" smtClean="0"/>
              <a:t>5.000)</a:t>
            </a:r>
            <a:endParaRPr lang="en-US" dirty="0"/>
          </a:p>
          <a:p>
            <a:r>
              <a:rPr lang="en-US" dirty="0"/>
              <a:t>Best F(X)= </a:t>
            </a:r>
            <a:r>
              <a:rPr lang="en-US" dirty="0" smtClean="0"/>
              <a:t>88.0</a:t>
            </a:r>
            <a:endParaRPr lang="en-US" dirty="0"/>
          </a:p>
          <a:p>
            <a:endParaRPr lang="en-US" dirty="0"/>
          </a:p>
        </p:txBody>
      </p:sp>
    </p:spTree>
    <p:extLst>
      <p:ext uri="{BB962C8B-B14F-4D97-AF65-F5344CB8AC3E}">
        <p14:creationId xmlns:p14="http://schemas.microsoft.com/office/powerpoint/2010/main" val="407014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Waggle Dance</a:t>
            </a:r>
          </a:p>
        </p:txBody>
      </p:sp>
      <p:sp>
        <p:nvSpPr>
          <p:cNvPr id="3" name="Content Placeholder 2"/>
          <p:cNvSpPr>
            <a:spLocks noGrp="1"/>
          </p:cNvSpPr>
          <p:nvPr>
            <p:ph idx="1"/>
          </p:nvPr>
        </p:nvSpPr>
        <p:spPr/>
        <p:txBody>
          <a:bodyPr>
            <a:normAutofit fontScale="92500" lnSpcReduction="10000"/>
          </a:bodyPr>
          <a:lstStyle/>
          <a:p>
            <a:r>
              <a:rPr lang="en-US" dirty="0"/>
              <a:t>The honeybee's waggle dance encodes both the direction and the distance to the advertised source. This source can either be a food patch (von Frisch 1967) or a new nest site </a:t>
            </a:r>
            <a:endParaRPr lang="en-US" dirty="0" smtClean="0"/>
          </a:p>
          <a:p>
            <a:r>
              <a:rPr lang="en-US" dirty="0"/>
              <a:t>During a typical dance, the dancer strides forward while vigorously shaking her body from side to </a:t>
            </a:r>
            <a:r>
              <a:rPr lang="en-US" dirty="0" smtClean="0"/>
              <a:t>side.  This </a:t>
            </a:r>
            <a:r>
              <a:rPr lang="en-US" dirty="0"/>
              <a:t>is known as the “waggle phase” of the dance. </a:t>
            </a:r>
            <a:endParaRPr lang="en-US" dirty="0" smtClean="0"/>
          </a:p>
          <a:p>
            <a:r>
              <a:rPr lang="en-US" dirty="0" smtClean="0"/>
              <a:t>After </a:t>
            </a:r>
            <a:r>
              <a:rPr lang="en-US" dirty="0"/>
              <a:t>the waggle phase, she makes an abrupt turn to the left or right, circling back to start the waggle phase again. This is known as the “return phase.” </a:t>
            </a:r>
            <a:endParaRPr lang="en-US" dirty="0" smtClean="0"/>
          </a:p>
          <a:p>
            <a:r>
              <a:rPr lang="en-US" dirty="0" smtClean="0"/>
              <a:t>At </a:t>
            </a:r>
            <a:r>
              <a:rPr lang="en-US" dirty="0"/>
              <a:t>the end of the second waggle, the dancer turns in the opposite direction so that with every second circuit of the dance she will have traced the famous figure-of-8 pattern of the waggle dance</a:t>
            </a:r>
          </a:p>
          <a:p>
            <a:endParaRPr lang="en-US" dirty="0"/>
          </a:p>
        </p:txBody>
      </p:sp>
    </p:spTree>
    <p:extLst>
      <p:ext uri="{BB962C8B-B14F-4D97-AF65-F5344CB8AC3E}">
        <p14:creationId xmlns:p14="http://schemas.microsoft.com/office/powerpoint/2010/main" val="2827570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ABC</a:t>
            </a:r>
            <a:endParaRPr lang="en-US" dirty="0"/>
          </a:p>
        </p:txBody>
      </p:sp>
      <p:sp>
        <p:nvSpPr>
          <p:cNvPr id="3" name="Content Placeholder 2"/>
          <p:cNvSpPr>
            <a:spLocks noGrp="1"/>
          </p:cNvSpPr>
          <p:nvPr>
            <p:ph idx="1"/>
          </p:nvPr>
        </p:nvSpPr>
        <p:spPr/>
        <p:txBody>
          <a:bodyPr>
            <a:normAutofit/>
          </a:bodyPr>
          <a:lstStyle/>
          <a:p>
            <a:r>
              <a:rPr lang="en-US" dirty="0"/>
              <a:t>Hossain and El-</a:t>
            </a:r>
            <a:r>
              <a:rPr lang="en-US" dirty="0" err="1"/>
              <a:t>shafie</a:t>
            </a:r>
            <a:r>
              <a:rPr lang="en-US" dirty="0"/>
              <a:t> (2013) use the ABC algorithm to optimize the reservoir </a:t>
            </a:r>
            <a:r>
              <a:rPr lang="en-US" dirty="0" smtClean="0"/>
              <a:t>release per </a:t>
            </a:r>
            <a:r>
              <a:rPr lang="en-US" dirty="0"/>
              <a:t>month at the Aswan high dam. The algorithm was used to solve the problem </a:t>
            </a:r>
            <a:r>
              <a:rPr lang="en-US" dirty="0" smtClean="0"/>
              <a:t>based on </a:t>
            </a:r>
            <a:r>
              <a:rPr lang="en-US" dirty="0"/>
              <a:t>actual historical inflow data and it succeeded in meeting the demand over a </a:t>
            </a:r>
            <a:r>
              <a:rPr lang="en-US" dirty="0" smtClean="0"/>
              <a:t>specific period.</a:t>
            </a:r>
          </a:p>
          <a:p>
            <a:r>
              <a:rPr lang="en-US" dirty="0" err="1"/>
              <a:t>Bolaji</a:t>
            </a:r>
            <a:r>
              <a:rPr lang="en-US" dirty="0"/>
              <a:t> et al. (2013) provides a survey of modifications to the ABC algorithm </a:t>
            </a:r>
            <a:r>
              <a:rPr lang="en-US" dirty="0" smtClean="0"/>
              <a:t>and indicate </a:t>
            </a:r>
            <a:r>
              <a:rPr lang="en-US" dirty="0"/>
              <a:t>a number of applications of the algorithm. </a:t>
            </a:r>
            <a:endParaRPr lang="en-US" dirty="0" smtClean="0"/>
          </a:p>
          <a:p>
            <a:r>
              <a:rPr lang="en-US" dirty="0" smtClean="0"/>
              <a:t>They </a:t>
            </a:r>
            <a:r>
              <a:rPr lang="en-US" dirty="0"/>
              <a:t>include: stock price forecasting</a:t>
            </a:r>
            <a:r>
              <a:rPr lang="en-US" dirty="0" smtClean="0"/>
              <a:t>, artificial </a:t>
            </a:r>
            <a:r>
              <a:rPr lang="en-US" dirty="0"/>
              <a:t>neural networks, image processing, electric load forecasting and flow </a:t>
            </a:r>
            <a:r>
              <a:rPr lang="en-US" dirty="0" smtClean="0"/>
              <a:t>job scheduling.</a:t>
            </a:r>
          </a:p>
        </p:txBody>
      </p:sp>
    </p:spTree>
    <p:extLst>
      <p:ext uri="{BB962C8B-B14F-4D97-AF65-F5344CB8AC3E}">
        <p14:creationId xmlns:p14="http://schemas.microsoft.com/office/powerpoint/2010/main" val="2710392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ABC</a:t>
            </a:r>
            <a:endParaRPr lang="en-US" dirty="0"/>
          </a:p>
        </p:txBody>
      </p:sp>
      <p:sp>
        <p:nvSpPr>
          <p:cNvPr id="3" name="Content Placeholder 2"/>
          <p:cNvSpPr>
            <a:spLocks noGrp="1"/>
          </p:cNvSpPr>
          <p:nvPr>
            <p:ph idx="1"/>
          </p:nvPr>
        </p:nvSpPr>
        <p:spPr/>
        <p:txBody>
          <a:bodyPr/>
          <a:lstStyle/>
          <a:p>
            <a:r>
              <a:rPr lang="en-US" dirty="0"/>
              <a:t>The paper of </a:t>
            </a:r>
            <a:r>
              <a:rPr lang="en-US" dirty="0" err="1"/>
              <a:t>Bacanin</a:t>
            </a:r>
            <a:r>
              <a:rPr lang="en-US" dirty="0"/>
              <a:t> et al. (2014) describes how the authors have applied the ABC algorithm to minimizing risk in investment portfolio selection which is major financial problem</a:t>
            </a:r>
            <a:r>
              <a:rPr lang="en-US" dirty="0" smtClean="0"/>
              <a:t>.</a:t>
            </a:r>
          </a:p>
          <a:p>
            <a:r>
              <a:rPr lang="en-US" dirty="0" smtClean="0"/>
              <a:t>Chen (2014) applies </a:t>
            </a:r>
            <a:r>
              <a:rPr lang="en-US" dirty="0"/>
              <a:t>the </a:t>
            </a:r>
            <a:r>
              <a:rPr lang="en-US" dirty="0" smtClean="0"/>
              <a:t>ABC method </a:t>
            </a:r>
            <a:r>
              <a:rPr lang="en-US" dirty="0"/>
              <a:t>to specific numerical examples in portfolio selection. He indicates the </a:t>
            </a:r>
            <a:r>
              <a:rPr lang="en-US" dirty="0" smtClean="0"/>
              <a:t>results show </a:t>
            </a:r>
            <a:r>
              <a:rPr lang="en-US" dirty="0"/>
              <a:t>the ABC algorithm is effective for solving the portfolio selection problem</a:t>
            </a:r>
            <a:r>
              <a:rPr lang="en-US" dirty="0" smtClean="0"/>
              <a:t>.</a:t>
            </a:r>
          </a:p>
        </p:txBody>
      </p:sp>
      <p:sp>
        <p:nvSpPr>
          <p:cNvPr id="4" name="Rectangle 3"/>
          <p:cNvSpPr/>
          <p:nvPr/>
        </p:nvSpPr>
        <p:spPr>
          <a:xfrm>
            <a:off x="1204452" y="4557574"/>
            <a:ext cx="10149348" cy="2031325"/>
          </a:xfrm>
          <a:prstGeom prst="rect">
            <a:avLst/>
          </a:prstGeom>
        </p:spPr>
        <p:txBody>
          <a:bodyPr wrap="square">
            <a:spAutoFit/>
          </a:bodyPr>
          <a:lstStyle/>
          <a:p>
            <a:r>
              <a:rPr lang="en-US" dirty="0" err="1"/>
              <a:t>Bacanin</a:t>
            </a:r>
            <a:r>
              <a:rPr lang="en-US" dirty="0"/>
              <a:t>, N., </a:t>
            </a:r>
            <a:r>
              <a:rPr lang="en-US" dirty="0" err="1"/>
              <a:t>Pelevic</a:t>
            </a:r>
            <a:r>
              <a:rPr lang="en-US" dirty="0"/>
              <a:t>, B., Tuba, M., 2014. Constrained portfolio selection using artificial bee colony (ABC)</a:t>
            </a:r>
          </a:p>
          <a:p>
            <a:r>
              <a:rPr lang="en-US" dirty="0"/>
              <a:t>algorithm. International Journal of Journal of Mathematical Models and Methods in Applied Science 8,</a:t>
            </a:r>
          </a:p>
          <a:p>
            <a:r>
              <a:rPr lang="en-US" dirty="0"/>
              <a:t>190–198</a:t>
            </a:r>
            <a:r>
              <a:rPr lang="en-US" dirty="0" smtClean="0"/>
              <a:t>.</a:t>
            </a:r>
          </a:p>
          <a:p>
            <a:endParaRPr lang="en-US" dirty="0" smtClean="0"/>
          </a:p>
          <a:p>
            <a:r>
              <a:rPr lang="en-US" dirty="0"/>
              <a:t>Chen, W., 2014. An artificial bee colony algorithm for uncertain portfolio selection. The Scientific World Journal 2014, 578182.</a:t>
            </a:r>
          </a:p>
          <a:p>
            <a:endParaRPr lang="en-US" dirty="0"/>
          </a:p>
        </p:txBody>
      </p:sp>
    </p:spTree>
    <p:extLst>
      <p:ext uri="{BB962C8B-B14F-4D97-AF65-F5344CB8AC3E}">
        <p14:creationId xmlns:p14="http://schemas.microsoft.com/office/powerpoint/2010/main" val="307883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Waggle Dance</a:t>
            </a:r>
          </a:p>
        </p:txBody>
      </p:sp>
      <p:pic>
        <p:nvPicPr>
          <p:cNvPr id="4" name="-7ijI-g4jHg"/>
          <p:cNvPicPr>
            <a:picLocks noGrp="1" noRot="1" noChangeAspect="1"/>
          </p:cNvPicPr>
          <p:nvPr>
            <p:ph idx="1"/>
            <a:videoFile r:link="rId1"/>
          </p:nvPr>
        </p:nvPicPr>
        <p:blipFill>
          <a:blip r:embed="rId3"/>
          <a:stretch>
            <a:fillRect/>
          </a:stretch>
        </p:blipFill>
        <p:spPr>
          <a:xfrm>
            <a:off x="3810000" y="2714625"/>
            <a:ext cx="4572000" cy="2571750"/>
          </a:xfrm>
          <a:prstGeom prst="rect">
            <a:avLst/>
          </a:prstGeom>
        </p:spPr>
      </p:pic>
    </p:spTree>
    <p:extLst>
      <p:ext uri="{BB962C8B-B14F-4D97-AF65-F5344CB8AC3E}">
        <p14:creationId xmlns:p14="http://schemas.microsoft.com/office/powerpoint/2010/main" val="955147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Waggle Dance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510" y="2222198"/>
            <a:ext cx="3571875" cy="3171825"/>
          </a:xfrm>
        </p:spPr>
      </p:pic>
      <p:pic>
        <p:nvPicPr>
          <p:cNvPr id="5" name="Picture 4"/>
          <p:cNvPicPr>
            <a:picLocks noChangeAspect="1"/>
          </p:cNvPicPr>
          <p:nvPr/>
        </p:nvPicPr>
        <p:blipFill>
          <a:blip r:embed="rId3"/>
          <a:stretch>
            <a:fillRect/>
          </a:stretch>
        </p:blipFill>
        <p:spPr>
          <a:xfrm>
            <a:off x="561237" y="1690688"/>
            <a:ext cx="7077075" cy="4772025"/>
          </a:xfrm>
          <a:prstGeom prst="rect">
            <a:avLst/>
          </a:prstGeom>
        </p:spPr>
      </p:pic>
    </p:spTree>
    <p:extLst>
      <p:ext uri="{BB962C8B-B14F-4D97-AF65-F5344CB8AC3E}">
        <p14:creationId xmlns:p14="http://schemas.microsoft.com/office/powerpoint/2010/main" val="2937442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3547</Words>
  <Application>Microsoft Office PowerPoint</Application>
  <PresentationFormat>Widescreen</PresentationFormat>
  <Paragraphs>760</Paragraphs>
  <Slides>71</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Arial</vt:lpstr>
      <vt:lpstr>Calibri</vt:lpstr>
      <vt:lpstr>Calibri Light</vt:lpstr>
      <vt:lpstr>Cambria Math</vt:lpstr>
      <vt:lpstr>Office Theme</vt:lpstr>
      <vt:lpstr>Artificial Bee Colony</vt:lpstr>
      <vt:lpstr>Reference</vt:lpstr>
      <vt:lpstr>Seeley on Swarm Intelligence</vt:lpstr>
      <vt:lpstr>Hive Mind</vt:lpstr>
      <vt:lpstr>Honey Bee Swarm Foraging Model </vt:lpstr>
      <vt:lpstr>Information Sharing</vt:lpstr>
      <vt:lpstr>Waggle Dance</vt:lpstr>
      <vt:lpstr>Waggle Dance</vt:lpstr>
      <vt:lpstr>Waggle Dance</vt:lpstr>
      <vt:lpstr>Food Sources</vt:lpstr>
      <vt:lpstr>Dance Democracy</vt:lpstr>
      <vt:lpstr>Benefits of Dance</vt:lpstr>
      <vt:lpstr>Benefits of Dance</vt:lpstr>
      <vt:lpstr>Efficiency of Dance</vt:lpstr>
      <vt:lpstr>Efficiency of Dance</vt:lpstr>
      <vt:lpstr>Scent and Arousal</vt:lpstr>
      <vt:lpstr>Scouts</vt:lpstr>
      <vt:lpstr>Bee Intelligence</vt:lpstr>
      <vt:lpstr>Division of Labor</vt:lpstr>
      <vt:lpstr>Self Organization</vt:lpstr>
      <vt:lpstr>Self Organization</vt:lpstr>
      <vt:lpstr>Honey Bee Swarm Model: Foragers</vt:lpstr>
      <vt:lpstr>Honey Bee Swarm:  Information Sharing</vt:lpstr>
      <vt:lpstr>Honey Bee Swarm Model: Behavior</vt:lpstr>
      <vt:lpstr>Honey Bee Swarm Model: Behavior</vt:lpstr>
      <vt:lpstr>Honey Bee Swarm Model:</vt:lpstr>
      <vt:lpstr>ABC Model</vt:lpstr>
      <vt:lpstr>Honey Bee Swarm Model: Food source</vt:lpstr>
      <vt:lpstr>ABC Swarm Model: Phases</vt:lpstr>
      <vt:lpstr>ABC Swarm Model: Phases</vt:lpstr>
      <vt:lpstr>ABC Algorithm</vt:lpstr>
      <vt:lpstr>Artificial Bee Colony</vt:lpstr>
      <vt:lpstr>Artificial Bee Colony</vt:lpstr>
      <vt:lpstr>ABC: Overview</vt:lpstr>
      <vt:lpstr>ABC: First Stage</vt:lpstr>
      <vt:lpstr>ABC: Second Stage</vt:lpstr>
      <vt:lpstr>ABC: Third Stage</vt:lpstr>
      <vt:lpstr>ABC: Third Stage</vt:lpstr>
      <vt:lpstr>ABC Model: Number of Bees</vt:lpstr>
      <vt:lpstr>Algorithm</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Verify the following</vt:lpstr>
      <vt:lpstr>PowerPoint Presentation</vt:lpstr>
      <vt:lpstr>Verify the following</vt:lpstr>
      <vt:lpstr>PowerPoint Presentation</vt:lpstr>
      <vt:lpstr>Verify the following</vt:lpstr>
      <vt:lpstr>PowerPoint Presentation</vt:lpstr>
      <vt:lpstr>PowerPoint Presentation</vt:lpstr>
      <vt:lpstr>PowerPoint Presentation</vt:lpstr>
      <vt:lpstr>Verify the following</vt:lpstr>
      <vt:lpstr>PowerPoint Presentation</vt:lpstr>
      <vt:lpstr>PowerPoint Presentation</vt:lpstr>
      <vt:lpstr>Verify the following</vt:lpstr>
      <vt:lpstr>PowerPoint Presentation</vt:lpstr>
      <vt:lpstr>PowerPoint Presentation</vt:lpstr>
      <vt:lpstr>PowerPoint Presentation</vt:lpstr>
      <vt:lpstr>PowerPoint Presentation</vt:lpstr>
      <vt:lpstr>End of Iteration 1</vt:lpstr>
      <vt:lpstr>Solution </vt:lpstr>
      <vt:lpstr>Applications of ABC</vt:lpstr>
      <vt:lpstr>Applications of ABC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Bee Colony</dc:title>
  <dc:creator>IM</dc:creator>
  <cp:lastModifiedBy>IM</cp:lastModifiedBy>
  <cp:revision>89</cp:revision>
  <dcterms:created xsi:type="dcterms:W3CDTF">2021-03-22T04:21:48Z</dcterms:created>
  <dcterms:modified xsi:type="dcterms:W3CDTF">2022-03-17T06:50:01Z</dcterms:modified>
</cp:coreProperties>
</file>