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7" r:id="rId24"/>
    <p:sldId id="277" r:id="rId25"/>
    <p:sldId id="278" r:id="rId26"/>
    <p:sldId id="279" r:id="rId27"/>
    <p:sldId id="280" r:id="rId28"/>
    <p:sldId id="293" r:id="rId29"/>
    <p:sldId id="291" r:id="rId30"/>
    <p:sldId id="292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94A9-95D1-460E-8974-CCFDAAE402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9504-7ABD-4026-9F16-EF5B8D92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PSO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Walkthrough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1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314"/>
            <a:ext cx="10515600" cy="4351338"/>
          </a:xfrm>
        </p:spPr>
        <p:txBody>
          <a:bodyPr/>
          <a:lstStyle/>
          <a:p>
            <a:r>
              <a:rPr lang="en-US" dirty="0" smtClean="0"/>
              <a:t>X[:,0]  refers to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smtClean="0"/>
              <a:t> in the formula</a:t>
            </a:r>
          </a:p>
          <a:p>
            <a:r>
              <a:rPr lang="en-US" dirty="0" smtClean="0"/>
              <a:t>X[:,1] refers to </a:t>
            </a:r>
            <a:r>
              <a:rPr lang="en-US" dirty="0" err="1" smtClean="0"/>
              <a:t>X</a:t>
            </a:r>
            <a:r>
              <a:rPr lang="en-US" baseline="-25000" dirty="0" err="1"/>
              <a:t>2</a:t>
            </a:r>
            <a:r>
              <a:rPr lang="en-US" dirty="0" smtClean="0"/>
              <a:t> in the formula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9630" y="2600522"/>
                <a:ext cx="6408209" cy="403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30" y="2600522"/>
                <a:ext cx="6408209" cy="403572"/>
              </a:xfrm>
              <a:prstGeom prst="rect">
                <a:avLst/>
              </a:prstGeom>
              <a:blipFill>
                <a:blip r:embed="rId2"/>
                <a:stretch>
                  <a:fillRect l="-95" t="-15152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941" y="3516688"/>
            <a:ext cx="6363588" cy="2772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0716" y="6288850"/>
            <a:ext cx="1347537" cy="3686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2422" y="6282862"/>
            <a:ext cx="1347537" cy="3686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6213" y="6282862"/>
            <a:ext cx="1347537" cy="3686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34" y="3473197"/>
            <a:ext cx="41915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6099" cy="4351338"/>
          </a:xfrm>
        </p:spPr>
        <p:txBody>
          <a:bodyPr/>
          <a:lstStyle/>
          <a:p>
            <a:r>
              <a:rPr lang="en-US" dirty="0" smtClean="0"/>
              <a:t>First we create a variable called </a:t>
            </a:r>
            <a:r>
              <a:rPr lang="en-US" dirty="0" err="1" smtClean="0"/>
              <a:t>pos</a:t>
            </a:r>
            <a:r>
              <a:rPr lang="en-US" dirty="0" smtClean="0"/>
              <a:t> with the required shape and filled it with zeros – here again 3 particles for function with 2 variables.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99" y="1825625"/>
            <a:ext cx="4710924" cy="2799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31170" y="3133665"/>
            <a:ext cx="1540042" cy="433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31170" y="3644171"/>
            <a:ext cx="1540042" cy="433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131170" y="4182774"/>
            <a:ext cx="1540042" cy="433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6095" y="4615911"/>
            <a:ext cx="480447" cy="5295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3266" y="4625355"/>
            <a:ext cx="480447" cy="5295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Particles -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337" cy="4351338"/>
          </a:xfrm>
        </p:spPr>
        <p:txBody>
          <a:bodyPr/>
          <a:lstStyle/>
          <a:p>
            <a:r>
              <a:rPr lang="en-US" dirty="0" smtClean="0"/>
              <a:t>We want to particles to have its values between some lower and upper bounds.</a:t>
            </a:r>
          </a:p>
          <a:p>
            <a:r>
              <a:rPr lang="en-US" dirty="0" err="1" smtClean="0"/>
              <a:t>np.ones</a:t>
            </a:r>
            <a:r>
              <a:rPr lang="en-US" dirty="0" smtClean="0"/>
              <a:t> filled the vector with 1’s instead of </a:t>
            </a:r>
            <a:r>
              <a:rPr lang="en-US" dirty="0" err="1" smtClean="0"/>
              <a:t>0’s</a:t>
            </a:r>
            <a:endParaRPr lang="en-US" dirty="0" smtClean="0"/>
          </a:p>
          <a:p>
            <a:r>
              <a:rPr lang="en-US" dirty="0" smtClean="0"/>
              <a:t>Each is multiplied by -5 and 5.</a:t>
            </a:r>
          </a:p>
          <a:p>
            <a:r>
              <a:rPr lang="en-US" dirty="0" smtClean="0"/>
              <a:t>LB will have -5’s</a:t>
            </a:r>
          </a:p>
          <a:p>
            <a:r>
              <a:rPr lang="en-US" dirty="0" smtClean="0"/>
              <a:t>UB will have 5’s</a:t>
            </a:r>
          </a:p>
          <a:p>
            <a:r>
              <a:rPr lang="en-US" dirty="0" smtClean="0"/>
              <a:t>Each dimension have same limits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17" y="1825625"/>
            <a:ext cx="5135383" cy="7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17" y="3042377"/>
            <a:ext cx="4766414" cy="32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1</a:t>
            </a:r>
            <a:r>
              <a:rPr lang="en-US" baseline="30000" dirty="0" smtClean="0"/>
              <a:t>st</a:t>
            </a:r>
            <a:r>
              <a:rPr lang="en-US" dirty="0" smtClean="0"/>
              <a:t> Particle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8" y="1690688"/>
            <a:ext cx="6477000" cy="4351338"/>
          </a:xfrm>
        </p:spPr>
        <p:txBody>
          <a:bodyPr/>
          <a:lstStyle/>
          <a:p>
            <a:r>
              <a:rPr lang="en-US" dirty="0" err="1" smtClean="0"/>
              <a:t>Lb</a:t>
            </a:r>
            <a:r>
              <a:rPr lang="en-US" dirty="0" smtClean="0"/>
              <a:t>[j] has -5 and </a:t>
            </a:r>
            <a:r>
              <a:rPr lang="en-US" dirty="0" err="1" smtClean="0"/>
              <a:t>Ub</a:t>
            </a:r>
            <a:r>
              <a:rPr lang="en-US" dirty="0" smtClean="0"/>
              <a:t>[j] has 5</a:t>
            </a:r>
          </a:p>
          <a:p>
            <a:r>
              <a:rPr lang="en-US" dirty="0" err="1" smtClean="0"/>
              <a:t>Lb</a:t>
            </a:r>
            <a:r>
              <a:rPr lang="en-US" dirty="0" smtClean="0"/>
              <a:t>[j]+(</a:t>
            </a:r>
            <a:r>
              <a:rPr lang="en-US" dirty="0" err="1" smtClean="0"/>
              <a:t>Ub</a:t>
            </a:r>
            <a:r>
              <a:rPr lang="en-US" dirty="0" smtClean="0"/>
              <a:t>[j]-</a:t>
            </a:r>
            <a:r>
              <a:rPr lang="en-US" dirty="0" err="1" smtClean="0"/>
              <a:t>Lb</a:t>
            </a:r>
            <a:r>
              <a:rPr lang="en-US" dirty="0" smtClean="0"/>
              <a:t>[j])*</a:t>
            </a:r>
            <a:r>
              <a:rPr lang="en-US" dirty="0" err="1" smtClean="0"/>
              <a:t>np.random.random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-5 + (5+5)*[random btw 0 and 1]</a:t>
            </a:r>
          </a:p>
          <a:p>
            <a:r>
              <a:rPr lang="en-US" dirty="0" smtClean="0"/>
              <a:t>-5  + 10 (1) = 5 (max)</a:t>
            </a:r>
          </a:p>
          <a:p>
            <a:r>
              <a:rPr lang="en-US" dirty="0" smtClean="0"/>
              <a:t>All will be between -5 and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22" y="2730718"/>
            <a:ext cx="6590978" cy="2271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0674" y="4010527"/>
            <a:ext cx="1953126" cy="398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00674" y="4493007"/>
            <a:ext cx="1953126" cy="3837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00674" y="4911723"/>
            <a:ext cx="1953126" cy="3837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4786" y="5114441"/>
            <a:ext cx="635431" cy="3874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J=0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62730" y="5134763"/>
            <a:ext cx="635431" cy="3874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5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15526" cy="4351338"/>
          </a:xfrm>
        </p:spPr>
        <p:txBody>
          <a:bodyPr/>
          <a:lstStyle/>
          <a:p>
            <a:r>
              <a:rPr lang="en-US" dirty="0" smtClean="0"/>
              <a:t>Again we create the out variable to store the result from the optimization function. The size must equal the number of particles N</a:t>
            </a:r>
          </a:p>
          <a:p>
            <a:r>
              <a:rPr lang="en-US" dirty="0" smtClean="0"/>
              <a:t>Then we pass in the </a:t>
            </a:r>
            <a:r>
              <a:rPr lang="en-US" i="1" dirty="0" err="1" smtClean="0"/>
              <a:t>pos</a:t>
            </a:r>
            <a:r>
              <a:rPr lang="en-US" dirty="0" smtClean="0"/>
              <a:t> array that we just initialized to the function </a:t>
            </a:r>
            <a:r>
              <a:rPr lang="en-US" i="1" dirty="0" smtClean="0"/>
              <a:t>fun()</a:t>
            </a:r>
          </a:p>
          <a:p>
            <a:r>
              <a:rPr lang="en-US" dirty="0" smtClean="0"/>
              <a:t>We assign the output to the </a:t>
            </a:r>
            <a:r>
              <a:rPr lang="en-US" i="1" dirty="0" smtClean="0"/>
              <a:t>out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out</a:t>
            </a:r>
            <a:r>
              <a:rPr lang="en-US" dirty="0" smtClean="0"/>
              <a:t>  now store the result of the function </a:t>
            </a:r>
            <a:r>
              <a:rPr lang="en-US" i="1" dirty="0" smtClean="0"/>
              <a:t>fun()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19" y="1825625"/>
            <a:ext cx="5239481" cy="1543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2505" y="3368890"/>
            <a:ext cx="1203158" cy="4010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14456" y="3368890"/>
            <a:ext cx="1203158" cy="4010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03228" y="3368890"/>
            <a:ext cx="1203158" cy="4010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Particle-3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the function output and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01698" cy="4351338"/>
          </a:xfrm>
        </p:spPr>
        <p:txBody>
          <a:bodyPr/>
          <a:lstStyle/>
          <a:p>
            <a:r>
              <a:rPr lang="en-US" dirty="0" smtClean="0"/>
              <a:t>We store the output of the fun() and </a:t>
            </a:r>
            <a:r>
              <a:rPr lang="en-US" dirty="0" err="1" smtClean="0"/>
              <a:t>pos</a:t>
            </a:r>
            <a:r>
              <a:rPr lang="en-US" dirty="0" smtClean="0"/>
              <a:t> because we want to use it to compare at the next iteration. </a:t>
            </a:r>
          </a:p>
          <a:p>
            <a:r>
              <a:rPr lang="en-US" dirty="0" smtClean="0"/>
              <a:t>We use the copy method and not direct assignment because direct assignment references the same array.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98" y="1825625"/>
            <a:ext cx="4552102" cy="11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Direct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65884" cy="4351338"/>
          </a:xfrm>
        </p:spPr>
        <p:txBody>
          <a:bodyPr/>
          <a:lstStyle/>
          <a:p>
            <a:r>
              <a:rPr lang="en-US" dirty="0" smtClean="0"/>
              <a:t>Changing C values also changes Z values</a:t>
            </a:r>
          </a:p>
          <a:p>
            <a:r>
              <a:rPr lang="en-US" dirty="0" smtClean="0"/>
              <a:t>If you don’t want that you should use </a:t>
            </a:r>
            <a:r>
              <a:rPr lang="en-US" dirty="0" err="1" smtClean="0"/>
              <a:t>np.copy</a:t>
            </a:r>
            <a:r>
              <a:rPr lang="en-US" dirty="0" smtClean="0"/>
              <a:t>() instead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82" y="1825625"/>
            <a:ext cx="7532515" cy="35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out value (min)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8642" cy="4351338"/>
          </a:xfrm>
        </p:spPr>
        <p:txBody>
          <a:bodyPr/>
          <a:lstStyle/>
          <a:p>
            <a:r>
              <a:rPr lang="en-US" dirty="0" err="1" smtClean="0"/>
              <a:t>np.min</a:t>
            </a:r>
            <a:r>
              <a:rPr lang="en-US" dirty="0" smtClean="0"/>
              <a:t>(out) returns the min value in </a:t>
            </a:r>
            <a:r>
              <a:rPr lang="en-US" i="1" dirty="0" smtClean="0"/>
              <a:t>out</a:t>
            </a:r>
          </a:p>
          <a:p>
            <a:r>
              <a:rPr lang="en-US" dirty="0" smtClean="0"/>
              <a:t>Recall </a:t>
            </a:r>
            <a:r>
              <a:rPr lang="en-US" i="1" dirty="0" smtClean="0"/>
              <a:t>out </a:t>
            </a:r>
            <a:r>
              <a:rPr lang="en-US" dirty="0" smtClean="0"/>
              <a:t>stores the function evaluation for current </a:t>
            </a:r>
            <a:r>
              <a:rPr lang="en-US" i="1" dirty="0" err="1" smtClean="0"/>
              <a:t>pos</a:t>
            </a:r>
            <a:r>
              <a:rPr lang="en-US" i="1" dirty="0" smtClean="0"/>
              <a:t> </a:t>
            </a:r>
            <a:r>
              <a:rPr lang="en-US" dirty="0" smtClean="0"/>
              <a:t>particles</a:t>
            </a:r>
          </a:p>
          <a:p>
            <a:r>
              <a:rPr lang="en-US" dirty="0" smtClean="0"/>
              <a:t>This is the current best (min) value, we store in </a:t>
            </a:r>
            <a:r>
              <a:rPr lang="en-US" dirty="0" err="1" smtClean="0"/>
              <a:t>fminval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np.argmin</a:t>
            </a:r>
            <a:r>
              <a:rPr lang="en-US" dirty="0" smtClean="0"/>
              <a:t> gives the index of the best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39" y="1690689"/>
            <a:ext cx="5462437" cy="1950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39" y="4170625"/>
            <a:ext cx="4925254" cy="1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out value (min)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088" y="1855362"/>
            <a:ext cx="4785755" cy="4351338"/>
          </a:xfrm>
        </p:spPr>
        <p:txBody>
          <a:bodyPr/>
          <a:lstStyle/>
          <a:p>
            <a:r>
              <a:rPr lang="en-US" dirty="0" smtClean="0"/>
              <a:t>We want the particle (</a:t>
            </a:r>
            <a:r>
              <a:rPr lang="en-US" dirty="0" err="1" smtClean="0"/>
              <a:t>pos</a:t>
            </a:r>
            <a:r>
              <a:rPr lang="en-US" dirty="0" smtClean="0"/>
              <a:t>) that gives the best function value (min)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27958" y="6020347"/>
            <a:ext cx="3064042" cy="4118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Fminval</a:t>
            </a:r>
            <a:r>
              <a:rPr lang="en-US" dirty="0" smtClean="0"/>
              <a:t> is best value in out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21433" y="1335893"/>
            <a:ext cx="8370567" cy="5335753"/>
            <a:chOff x="752781" y="1385888"/>
            <a:chExt cx="8370567" cy="53357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497" y="1385888"/>
              <a:ext cx="6758335" cy="462616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444317" y="3698970"/>
              <a:ext cx="2679031" cy="824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Copied from </a:t>
              </a:r>
              <a:r>
                <a:rPr lang="en-US" sz="2400" dirty="0" err="1" smtClean="0"/>
                <a:t>pos</a:t>
              </a:r>
              <a:r>
                <a:rPr lang="en-US" sz="2400" dirty="0" smtClean="0"/>
                <a:t> previous iteration 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2781" y="4796590"/>
              <a:ext cx="2598821" cy="4491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Out is function 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92968" y="6012052"/>
              <a:ext cx="3801979" cy="709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 smtClean="0"/>
                <a:t>Gbest</a:t>
              </a:r>
              <a:r>
                <a:rPr lang="en-US" sz="2400" dirty="0" smtClean="0"/>
                <a:t> is the best particle given by the </a:t>
              </a:r>
              <a:r>
                <a:rPr lang="en-US" sz="2400" dirty="0" err="1" smtClean="0"/>
                <a:t>fminval</a:t>
              </a:r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41329" y="3492926"/>
            <a:ext cx="3870757" cy="1088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Which of these particles values give the best function value (min)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4412086" y="4031031"/>
            <a:ext cx="708757" cy="6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33" y="2114382"/>
            <a:ext cx="6468378" cy="4324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out value (min)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7464" y="4387632"/>
            <a:ext cx="1152686" cy="219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30" y="5294991"/>
            <a:ext cx="2781688" cy="257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338" y="4378106"/>
            <a:ext cx="2762636" cy="228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573" y="3077157"/>
            <a:ext cx="2734057" cy="28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318" y="5285465"/>
            <a:ext cx="1219370" cy="266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235" y="3077157"/>
            <a:ext cx="1171739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5" y="1664466"/>
            <a:ext cx="462027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7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 we went through the algorithm but the code may seem too difficult</a:t>
            </a:r>
          </a:p>
          <a:p>
            <a:r>
              <a:rPr lang="en-US" dirty="0" smtClean="0"/>
              <a:t>So this week we review the code in detail. </a:t>
            </a:r>
          </a:p>
          <a:p>
            <a:r>
              <a:rPr lang="en-US" dirty="0" smtClean="0"/>
              <a:t>After lecture open up </a:t>
            </a:r>
            <a:r>
              <a:rPr lang="en-US" i="1" dirty="0" smtClean="0"/>
              <a:t>PSO-</a:t>
            </a:r>
            <a:r>
              <a:rPr lang="en-US" i="1" dirty="0" err="1" smtClean="0"/>
              <a:t>follow.ipnyb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and follow the along with the lecture notes on your own.</a:t>
            </a:r>
          </a:p>
          <a:p>
            <a:r>
              <a:rPr lang="en-US" dirty="0" smtClean="0"/>
              <a:t>Try to complete the </a:t>
            </a:r>
            <a:r>
              <a:rPr lang="en-US" i="1" dirty="0" err="1" smtClean="0"/>
              <a:t>PSO.ipnyb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on your own. They are already presented in the lecture notes, but as much as possible try recall how to code it.</a:t>
            </a:r>
          </a:p>
          <a:p>
            <a:r>
              <a:rPr lang="en-US" dirty="0" smtClean="0"/>
              <a:t>Then complete </a:t>
            </a:r>
            <a:r>
              <a:rPr lang="en-US" dirty="0" err="1" smtClean="0"/>
              <a:t>rastrigin</a:t>
            </a:r>
            <a:r>
              <a:rPr lang="en-US" dirty="0" smtClean="0"/>
              <a:t>-2 </a:t>
            </a:r>
            <a:r>
              <a:rPr lang="en-US" dirty="0" err="1" smtClean="0"/>
              <a:t>jupyter</a:t>
            </a:r>
            <a:r>
              <a:rPr lang="en-US" dirty="0" smtClean="0"/>
              <a:t> notebook.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values before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800712"/>
            <a:ext cx="570627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i="1" dirty="0" smtClean="0"/>
              <a:t>it</a:t>
            </a:r>
            <a:r>
              <a:rPr lang="en-US" dirty="0" smtClean="0"/>
              <a:t>’ is the loop counter.</a:t>
            </a:r>
          </a:p>
          <a:p>
            <a:r>
              <a:rPr lang="en-US" dirty="0" smtClean="0"/>
              <a:t>We calculate w (inertia weight), its value changes as it loops. 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recompute</a:t>
            </a:r>
            <a:r>
              <a:rPr lang="en-US" dirty="0" smtClean="0"/>
              <a:t> the latest </a:t>
            </a:r>
            <a:r>
              <a:rPr lang="en-US" i="1" dirty="0" smtClean="0"/>
              <a:t>fun</a:t>
            </a:r>
            <a:r>
              <a:rPr lang="en-US" dirty="0" smtClean="0"/>
              <a:t> output based on </a:t>
            </a:r>
            <a:r>
              <a:rPr lang="en-US" i="1" dirty="0" err="1" smtClean="0"/>
              <a:t>pos</a:t>
            </a:r>
            <a:r>
              <a:rPr lang="en-US" i="1" dirty="0" smtClean="0"/>
              <a:t> </a:t>
            </a:r>
            <a:r>
              <a:rPr lang="en-US" dirty="0" smtClean="0"/>
              <a:t>values of the particles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26" y="1825626"/>
            <a:ext cx="5727032" cy="609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1099"/>
            <a:ext cx="5272521" cy="12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– update </a:t>
            </a:r>
            <a:r>
              <a:rPr lang="en-US" dirty="0" err="1" smtClean="0"/>
              <a:t>pbest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2274" y="3503777"/>
            <a:ext cx="4391526" cy="2673186"/>
          </a:xfrm>
        </p:spPr>
        <p:txBody>
          <a:bodyPr/>
          <a:lstStyle/>
          <a:p>
            <a:r>
              <a:rPr lang="en-US" dirty="0" smtClean="0"/>
              <a:t>We now want to find the </a:t>
            </a:r>
            <a:r>
              <a:rPr lang="en-US" dirty="0" err="1" smtClean="0"/>
              <a:t>pbestval</a:t>
            </a:r>
            <a:r>
              <a:rPr lang="en-US" dirty="0" smtClean="0"/>
              <a:t> compare with previous iteration. </a:t>
            </a:r>
          </a:p>
          <a:p>
            <a:r>
              <a:rPr lang="en-US" dirty="0" smtClean="0"/>
              <a:t>But there are no changes in the first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982"/>
            <a:ext cx="8455807" cy="1543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8493"/>
            <a:ext cx="5690937" cy="24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– update </a:t>
            </a:r>
            <a:r>
              <a:rPr lang="en-US" dirty="0" err="1" smtClean="0"/>
              <a:t>pbest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en-US" dirty="0" smtClean="0"/>
              <a:t>At a later stage the values will differ – see sample values.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86" y="365125"/>
            <a:ext cx="5265572" cy="3176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6" y="3541184"/>
            <a:ext cx="5265572" cy="3156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1992" y="3541184"/>
            <a:ext cx="1942975" cy="3831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/>
              <a:t>pbestval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1991" y="4001294"/>
            <a:ext cx="1942975" cy="3831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53726" y="3924356"/>
            <a:ext cx="529390" cy="3268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2312" y="4895140"/>
            <a:ext cx="1629465" cy="4841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/>
              <a:t>pbest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82312" y="5757236"/>
            <a:ext cx="1669319" cy="4197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/>
              <a:t>pos</a:t>
            </a:r>
            <a:endParaRPr lang="en-US" dirty="0"/>
          </a:p>
        </p:txBody>
      </p:sp>
      <p:cxnSp>
        <p:nvCxnSpPr>
          <p:cNvPr id="13" name="Elbow Connector 12"/>
          <p:cNvCxnSpPr>
            <a:endCxn id="6" idx="1"/>
          </p:cNvCxnSpPr>
          <p:nvPr/>
        </p:nvCxnSpPr>
        <p:spPr>
          <a:xfrm rot="5400000" flipH="1" flipV="1">
            <a:off x="6181855" y="5543368"/>
            <a:ext cx="847462" cy="12700"/>
          </a:xfrm>
          <a:prstGeom prst="bentConnector4">
            <a:avLst>
              <a:gd name="adj1" fmla="val -1000"/>
              <a:gd name="adj2" fmla="val -830526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49643" y="4953540"/>
            <a:ext cx="3202406" cy="1261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Copy from </a:t>
            </a:r>
            <a:r>
              <a:rPr lang="en-US" sz="2400" dirty="0" err="1" smtClean="0"/>
              <a:t>pos</a:t>
            </a:r>
            <a:r>
              <a:rPr lang="en-US" sz="2400" dirty="0" smtClean="0"/>
              <a:t> to </a:t>
            </a:r>
            <a:r>
              <a:rPr lang="en-US" sz="2400" dirty="0" err="1" smtClean="0"/>
              <a:t>pbest</a:t>
            </a:r>
            <a:r>
              <a:rPr lang="en-US" sz="2400" dirty="0" smtClean="0"/>
              <a:t> because the out value is smaller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8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best value in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435133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numpy.where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Returns an array where the conditions are true. </a:t>
            </a:r>
          </a:p>
          <a:p>
            <a:r>
              <a:rPr lang="en-US" dirty="0" smtClean="0"/>
              <a:t>Then you can use it to update another array.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40" y="1825625"/>
            <a:ext cx="5501160" cy="24778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213558" y="2646947"/>
            <a:ext cx="1251284" cy="1155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935453" y="2646947"/>
            <a:ext cx="930442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39" y="4623300"/>
            <a:ext cx="4089455" cy="17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3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gbest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633336"/>
            <a:ext cx="5024134" cy="267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4373576"/>
            <a:ext cx="6406816" cy="24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8934" y="2018130"/>
            <a:ext cx="2255921" cy="7571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Return the min value in </a:t>
            </a:r>
            <a:r>
              <a:rPr lang="en-US" sz="2400" dirty="0" err="1" smtClean="0"/>
              <a:t>pbestval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48434" y="2396707"/>
            <a:ext cx="3086100" cy="7571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Return the index of min value in </a:t>
            </a:r>
            <a:r>
              <a:rPr lang="en-US" sz="2400" dirty="0" err="1" smtClean="0"/>
              <a:t>pbestval</a:t>
            </a:r>
            <a:endParaRPr lang="en-US" sz="2400" dirty="0"/>
          </a:p>
        </p:txBody>
      </p:sp>
      <p:cxnSp>
        <p:nvCxnSpPr>
          <p:cNvPr id="11" name="Elbow Connector 10"/>
          <p:cNvCxnSpPr>
            <a:stCxn id="7" idx="2"/>
          </p:cNvCxnSpPr>
          <p:nvPr/>
        </p:nvCxnSpPr>
        <p:spPr>
          <a:xfrm rot="5400000">
            <a:off x="5779936" y="1817589"/>
            <a:ext cx="3375276" cy="6047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</p:cNvCxnSpPr>
          <p:nvPr/>
        </p:nvCxnSpPr>
        <p:spPr>
          <a:xfrm rot="16200000" flipH="1">
            <a:off x="1569092" y="3853086"/>
            <a:ext cx="3433011" cy="12774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1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gbest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current </a:t>
            </a:r>
            <a:r>
              <a:rPr lang="en-US" dirty="0" err="1" smtClean="0"/>
              <a:t>fbestval</a:t>
            </a:r>
            <a:r>
              <a:rPr lang="en-US" dirty="0" smtClean="0"/>
              <a:t> is better than the so far best value (</a:t>
            </a:r>
            <a:r>
              <a:rPr lang="en-US" dirty="0" err="1" smtClean="0"/>
              <a:t>fminval</a:t>
            </a:r>
            <a:r>
              <a:rPr lang="en-US" dirty="0" smtClean="0"/>
              <a:t>), then update </a:t>
            </a:r>
            <a:r>
              <a:rPr lang="en-US" dirty="0" err="1" smtClean="0"/>
              <a:t>fminval</a:t>
            </a:r>
            <a:r>
              <a:rPr lang="en-US" dirty="0" smtClean="0"/>
              <a:t> to store the so far best value.</a:t>
            </a:r>
          </a:p>
          <a:p>
            <a:r>
              <a:rPr lang="en-US" dirty="0" smtClean="0"/>
              <a:t>Then we use the index of the </a:t>
            </a:r>
            <a:r>
              <a:rPr lang="en-US" dirty="0" err="1" smtClean="0"/>
              <a:t>fbestval</a:t>
            </a:r>
            <a:r>
              <a:rPr lang="en-US" dirty="0" smtClean="0"/>
              <a:t> to update </a:t>
            </a:r>
            <a:r>
              <a:rPr lang="en-US" dirty="0" err="1" smtClean="0"/>
              <a:t>gbest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29" y="3460278"/>
            <a:ext cx="4062597" cy="11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5117"/>
            <a:ext cx="10515600" cy="1941846"/>
          </a:xfrm>
        </p:spPr>
        <p:txBody>
          <a:bodyPr/>
          <a:lstStyle/>
          <a:p>
            <a:r>
              <a:rPr lang="en-US" dirty="0" err="1" smtClean="0"/>
              <a:t>vel</a:t>
            </a: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 already have been initialized as 0.1*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err="1" smtClean="0"/>
              <a:t>r1,r2</a:t>
            </a:r>
            <a:r>
              <a:rPr lang="en-US" dirty="0" smtClean="0"/>
              <a:t> are random numbers between 0-1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10" y="1408530"/>
            <a:ext cx="8926696" cy="2686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63789" y="1408530"/>
            <a:ext cx="2290011" cy="612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/>
              <a:t>i</a:t>
            </a:r>
            <a:r>
              <a:rPr lang="en-US" sz="2400" dirty="0" smtClean="0"/>
              <a:t>=particle</a:t>
            </a:r>
          </a:p>
          <a:p>
            <a:pPr algn="ctr"/>
            <a:r>
              <a:rPr lang="en-US" sz="2400" dirty="0" smtClean="0"/>
              <a:t>j=dimension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24210" y="5374492"/>
                <a:ext cx="97215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0" y="5374492"/>
                <a:ext cx="9721514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4978" y="6054859"/>
                <a:ext cx="31990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78" y="6054859"/>
                <a:ext cx="319908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1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We can also update it entirely in vector form.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6" y="2821021"/>
            <a:ext cx="9189566" cy="37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9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54" y="2807332"/>
            <a:ext cx="5281708" cy="14084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756" y="2861261"/>
            <a:ext cx="2453898" cy="499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Particle-1 </a:t>
            </a:r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756" y="3405993"/>
            <a:ext cx="2453898" cy="499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Particle-2 </a:t>
            </a:r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6756" y="3873164"/>
            <a:ext cx="2453898" cy="499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Particle-3 </a:t>
            </a:r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407" y="2166094"/>
            <a:ext cx="883403" cy="6632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J=0 </a:t>
            </a:r>
            <a:r>
              <a:rPr lang="en-US" dirty="0" err="1" smtClean="0"/>
              <a:t>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0024" y="2166094"/>
            <a:ext cx="883403" cy="6632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J=1 </a:t>
            </a:r>
            <a:r>
              <a:rPr lang="en-US" dirty="0" err="1" smtClean="0"/>
              <a:t>V2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54" y="5489383"/>
            <a:ext cx="5281708" cy="13686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93369" y="2383070"/>
            <a:ext cx="1007389" cy="3734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=0,1,2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1731938"/>
            <a:ext cx="1565329" cy="4341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J-dimension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76" y="4400243"/>
            <a:ext cx="7162124" cy="88300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912963" y="3360836"/>
            <a:ext cx="508545" cy="103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72000" y="5283245"/>
            <a:ext cx="457876" cy="358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08089" y="3192736"/>
            <a:ext cx="508545" cy="103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50213" y="5238242"/>
            <a:ext cx="457876" cy="358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653" y="529671"/>
            <a:ext cx="9132029" cy="5909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27024" y="3192736"/>
            <a:ext cx="2123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Current </a:t>
            </a:r>
            <a:r>
              <a:rPr lang="en-US" sz="2400" b="1" dirty="0" err="1" smtClean="0"/>
              <a:t>Vel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i,j</a:t>
            </a:r>
            <a:r>
              <a:rPr lang="en-US" sz="2400" b="1" dirty="0" smtClean="0"/>
              <a:t>]</a:t>
            </a:r>
          </a:p>
          <a:p>
            <a:endParaRPr lang="en-US" sz="2400" b="1" dirty="0"/>
          </a:p>
          <a:p>
            <a:r>
              <a:rPr lang="en-US" sz="2400" b="1" dirty="0" smtClean="0"/>
              <a:t>             +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9082007" y="5641383"/>
            <a:ext cx="2123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=</a:t>
            </a:r>
          </a:p>
          <a:p>
            <a:r>
              <a:rPr lang="en-US" sz="2400" b="1" dirty="0" smtClean="0"/>
              <a:t>Next </a:t>
            </a:r>
            <a:r>
              <a:rPr lang="en-US" sz="2400" b="1" dirty="0" err="1" smtClean="0"/>
              <a:t>Vel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i,j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1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 we went through the calculation updates for PSO – we will go through it again today</a:t>
            </a:r>
          </a:p>
          <a:p>
            <a:r>
              <a:rPr lang="en-US" dirty="0" smtClean="0"/>
              <a:t>This week we will go through details of the program in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5" y="663459"/>
            <a:ext cx="6898456" cy="7288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6785" y="1875294"/>
            <a:ext cx="1038387" cy="4804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6784" y="2772842"/>
            <a:ext cx="1038387" cy="4804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6783" y="4412248"/>
            <a:ext cx="1038387" cy="4804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3755977" y="3253289"/>
            <a:ext cx="1" cy="1158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95607" y="2436187"/>
            <a:ext cx="278969" cy="293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+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27" y="2914146"/>
            <a:ext cx="4327144" cy="1122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25" y="1674652"/>
            <a:ext cx="4362402" cy="1054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27" y="4221955"/>
            <a:ext cx="4293600" cy="1137483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331076" y="2152455"/>
            <a:ext cx="1022576" cy="664717"/>
          </a:xfrm>
          <a:prstGeom prst="bentConnector3">
            <a:avLst>
              <a:gd name="adj1" fmla="val 985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79010" y="1988486"/>
            <a:ext cx="749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4320533" y="3458259"/>
            <a:ext cx="1158959" cy="718022"/>
          </a:xfrm>
          <a:prstGeom prst="bentConnector3">
            <a:avLst>
              <a:gd name="adj1" fmla="val 1008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10005" y="3253289"/>
            <a:ext cx="6492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55344" y="1392352"/>
            <a:ext cx="872000" cy="48294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=0, j=0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/>
          <a:lstStyle/>
          <a:p>
            <a:r>
              <a:rPr lang="en-US" dirty="0" smtClean="0"/>
              <a:t>If run the complete double loop (N,D) we will get the updated positions of all particles.</a:t>
            </a:r>
          </a:p>
          <a:p>
            <a:r>
              <a:rPr lang="en-US" dirty="0" smtClean="0"/>
              <a:t>We also need to evaluate the function </a:t>
            </a:r>
            <a:r>
              <a:rPr lang="en-US" i="1" dirty="0" smtClean="0"/>
              <a:t>fun</a:t>
            </a:r>
            <a:r>
              <a:rPr lang="en-US" dirty="0" smtClean="0"/>
              <a:t> with </a:t>
            </a:r>
            <a:r>
              <a:rPr lang="en-US" i="1" dirty="0" err="1" smtClean="0"/>
              <a:t>pos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You can see all the values from to negative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23818"/>
            <a:ext cx="5652772" cy="45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7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/>
          <a:lstStyle/>
          <a:p>
            <a:r>
              <a:rPr lang="en-US" dirty="0" smtClean="0"/>
              <a:t>We repeat and keep iterating until it reaches the last loop.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110" y="1825625"/>
            <a:ext cx="2988478" cy="10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8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6337"/>
            <a:ext cx="10515600" cy="3000626"/>
          </a:xfrm>
        </p:spPr>
        <p:txBody>
          <a:bodyPr/>
          <a:lstStyle/>
          <a:p>
            <a:r>
              <a:rPr lang="en-US" dirty="0" smtClean="0"/>
              <a:t>When the loop terminates, obtain the </a:t>
            </a:r>
            <a:r>
              <a:rPr lang="en-US" i="1" dirty="0" err="1" smtClean="0"/>
              <a:t>gbest</a:t>
            </a:r>
            <a:r>
              <a:rPr lang="en-US" dirty="0" smtClean="0"/>
              <a:t> values. </a:t>
            </a:r>
          </a:p>
          <a:p>
            <a:r>
              <a:rPr lang="en-US" dirty="0" smtClean="0"/>
              <a:t>Recall that </a:t>
            </a:r>
            <a:r>
              <a:rPr lang="en-US" i="1" dirty="0" err="1" smtClean="0"/>
              <a:t>gbest</a:t>
            </a:r>
            <a:r>
              <a:rPr lang="en-US" dirty="0" smtClean="0"/>
              <a:t> stores the positions of the particles as the so far best values. </a:t>
            </a:r>
          </a:p>
          <a:p>
            <a:r>
              <a:rPr lang="en-US" dirty="0" smtClean="0"/>
              <a:t>To get the best function values, we evaluate </a:t>
            </a:r>
            <a:r>
              <a:rPr lang="en-US" i="1" dirty="0" smtClean="0"/>
              <a:t>fun</a:t>
            </a:r>
            <a:r>
              <a:rPr lang="en-US" dirty="0" smtClean="0"/>
              <a:t> with </a:t>
            </a:r>
            <a:r>
              <a:rPr lang="en-US" dirty="0" err="1" smtClean="0"/>
              <a:t>gbest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3" y="1474562"/>
            <a:ext cx="8569875" cy="1509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0821" y="1474562"/>
            <a:ext cx="1122947" cy="57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00926" y="1474562"/>
            <a:ext cx="737937" cy="57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5" idx="0"/>
            <a:endCxn id="6" idx="0"/>
          </p:cNvCxnSpPr>
          <p:nvPr/>
        </p:nvCxnSpPr>
        <p:spPr>
          <a:xfrm rot="16200000" flipV="1">
            <a:off x="5751095" y="-506638"/>
            <a:ext cx="12700" cy="3962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expand_dims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 smtClean="0"/>
              <a:t>We use expand dims to add an extra dimension to the array because that is the form expected by the function </a:t>
            </a:r>
            <a:r>
              <a:rPr lang="en-US" i="1" dirty="0" smtClean="0"/>
              <a:t>fun</a:t>
            </a:r>
          </a:p>
          <a:p>
            <a:endParaRPr lang="en-US" i="1" dirty="0"/>
          </a:p>
          <a:p>
            <a:r>
              <a:rPr lang="en-US" dirty="0" smtClean="0"/>
              <a:t>Recall that the </a:t>
            </a:r>
            <a:r>
              <a:rPr lang="en-US" dirty="0" err="1" smtClean="0"/>
              <a:t>pos</a:t>
            </a:r>
            <a:r>
              <a:rPr lang="en-US" dirty="0" smtClean="0"/>
              <a:t> array also has this form when we used it earlier.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38" y="1825625"/>
            <a:ext cx="5808563" cy="1806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38" y="4756025"/>
            <a:ext cx="5655889" cy="14209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93305" y="4299283"/>
            <a:ext cx="2326106" cy="4567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 smtClean="0"/>
              <a:t>pos</a:t>
            </a:r>
            <a:r>
              <a:rPr lang="en-US" sz="2800" dirty="0" smtClean="0"/>
              <a:t>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838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store the best value from loops?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0688"/>
            <a:ext cx="7620000" cy="438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7" y="2548529"/>
            <a:ext cx="407726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store the best value from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537" cy="4351338"/>
          </a:xfrm>
        </p:spPr>
        <p:txBody>
          <a:bodyPr/>
          <a:lstStyle/>
          <a:p>
            <a:r>
              <a:rPr lang="en-US" dirty="0" smtClean="0"/>
              <a:t>We basically do the same thing with PSO except that they are arrays not individual values so we can’t do a simple compare: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we have to work a bit harder to get the best value.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76" y="1825625"/>
            <a:ext cx="4852024" cy="3672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70" y="3075235"/>
            <a:ext cx="2135962" cy="7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2512" cy="4351338"/>
          </a:xfrm>
        </p:spPr>
        <p:txBody>
          <a:bodyPr/>
          <a:lstStyle/>
          <a:p>
            <a:r>
              <a:rPr lang="en-US" dirty="0"/>
              <a:t>In PSO instead of updating a</a:t>
            </a:r>
            <a:r>
              <a:rPr lang="en-US" dirty="0" smtClean="0"/>
              <a:t> </a:t>
            </a:r>
            <a:r>
              <a:rPr lang="en-US" dirty="0"/>
              <a:t>random number, we have an </a:t>
            </a:r>
            <a:r>
              <a:rPr lang="en-US" dirty="0" err="1"/>
              <a:t>vel</a:t>
            </a:r>
            <a:r>
              <a:rPr lang="en-US" dirty="0"/>
              <a:t> and </a:t>
            </a:r>
            <a:r>
              <a:rPr lang="en-US" dirty="0" err="1"/>
              <a:t>pos</a:t>
            </a:r>
            <a:r>
              <a:rPr lang="en-US" dirty="0"/>
              <a:t> updating formula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Conceptually similar to this program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12" y="1690688"/>
            <a:ext cx="6680867" cy="47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8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487" y="1510506"/>
            <a:ext cx="6431882" cy="47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7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226277" cy="4486275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the numerical python support for arrays and other functions. ‘</a:t>
            </a:r>
            <a:r>
              <a:rPr lang="en-US" i="1" dirty="0" smtClean="0"/>
              <a:t>np</a:t>
            </a:r>
            <a:r>
              <a:rPr lang="en-US" dirty="0" smtClean="0"/>
              <a:t>’ is the short name for </a:t>
            </a:r>
            <a:r>
              <a:rPr lang="en-US" i="1" dirty="0" err="1" smtClean="0"/>
              <a:t>numpy</a:t>
            </a:r>
            <a:endParaRPr lang="en-US" i="1" dirty="0" smtClean="0"/>
          </a:p>
          <a:p>
            <a:r>
              <a:rPr lang="en-US" dirty="0" smtClean="0"/>
              <a:t>math is for all the mathematical functions</a:t>
            </a:r>
          </a:p>
          <a:p>
            <a:r>
              <a:rPr lang="en-US" dirty="0"/>
              <a:t>r</a:t>
            </a:r>
            <a:r>
              <a:rPr lang="en-US" dirty="0" smtClean="0"/>
              <a:t>andom is to generate random numbers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4" y="1690687"/>
            <a:ext cx="4464775" cy="16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66"/>
            <a:ext cx="11021704" cy="3060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 is the number of variables (dimensions) in the function that is used for optimization</a:t>
            </a:r>
          </a:p>
          <a:p>
            <a:r>
              <a:rPr lang="en-US" dirty="0" smtClean="0"/>
              <a:t>N is the number of particles used in PSO</a:t>
            </a:r>
          </a:p>
          <a:p>
            <a:r>
              <a:rPr lang="en-US" dirty="0" err="1" smtClean="0"/>
              <a:t>wmax</a:t>
            </a:r>
            <a:r>
              <a:rPr lang="en-US" dirty="0" smtClean="0"/>
              <a:t>, </a:t>
            </a:r>
            <a:r>
              <a:rPr lang="en-US" dirty="0" err="1" smtClean="0"/>
              <a:t>wmin</a:t>
            </a:r>
            <a:r>
              <a:rPr lang="en-US" dirty="0" smtClean="0"/>
              <a:t> is the max and min value for the inertia update</a:t>
            </a:r>
          </a:p>
          <a:p>
            <a:r>
              <a:rPr lang="en-US" dirty="0" err="1" smtClean="0"/>
              <a:t>c1,c2</a:t>
            </a:r>
            <a:r>
              <a:rPr lang="en-US" dirty="0" smtClean="0"/>
              <a:t> is the constant used to update the swarm</a:t>
            </a:r>
          </a:p>
          <a:p>
            <a:r>
              <a:rPr lang="en-US" dirty="0" err="1" smtClean="0"/>
              <a:t>max_iter</a:t>
            </a:r>
            <a:r>
              <a:rPr lang="en-US" dirty="0" smtClean="0"/>
              <a:t> is the number of loops to run the PSO.</a:t>
            </a:r>
          </a:p>
          <a:p>
            <a:r>
              <a:rPr lang="en-US" dirty="0" smtClean="0"/>
              <a:t>All these parameters can be changed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4326340"/>
            <a:ext cx="8065827" cy="24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03310" cy="4351338"/>
          </a:xfrm>
        </p:spPr>
        <p:txBody>
          <a:bodyPr/>
          <a:lstStyle/>
          <a:p>
            <a:r>
              <a:rPr lang="en-US" dirty="0" smtClean="0"/>
              <a:t>In the notebook a few objective function is given. The objective function is the function that you want to optimize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77" y="2672160"/>
            <a:ext cx="8691398" cy="35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objective function in </a:t>
            </a:r>
            <a:r>
              <a:rPr lang="en-US" dirty="0" err="1" smtClean="0"/>
              <a:t>maths</a:t>
            </a:r>
            <a:r>
              <a:rPr lang="en-US" dirty="0" smtClean="0"/>
              <a:t> and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4380" y="2636460"/>
                <a:ext cx="48595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80" y="2636460"/>
                <a:ext cx="4859594" cy="369332"/>
              </a:xfrm>
              <a:prstGeom prst="rect">
                <a:avLst/>
              </a:prstGeom>
              <a:blipFill>
                <a:blip r:embed="rId2"/>
                <a:stretch>
                  <a:fillRect l="-1631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69" y="3367075"/>
            <a:ext cx="9335031" cy="4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91" y="3122344"/>
            <a:ext cx="3867690" cy="262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2491" cy="4351338"/>
          </a:xfrm>
        </p:spPr>
        <p:txBody>
          <a:bodyPr/>
          <a:lstStyle/>
          <a:p>
            <a:r>
              <a:rPr lang="en-US" dirty="0" smtClean="0"/>
              <a:t>The function takes in as parameter X as a </a:t>
            </a:r>
            <a:r>
              <a:rPr lang="en-US" dirty="0" err="1" smtClean="0"/>
              <a:t>numpy</a:t>
            </a:r>
            <a:r>
              <a:rPr lang="en-US" dirty="0" smtClean="0"/>
              <a:t> array. </a:t>
            </a:r>
          </a:p>
          <a:p>
            <a:r>
              <a:rPr lang="en-US" dirty="0" smtClean="0"/>
              <a:t>X[:,0] takes the first column of numbers. </a:t>
            </a:r>
          </a:p>
          <a:p>
            <a:r>
              <a:rPr lang="en-US" dirty="0" smtClean="0"/>
              <a:t>X[:,1] takes 2</a:t>
            </a:r>
            <a:r>
              <a:rPr lang="en-US" baseline="30000" dirty="0" smtClean="0"/>
              <a:t>nd</a:t>
            </a:r>
            <a:r>
              <a:rPr lang="en-US" dirty="0" smtClean="0"/>
              <a:t> column of numbers</a:t>
            </a:r>
          </a:p>
          <a:p>
            <a:r>
              <a:rPr lang="en-US" dirty="0" smtClean="0"/>
              <a:t>So we have ensure that the parameters passed in is the correct shape</a:t>
            </a:r>
          </a:p>
          <a:p>
            <a:r>
              <a:rPr lang="en-US" dirty="0" smtClean="0"/>
              <a:t>It must be of shape (N,D). </a:t>
            </a:r>
          </a:p>
          <a:p>
            <a:r>
              <a:rPr lang="en-US" dirty="0" smtClean="0"/>
              <a:t>N is the number of particles</a:t>
            </a:r>
          </a:p>
          <a:p>
            <a:r>
              <a:rPr lang="en-US" dirty="0" smtClean="0"/>
              <a:t>D is the number of variables in the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1" y="1825625"/>
            <a:ext cx="2655254" cy="12532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0690" y="4219074"/>
            <a:ext cx="1413521" cy="8127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689" y="5151442"/>
            <a:ext cx="3752045" cy="3209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49" y="2012672"/>
            <a:ext cx="5475780" cy="22224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26442" y="1916420"/>
            <a:ext cx="2101516" cy="1325310"/>
            <a:chOff x="7106652" y="3568756"/>
            <a:chExt cx="2101516" cy="1325310"/>
          </a:xfrm>
        </p:grpSpPr>
        <p:sp>
          <p:nvSpPr>
            <p:cNvPr id="7" name="Rectangle 6"/>
            <p:cNvSpPr/>
            <p:nvPr/>
          </p:nvSpPr>
          <p:spPr>
            <a:xfrm>
              <a:off x="7106653" y="3568756"/>
              <a:ext cx="2101515" cy="4417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Particle -1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6652" y="4010526"/>
              <a:ext cx="2101515" cy="4417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Particle -2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06652" y="4452296"/>
              <a:ext cx="2101515" cy="4417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Particle -3 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62" y="3543769"/>
            <a:ext cx="1533739" cy="4763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160295" y="4235117"/>
            <a:ext cx="1507958" cy="737936"/>
            <a:chOff x="3176337" y="5791201"/>
            <a:chExt cx="1507958" cy="737936"/>
          </a:xfrm>
        </p:grpSpPr>
        <p:sp>
          <p:nvSpPr>
            <p:cNvPr id="12" name="Rectangle 11"/>
            <p:cNvSpPr/>
            <p:nvPr/>
          </p:nvSpPr>
          <p:spPr>
            <a:xfrm>
              <a:off x="3176337" y="5791201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Particle-1 </a:t>
              </a:r>
              <a:r>
                <a:rPr lang="en-US" dirty="0" err="1" smtClean="0"/>
                <a:t>X1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6337" y="6160169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Particle-1 </a:t>
              </a:r>
              <a:r>
                <a:rPr lang="en-US" dirty="0" err="1" smtClean="0"/>
                <a:t>X2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67799" y="4235116"/>
            <a:ext cx="1507958" cy="737936"/>
            <a:chOff x="3176337" y="5791201"/>
            <a:chExt cx="1507958" cy="737936"/>
          </a:xfrm>
        </p:grpSpPr>
        <p:sp>
          <p:nvSpPr>
            <p:cNvPr id="16" name="Rectangle 15"/>
            <p:cNvSpPr/>
            <p:nvPr/>
          </p:nvSpPr>
          <p:spPr>
            <a:xfrm>
              <a:off x="3176337" y="5791201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Particle-2 </a:t>
              </a:r>
              <a:r>
                <a:rPr lang="en-US" dirty="0" err="1" smtClean="0"/>
                <a:t>X1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76337" y="6160169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Particle-2 </a:t>
              </a:r>
              <a:r>
                <a:rPr lang="en-US" dirty="0" err="1" smtClean="0"/>
                <a:t>X2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94639" y="4235116"/>
            <a:ext cx="1507958" cy="737936"/>
            <a:chOff x="3176337" y="5791201"/>
            <a:chExt cx="1507958" cy="737936"/>
          </a:xfrm>
        </p:grpSpPr>
        <p:sp>
          <p:nvSpPr>
            <p:cNvPr id="19" name="Rectangle 18"/>
            <p:cNvSpPr/>
            <p:nvPr/>
          </p:nvSpPr>
          <p:spPr>
            <a:xfrm>
              <a:off x="3176337" y="5791201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Particle-3 </a:t>
              </a:r>
              <a:r>
                <a:rPr lang="en-US" dirty="0" err="1" smtClean="0"/>
                <a:t>X1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76337" y="6160169"/>
              <a:ext cx="1507958" cy="3689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Particle-3 </a:t>
              </a:r>
              <a:r>
                <a:rPr lang="en-US" dirty="0" err="1" smtClean="0"/>
                <a:t>X2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843580" y="1534332"/>
            <a:ext cx="635430" cy="4783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21778" y="1527814"/>
            <a:ext cx="635430" cy="4783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7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1247</Words>
  <Application>Microsoft Office PowerPoint</Application>
  <PresentationFormat>Widescreen</PresentationFormat>
  <Paragraphs>184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PSO Program</vt:lpstr>
      <vt:lpstr>Plan </vt:lpstr>
      <vt:lpstr>Introduction </vt:lpstr>
      <vt:lpstr>Import</vt:lpstr>
      <vt:lpstr>Parameters and Constants</vt:lpstr>
      <vt:lpstr>Objective function</vt:lpstr>
      <vt:lpstr>Objective function</vt:lpstr>
      <vt:lpstr>Objective function</vt:lpstr>
      <vt:lpstr>Objective function</vt:lpstr>
      <vt:lpstr>Objective function</vt:lpstr>
      <vt:lpstr>Initialize Particles</vt:lpstr>
      <vt:lpstr>Initialize Particles - limit</vt:lpstr>
      <vt:lpstr>Initialize 1st Particle</vt:lpstr>
      <vt:lpstr>Initial phase</vt:lpstr>
      <vt:lpstr>Store the function output and pos </vt:lpstr>
      <vt:lpstr>Array Direct Assignment </vt:lpstr>
      <vt:lpstr>Find the best out value (min)</vt:lpstr>
      <vt:lpstr>Find the best out value (min)</vt:lpstr>
      <vt:lpstr>Find the best out value (min)</vt:lpstr>
      <vt:lpstr>Store values before iteration</vt:lpstr>
      <vt:lpstr>Iteration - 1</vt:lpstr>
      <vt:lpstr>Iteration – update pbest</vt:lpstr>
      <vt:lpstr>Iteration – update pbest</vt:lpstr>
      <vt:lpstr>How to update best value in an array?</vt:lpstr>
      <vt:lpstr>Update gbest</vt:lpstr>
      <vt:lpstr>Update gbest</vt:lpstr>
      <vt:lpstr>How to update velocity</vt:lpstr>
      <vt:lpstr>How to update velocity</vt:lpstr>
      <vt:lpstr>Vel</vt:lpstr>
      <vt:lpstr>POS update</vt:lpstr>
      <vt:lpstr>How to update velocity</vt:lpstr>
      <vt:lpstr>Keep Looping </vt:lpstr>
      <vt:lpstr>Get the answer</vt:lpstr>
      <vt:lpstr>What is expand_dims?</vt:lpstr>
      <vt:lpstr>How to store the best value from loops?</vt:lpstr>
      <vt:lpstr>How to store the best value from loops?</vt:lpstr>
      <vt:lpstr>Basic Loop</vt:lpstr>
      <vt:lpstr>PSO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 Program</dc:title>
  <dc:creator>IM</dc:creator>
  <cp:lastModifiedBy>IM</cp:lastModifiedBy>
  <cp:revision>77</cp:revision>
  <dcterms:created xsi:type="dcterms:W3CDTF">2021-03-17T02:10:40Z</dcterms:created>
  <dcterms:modified xsi:type="dcterms:W3CDTF">2021-03-23T10:50:31Z</dcterms:modified>
</cp:coreProperties>
</file>