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748D-E739-43D1-94E7-B523A1657F1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8F1A2-94FB-4E30-9FA4-2F5B5D7B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F1A2-94FB-4E30-9FA4-2F5B5D7BD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F1A2-94FB-4E30-9FA4-2F5B5D7BD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8F1A2-94FB-4E30-9FA4-2F5B5D7BD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7831-ABA4-4D23-A545-4FAEDC55C69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451E4-7EFF-463D-9956-4E3AB534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Arrow 52"/>
          <p:cNvSpPr/>
          <p:nvPr/>
        </p:nvSpPr>
        <p:spPr>
          <a:xfrm>
            <a:off x="5091113" y="2496684"/>
            <a:ext cx="2628899" cy="3174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  <a:r>
              <a:rPr lang="en-US" sz="1000" b="1" dirty="0" smtClean="0">
                <a:solidFill>
                  <a:schemeClr val="tx1"/>
                </a:solidFill>
              </a:rPr>
              <a:t>ODBC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29052" y="381000"/>
            <a:ext cx="1162050" cy="434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Staging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304800"/>
            <a:ext cx="1600200" cy="449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Sources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704850" y="990600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RDBMS</a:t>
            </a:r>
          </a:p>
          <a:p>
            <a:pPr algn="ctr"/>
            <a:r>
              <a:rPr lang="en-US" sz="1000" dirty="0" smtClean="0"/>
              <a:t>&lt;RS&gt;</a:t>
            </a:r>
            <a:endParaRPr lang="en-US" sz="1000" dirty="0"/>
          </a:p>
        </p:txBody>
      </p:sp>
      <p:sp>
        <p:nvSpPr>
          <p:cNvPr id="6" name="Plaque 5"/>
          <p:cNvSpPr/>
          <p:nvPr/>
        </p:nvSpPr>
        <p:spPr>
          <a:xfrm>
            <a:off x="466725" y="1752600"/>
            <a:ext cx="1066800" cy="82296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Logs</a:t>
            </a:r>
          </a:p>
          <a:p>
            <a:pPr algn="ctr"/>
            <a:r>
              <a:rPr lang="en-US" sz="900" dirty="0" smtClean="0"/>
              <a:t>&lt;Click Stream&gt;</a:t>
            </a:r>
          </a:p>
          <a:p>
            <a:pPr algn="ctr"/>
            <a:r>
              <a:rPr lang="en-US" sz="900" dirty="0" smtClean="0"/>
              <a:t>&lt;Weblogs&gt;</a:t>
            </a:r>
          </a:p>
          <a:p>
            <a:pPr algn="ctr"/>
            <a:r>
              <a:rPr lang="en-US" sz="900" dirty="0" smtClean="0"/>
              <a:t>&lt;App logs (log4J&gt;</a:t>
            </a:r>
          </a:p>
          <a:p>
            <a:pPr algn="ctr"/>
            <a:endParaRPr lang="en-US" sz="900" dirty="0" smtClean="0"/>
          </a:p>
        </p:txBody>
      </p:sp>
      <p:sp>
        <p:nvSpPr>
          <p:cNvPr id="11" name="Heart 10"/>
          <p:cNvSpPr/>
          <p:nvPr/>
        </p:nvSpPr>
        <p:spPr>
          <a:xfrm>
            <a:off x="547686" y="2971800"/>
            <a:ext cx="1052513" cy="685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Social </a:t>
            </a:r>
          </a:p>
          <a:p>
            <a:pPr algn="ctr"/>
            <a:r>
              <a:rPr lang="en-US" sz="1000" dirty="0" smtClean="0"/>
              <a:t>&lt;Twitter&gt;</a:t>
            </a:r>
            <a:endParaRPr lang="en-US" sz="1000" dirty="0"/>
          </a:p>
        </p:txBody>
      </p:sp>
      <p:sp>
        <p:nvSpPr>
          <p:cNvPr id="12" name="Folded Corner 11"/>
          <p:cNvSpPr/>
          <p:nvPr/>
        </p:nvSpPr>
        <p:spPr>
          <a:xfrm>
            <a:off x="688179" y="3886200"/>
            <a:ext cx="845346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memory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209800" y="405175"/>
            <a:ext cx="1295401" cy="434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Ingestion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143377" y="3104925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Real-time ODS</a:t>
            </a:r>
            <a:endParaRPr lang="en-US" sz="1000" dirty="0"/>
          </a:p>
        </p:txBody>
      </p:sp>
      <p:sp>
        <p:nvSpPr>
          <p:cNvPr id="23" name="Can 22"/>
          <p:cNvSpPr/>
          <p:nvPr/>
        </p:nvSpPr>
        <p:spPr>
          <a:xfrm>
            <a:off x="4143377" y="1021080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Historical (</a:t>
            </a:r>
            <a:r>
              <a:rPr lang="en-US" sz="1000" dirty="0" err="1" smtClean="0"/>
              <a:t>eDW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sp>
        <p:nvSpPr>
          <p:cNvPr id="25" name="Pentagon 24"/>
          <p:cNvSpPr/>
          <p:nvPr/>
        </p:nvSpPr>
        <p:spPr>
          <a:xfrm>
            <a:off x="2667000" y="2905268"/>
            <a:ext cx="762000" cy="6332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KAFKA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98344" y="1447800"/>
            <a:ext cx="1371600" cy="29114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Marts</a:t>
            </a:r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6069806" y="2030907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Clickstream Mart</a:t>
            </a:r>
            <a:endParaRPr lang="en-US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7753350" y="563704"/>
            <a:ext cx="1333500" cy="27393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/>
              <a:t>Nxt</a:t>
            </a:r>
            <a:r>
              <a:rPr lang="en-US" sz="1600" b="1" u="sng" dirty="0" smtClean="0"/>
              <a:t> Gen BI</a:t>
            </a:r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1828800" y="3104925"/>
            <a:ext cx="838200" cy="396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Tail2KAFKA /API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3448050" y="3162300"/>
            <a:ext cx="742951" cy="3878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Camus/ Spark Streaming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600199" y="1030605"/>
            <a:ext cx="2590802" cy="32099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ETL &lt;</a:t>
            </a:r>
            <a:r>
              <a:rPr lang="en-US" sz="1000" dirty="0" err="1" smtClean="0">
                <a:solidFill>
                  <a:schemeClr val="bg1"/>
                </a:solidFill>
              </a:rPr>
              <a:t>Sqoop</a:t>
            </a:r>
            <a:r>
              <a:rPr lang="en-US" sz="10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5150644" y="1752600"/>
            <a:ext cx="716756" cy="5714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Spark/ Hive</a:t>
            </a:r>
          </a:p>
        </p:txBody>
      </p:sp>
      <p:sp>
        <p:nvSpPr>
          <p:cNvPr id="51" name="Right Bracket 50"/>
          <p:cNvSpPr/>
          <p:nvPr/>
        </p:nvSpPr>
        <p:spPr>
          <a:xfrm>
            <a:off x="1533525" y="2057400"/>
            <a:ext cx="295275" cy="22098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/>
          <p:cNvSpPr/>
          <p:nvPr/>
        </p:nvSpPr>
        <p:spPr>
          <a:xfrm>
            <a:off x="4976814" y="1266825"/>
            <a:ext cx="147637" cy="213359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057400" y="5053012"/>
            <a:ext cx="13716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smtClean="0"/>
              <a:t>KAFKA Cluster: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1.  KAFKA,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2. Tail2KAFKA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3. Camus? </a:t>
            </a:r>
            <a:endParaRPr lang="en-US" sz="1000" dirty="0"/>
          </a:p>
        </p:txBody>
      </p:sp>
      <p:sp>
        <p:nvSpPr>
          <p:cNvPr id="56" name="Rounded Rectangle 55"/>
          <p:cNvSpPr/>
          <p:nvPr/>
        </p:nvSpPr>
        <p:spPr>
          <a:xfrm>
            <a:off x="3819525" y="5053012"/>
            <a:ext cx="1281112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smtClean="0"/>
              <a:t>Hadoop Cluster: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1.  Hive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2. HDFS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3. </a:t>
            </a:r>
            <a:r>
              <a:rPr lang="en-US" sz="1000" dirty="0" err="1" smtClean="0"/>
              <a:t>Sqoop</a:t>
            </a:r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5724524" y="4991099"/>
            <a:ext cx="1304925" cy="809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b="1" u="sng" dirty="0" smtClean="0"/>
          </a:p>
          <a:p>
            <a:r>
              <a:rPr lang="en-US" sz="1000" b="1" u="sng" dirty="0" smtClean="0"/>
              <a:t>Spark Cluster: </a:t>
            </a:r>
            <a:endParaRPr lang="en-US" sz="1000" dirty="0" smtClean="0"/>
          </a:p>
          <a:p>
            <a:r>
              <a:rPr lang="en-US" sz="1000" dirty="0" smtClean="0"/>
              <a:t>      1. Spark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2. Hive on Spark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3. Spark SQL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4.  R on Spark</a:t>
            </a:r>
          </a:p>
          <a:p>
            <a:endParaRPr lang="en-US" sz="1000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7543800" y="5053012"/>
            <a:ext cx="1447800" cy="781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smtClean="0"/>
              <a:t>Next Gen BI  Cluster: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</a:t>
            </a:r>
            <a:r>
              <a:rPr lang="en-US" sz="1000" dirty="0" err="1" smtClean="0"/>
              <a:t>Zoomdata</a:t>
            </a:r>
            <a:r>
              <a:rPr lang="en-US" sz="1000" dirty="0" smtClean="0"/>
              <a:t>/</a:t>
            </a:r>
            <a:r>
              <a:rPr lang="en-US" sz="1000" dirty="0" err="1" smtClean="0"/>
              <a:t>Platfora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</a:p>
        </p:txBody>
      </p:sp>
      <p:sp>
        <p:nvSpPr>
          <p:cNvPr id="62" name="Can 61"/>
          <p:cNvSpPr/>
          <p:nvPr/>
        </p:nvSpPr>
        <p:spPr>
          <a:xfrm>
            <a:off x="6084094" y="2655386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 Mart</a:t>
            </a:r>
            <a:endParaRPr lang="en-US" sz="1000" dirty="0"/>
          </a:p>
        </p:txBody>
      </p:sp>
      <p:sp>
        <p:nvSpPr>
          <p:cNvPr id="64" name="Cube 63"/>
          <p:cNvSpPr/>
          <p:nvPr/>
        </p:nvSpPr>
        <p:spPr>
          <a:xfrm>
            <a:off x="8001000" y="1049655"/>
            <a:ext cx="933450" cy="4585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Analytics</a:t>
            </a:r>
            <a:endParaRPr lang="en-US" sz="1000" dirty="0"/>
          </a:p>
        </p:txBody>
      </p:sp>
      <p:sp>
        <p:nvSpPr>
          <p:cNvPr id="65" name="Cube 64"/>
          <p:cNvSpPr/>
          <p:nvPr/>
        </p:nvSpPr>
        <p:spPr>
          <a:xfrm>
            <a:off x="8011478" y="1718902"/>
            <a:ext cx="933450" cy="4585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Reports &amp; Dashboard</a:t>
            </a:r>
            <a:endParaRPr lang="en-US" sz="1000" dirty="0"/>
          </a:p>
        </p:txBody>
      </p:sp>
      <p:sp>
        <p:nvSpPr>
          <p:cNvPr id="66" name="Cube 65"/>
          <p:cNvSpPr/>
          <p:nvPr/>
        </p:nvSpPr>
        <p:spPr>
          <a:xfrm>
            <a:off x="8011478" y="2446751"/>
            <a:ext cx="933450" cy="59626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Discovery &amp; Real Time Reports</a:t>
            </a:r>
            <a:endParaRPr lang="en-US" sz="800" dirty="0"/>
          </a:p>
        </p:txBody>
      </p:sp>
      <p:sp>
        <p:nvSpPr>
          <p:cNvPr id="67" name="Right Arrow 66"/>
          <p:cNvSpPr/>
          <p:nvPr/>
        </p:nvSpPr>
        <p:spPr>
          <a:xfrm>
            <a:off x="7200899" y="1860016"/>
            <a:ext cx="590551" cy="3174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ODBC</a:t>
            </a:r>
          </a:p>
        </p:txBody>
      </p:sp>
      <p:sp>
        <p:nvSpPr>
          <p:cNvPr id="71" name="Can 70"/>
          <p:cNvSpPr/>
          <p:nvPr/>
        </p:nvSpPr>
        <p:spPr>
          <a:xfrm>
            <a:off x="6084094" y="3352976"/>
            <a:ext cx="8001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 Mart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152400" y="4900612"/>
            <a:ext cx="1752600" cy="966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Legend</a:t>
            </a:r>
            <a:r>
              <a:rPr lang="en-US" sz="1100" dirty="0" smtClean="0"/>
              <a:t>: </a:t>
            </a:r>
          </a:p>
          <a:p>
            <a:pPr algn="ctr"/>
            <a:endParaRPr lang="en-US" sz="1100" dirty="0"/>
          </a:p>
          <a:p>
            <a:pPr algn="ctr"/>
            <a:endParaRPr lang="en-US" sz="1100" dirty="0" smtClean="0"/>
          </a:p>
          <a:p>
            <a:pPr algn="ctr"/>
            <a:endParaRPr lang="en-US" sz="1100" dirty="0"/>
          </a:p>
        </p:txBody>
      </p:sp>
      <p:sp>
        <p:nvSpPr>
          <p:cNvPr id="77" name="Rounded Rectangle 76"/>
          <p:cNvSpPr/>
          <p:nvPr/>
        </p:nvSpPr>
        <p:spPr>
          <a:xfrm>
            <a:off x="607218" y="5243512"/>
            <a:ext cx="897732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Real-time</a:t>
            </a:r>
          </a:p>
          <a:p>
            <a:pPr algn="ctr"/>
            <a:endParaRPr lang="en-US" sz="1000" dirty="0"/>
          </a:p>
        </p:txBody>
      </p:sp>
      <p:sp>
        <p:nvSpPr>
          <p:cNvPr id="78" name="Rounded Rectangle 77"/>
          <p:cNvSpPr/>
          <p:nvPr/>
        </p:nvSpPr>
        <p:spPr>
          <a:xfrm>
            <a:off x="619122" y="5572124"/>
            <a:ext cx="897732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Batch</a:t>
            </a:r>
          </a:p>
          <a:p>
            <a:pPr algn="ctr"/>
            <a:endParaRPr lang="en-US" sz="1000" dirty="0"/>
          </a:p>
        </p:txBody>
      </p:sp>
      <p:sp>
        <p:nvSpPr>
          <p:cNvPr id="80" name="Left Bracket 79"/>
          <p:cNvSpPr/>
          <p:nvPr/>
        </p:nvSpPr>
        <p:spPr>
          <a:xfrm>
            <a:off x="7720012" y="1447800"/>
            <a:ext cx="280988" cy="1362075"/>
          </a:xfrm>
          <a:prstGeom prst="leftBracke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810500" y="3657600"/>
            <a:ext cx="1276350" cy="1058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err="1" smtClean="0"/>
              <a:t>Trad</a:t>
            </a:r>
            <a:r>
              <a:rPr lang="en-US" sz="1600" b="1" u="sng" dirty="0" smtClean="0"/>
              <a:t>. BI</a:t>
            </a:r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8" name="Cube 37"/>
          <p:cNvSpPr/>
          <p:nvPr/>
        </p:nvSpPr>
        <p:spPr>
          <a:xfrm>
            <a:off x="7953375" y="3916888"/>
            <a:ext cx="933450" cy="4585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Reports &amp; Dashboard</a:t>
            </a:r>
            <a:endParaRPr lang="en-US" sz="1000" dirty="0"/>
          </a:p>
        </p:txBody>
      </p:sp>
      <p:sp>
        <p:nvSpPr>
          <p:cNvPr id="45" name="Right Arrow 44"/>
          <p:cNvSpPr/>
          <p:nvPr/>
        </p:nvSpPr>
        <p:spPr>
          <a:xfrm>
            <a:off x="7181850" y="3828085"/>
            <a:ext cx="628650" cy="3174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37363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2972925" y="935467"/>
            <a:ext cx="1827676" cy="3157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Data Store</a:t>
            </a:r>
          </a:p>
          <a:p>
            <a:pPr algn="ctr"/>
            <a:endParaRPr lang="en-US" sz="1600" b="1" u="sng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469234" y="304965"/>
            <a:ext cx="1676400" cy="6019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Processors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543801" y="0"/>
            <a:ext cx="1553178" cy="6477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Consumers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43874"/>
            <a:ext cx="1676400" cy="46203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Producers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Flowchart: Direct Access Storage 9"/>
          <p:cNvSpPr/>
          <p:nvPr/>
        </p:nvSpPr>
        <p:spPr>
          <a:xfrm>
            <a:off x="3158477" y="2717157"/>
            <a:ext cx="1452198" cy="9448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158477" y="2085075"/>
            <a:ext cx="1489723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r>
              <a:rPr lang="en-US" sz="1200" b="1" u="sng" dirty="0" smtClean="0"/>
              <a:t>Kafka</a:t>
            </a:r>
            <a:r>
              <a:rPr lang="en-US" sz="1200" b="1" dirty="0" smtClean="0"/>
              <a:t>    </a:t>
            </a:r>
            <a:r>
              <a:rPr lang="en-US" sz="1200" b="1" u="sng" dirty="0" smtClean="0"/>
              <a:t>Rest API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13" name="Trapezoid 12"/>
          <p:cNvSpPr/>
          <p:nvPr/>
        </p:nvSpPr>
        <p:spPr>
          <a:xfrm>
            <a:off x="2938150" y="5122293"/>
            <a:ext cx="1862451" cy="6096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Monitoring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632101" y="3337760"/>
            <a:ext cx="1340408" cy="1350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200" b="1" u="sng" dirty="0" smtClean="0"/>
              <a:t>RT – Compute</a:t>
            </a:r>
          </a:p>
          <a:p>
            <a:pPr algn="ctr"/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Spark Streaming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Druid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Hiveka</a:t>
            </a: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Restful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0" name="Can 59"/>
          <p:cNvSpPr/>
          <p:nvPr/>
        </p:nvSpPr>
        <p:spPr>
          <a:xfrm>
            <a:off x="3348245" y="1215160"/>
            <a:ext cx="1072662" cy="564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50" b="1" dirty="0" smtClean="0"/>
              <a:t>HDFS/Hive</a:t>
            </a:r>
          </a:p>
          <a:p>
            <a:pPr algn="ctr"/>
            <a:endParaRPr lang="en-US" sz="1000" dirty="0"/>
          </a:p>
        </p:txBody>
      </p:sp>
      <p:cxnSp>
        <p:nvCxnSpPr>
          <p:cNvPr id="62" name="Elbow Connector 61"/>
          <p:cNvCxnSpPr>
            <a:stCxn id="10" idx="0"/>
          </p:cNvCxnSpPr>
          <p:nvPr/>
        </p:nvCxnSpPr>
        <p:spPr>
          <a:xfrm rot="5400000" flipH="1" flipV="1">
            <a:off x="3488059" y="2226120"/>
            <a:ext cx="887554" cy="94521"/>
          </a:xfrm>
          <a:prstGeom prst="bentConnector3">
            <a:avLst>
              <a:gd name="adj1" fmla="val 511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28806" y="1157560"/>
            <a:ext cx="1070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Camus</a:t>
            </a:r>
            <a:endParaRPr lang="en-US" sz="11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687105" y="767757"/>
            <a:ext cx="1308798" cy="879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050" b="1" u="sng" dirty="0" smtClean="0"/>
              <a:t>Batch Compute</a:t>
            </a:r>
          </a:p>
          <a:p>
            <a:pPr algn="ctr"/>
            <a:endParaRPr lang="en-US" sz="105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Hive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Druid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16" name="Straight Arrow Connector 15"/>
          <p:cNvCxnSpPr>
            <a:stCxn id="60" idx="4"/>
          </p:cNvCxnSpPr>
          <p:nvPr/>
        </p:nvCxnSpPr>
        <p:spPr>
          <a:xfrm flipV="1">
            <a:off x="4420907" y="1288365"/>
            <a:ext cx="1353127" cy="20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8" idx="3"/>
          </p:cNvCxnSpPr>
          <p:nvPr/>
        </p:nvCxnSpPr>
        <p:spPr>
          <a:xfrm>
            <a:off x="6972509" y="4012936"/>
            <a:ext cx="692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764760" y="426251"/>
            <a:ext cx="1219200" cy="7810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Batch- </a:t>
            </a:r>
            <a:r>
              <a:rPr lang="en-US" sz="1200" b="1" dirty="0" err="1" smtClean="0"/>
              <a:t>Viz</a:t>
            </a:r>
            <a:r>
              <a:rPr lang="en-US" sz="1200" b="1" dirty="0" smtClean="0"/>
              <a:t> (Power BI)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972509" y="837714"/>
            <a:ext cx="7922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774034" y="2133599"/>
            <a:ext cx="1066800" cy="7162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050" b="1" dirty="0" smtClean="0"/>
              <a:t>Merged View (Druid)</a:t>
            </a:r>
          </a:p>
          <a:p>
            <a:pPr algn="ctr"/>
            <a:endParaRPr lang="en-US" sz="105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r>
              <a:rPr lang="en-US" sz="1600" b="1" dirty="0" smtClean="0"/>
              <a:t> </a:t>
            </a:r>
            <a:endParaRPr lang="en-US" sz="1600" b="1" u="sng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8" name="Straight Arrow Connector 37"/>
          <p:cNvCxnSpPr>
            <a:endCxn id="54" idx="0"/>
          </p:cNvCxnSpPr>
          <p:nvPr/>
        </p:nvCxnSpPr>
        <p:spPr>
          <a:xfrm>
            <a:off x="6307434" y="1719712"/>
            <a:ext cx="0" cy="413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4" idx="2"/>
          </p:cNvCxnSpPr>
          <p:nvPr/>
        </p:nvCxnSpPr>
        <p:spPr>
          <a:xfrm flipV="1">
            <a:off x="6307434" y="2849880"/>
            <a:ext cx="0" cy="48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782031" y="2307595"/>
            <a:ext cx="1143000" cy="3905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Merged </a:t>
            </a:r>
            <a:r>
              <a:rPr lang="en-US" sz="1200" b="1" dirty="0" err="1" smtClean="0"/>
              <a:t>Viz</a:t>
            </a:r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840834" y="2491740"/>
            <a:ext cx="941197" cy="1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713744" y="5229958"/>
            <a:ext cx="1104481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 CDC</a:t>
            </a:r>
          </a:p>
        </p:txBody>
      </p:sp>
      <p:cxnSp>
        <p:nvCxnSpPr>
          <p:cNvPr id="123" name="Straight Arrow Connector 122"/>
          <p:cNvCxnSpPr>
            <a:endCxn id="121" idx="2"/>
          </p:cNvCxnSpPr>
          <p:nvPr/>
        </p:nvCxnSpPr>
        <p:spPr>
          <a:xfrm flipV="1">
            <a:off x="3869375" y="4092534"/>
            <a:ext cx="17388" cy="102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649938" y="3609387"/>
            <a:ext cx="1383794" cy="22240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200" b="1" u="sng" dirty="0" smtClean="0"/>
              <a:t>RT – </a:t>
            </a:r>
            <a:r>
              <a:rPr lang="en-US" sz="1200" b="1" u="sng" dirty="0" err="1" smtClean="0"/>
              <a:t>Viz</a:t>
            </a:r>
            <a:endParaRPr lang="en-US" sz="1200" b="1" u="sng" dirty="0" smtClean="0"/>
          </a:p>
          <a:p>
            <a:pPr algn="ctr"/>
            <a:endParaRPr lang="en-US" sz="12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Zoomdata</a:t>
            </a: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Lightning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Custom Code (D3 + </a:t>
            </a:r>
            <a:r>
              <a:rPr lang="en-US" sz="1200" b="1" dirty="0" err="1" smtClean="0"/>
              <a:t>AngularJS</a:t>
            </a:r>
            <a:r>
              <a:rPr lang="en-US" sz="12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Power BI(</a:t>
            </a:r>
            <a:r>
              <a:rPr lang="en-US" sz="1200" b="1" dirty="0" err="1" smtClean="0"/>
              <a:t>HiveKa</a:t>
            </a:r>
            <a:r>
              <a:rPr lang="en-US" sz="1200" b="1" dirty="0" smtClean="0"/>
              <a:t>)</a:t>
            </a:r>
          </a:p>
          <a:p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9" name="Rounded Rectangle 208"/>
          <p:cNvSpPr/>
          <p:nvPr/>
        </p:nvSpPr>
        <p:spPr>
          <a:xfrm>
            <a:off x="451103" y="935467"/>
            <a:ext cx="1383794" cy="862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r>
              <a:rPr lang="en-US" sz="1050" b="1" u="sng" dirty="0" smtClean="0"/>
              <a:t>Batch Producers</a:t>
            </a:r>
          </a:p>
          <a:p>
            <a:pPr algn="ctr"/>
            <a:endParaRPr lang="en-US" sz="12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Databases</a:t>
            </a:r>
            <a:endParaRPr lang="en-US" sz="1200" b="1" dirty="0" smtClean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0" name="Rounded Rectangle 209"/>
          <p:cNvSpPr/>
          <p:nvPr/>
        </p:nvSpPr>
        <p:spPr>
          <a:xfrm>
            <a:off x="354305" y="2049484"/>
            <a:ext cx="1577389" cy="27812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/>
              <a:t>RT- Producers</a:t>
            </a:r>
          </a:p>
          <a:p>
            <a:pPr algn="ctr"/>
            <a:endParaRPr lang="en-US" sz="1000" u="sng" dirty="0" smtClean="0"/>
          </a:p>
          <a:p>
            <a:pPr algn="ctr"/>
            <a:endParaRPr lang="en-US" sz="1000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Business Events (e.g. Clickstream) – </a:t>
            </a:r>
            <a:r>
              <a:rPr lang="en-US" sz="1000" dirty="0">
                <a:solidFill>
                  <a:srgbClr val="C00000"/>
                </a:solidFill>
              </a:rPr>
              <a:t>Restful</a:t>
            </a:r>
            <a:r>
              <a:rPr lang="en-US" sz="1000" dirty="0" smtClean="0"/>
              <a:t>, </a:t>
            </a:r>
            <a:r>
              <a:rPr lang="en-US" sz="1000" dirty="0" smtClean="0">
                <a:solidFill>
                  <a:srgbClr val="C00000"/>
                </a:solidFill>
              </a:rPr>
              <a:t>tail2Kafka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Syslog (</a:t>
            </a:r>
            <a:r>
              <a:rPr lang="en-US" sz="1000" dirty="0" smtClean="0">
                <a:solidFill>
                  <a:srgbClr val="C00000"/>
                </a:solidFill>
              </a:rPr>
              <a:t>Klogd2</a:t>
            </a:r>
            <a:r>
              <a:rPr lang="en-US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Social (Custom Code, Public API)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Services (</a:t>
            </a:r>
            <a:r>
              <a:rPr lang="en-US" sz="1000" dirty="0" err="1" smtClean="0"/>
              <a:t>eg</a:t>
            </a:r>
            <a:r>
              <a:rPr lang="en-US" sz="1000" dirty="0" smtClean="0"/>
              <a:t>. ESB) – </a:t>
            </a:r>
            <a:r>
              <a:rPr lang="en-US" sz="1000" dirty="0" smtClean="0">
                <a:solidFill>
                  <a:srgbClr val="C00000"/>
                </a:solidFill>
              </a:rPr>
              <a:t>Camel2Kafka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RT – Database (</a:t>
            </a:r>
            <a:r>
              <a:rPr lang="en-US" sz="1000" dirty="0" err="1" smtClean="0">
                <a:solidFill>
                  <a:srgbClr val="C00000"/>
                </a:solidFill>
              </a:rPr>
              <a:t>mypipe</a:t>
            </a:r>
            <a:r>
              <a:rPr lang="en-US" sz="1000" dirty="0" smtClean="0"/>
              <a:t>)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220" name="Straight Arrow Connector 219"/>
          <p:cNvCxnSpPr>
            <a:stCxn id="209" idx="3"/>
            <a:endCxn id="60" idx="2"/>
          </p:cNvCxnSpPr>
          <p:nvPr/>
        </p:nvCxnSpPr>
        <p:spPr>
          <a:xfrm>
            <a:off x="1834897" y="1366814"/>
            <a:ext cx="1513348" cy="13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0" idx="3"/>
            <a:endCxn id="10" idx="1"/>
          </p:cNvCxnSpPr>
          <p:nvPr/>
        </p:nvCxnSpPr>
        <p:spPr>
          <a:xfrm flipV="1">
            <a:off x="1931694" y="3189597"/>
            <a:ext cx="1226783" cy="250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0" idx="4"/>
            <a:endCxn id="58" idx="1"/>
          </p:cNvCxnSpPr>
          <p:nvPr/>
        </p:nvCxnSpPr>
        <p:spPr>
          <a:xfrm>
            <a:off x="4610675" y="3189597"/>
            <a:ext cx="1021426" cy="8233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11" idx="3"/>
          </p:cNvCxnSpPr>
          <p:nvPr/>
        </p:nvCxnSpPr>
        <p:spPr>
          <a:xfrm>
            <a:off x="4648200" y="2218425"/>
            <a:ext cx="473188" cy="1382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" idx="4"/>
            <a:endCxn id="72" idx="1"/>
          </p:cNvCxnSpPr>
          <p:nvPr/>
        </p:nvCxnSpPr>
        <p:spPr>
          <a:xfrm>
            <a:off x="4610675" y="3189597"/>
            <a:ext cx="1103069" cy="2307061"/>
          </a:xfrm>
          <a:prstGeom prst="bentConnector3">
            <a:avLst>
              <a:gd name="adj1" fmla="val 34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3783918" y="935467"/>
            <a:ext cx="1563434" cy="3157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Data Store</a:t>
            </a:r>
          </a:p>
          <a:p>
            <a:pPr algn="ctr"/>
            <a:endParaRPr lang="en-US" sz="1600" b="1" u="sng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665596" y="304965"/>
            <a:ext cx="1676400" cy="6019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Processors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543801" y="0"/>
            <a:ext cx="1553178" cy="6477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Consumers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Flowchart: Direct Access Storage 9"/>
          <p:cNvSpPr/>
          <p:nvPr/>
        </p:nvSpPr>
        <p:spPr>
          <a:xfrm>
            <a:off x="4114800" y="2465670"/>
            <a:ext cx="1070894" cy="9448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KAFKA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6001588" y="2639689"/>
            <a:ext cx="1340408" cy="1350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200" b="1" u="sng" dirty="0" smtClean="0"/>
              <a:t>RT – Compute</a:t>
            </a:r>
          </a:p>
          <a:p>
            <a:pPr algn="ctr"/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Spark Streaming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58" idx="3"/>
          </p:cNvCxnSpPr>
          <p:nvPr/>
        </p:nvCxnSpPr>
        <p:spPr>
          <a:xfrm>
            <a:off x="7341996" y="3314865"/>
            <a:ext cx="6929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7713185" y="2330028"/>
            <a:ext cx="1126015" cy="1762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600" b="1" dirty="0" smtClean="0"/>
          </a:p>
          <a:p>
            <a:pPr algn="ctr"/>
            <a:endParaRPr lang="en-US" sz="16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r>
              <a:rPr lang="en-US" sz="1200" b="1" u="sng" dirty="0" smtClean="0"/>
              <a:t>RT – </a:t>
            </a:r>
            <a:r>
              <a:rPr lang="en-US" sz="1200" b="1" u="sng" dirty="0" err="1" smtClean="0"/>
              <a:t>Viz</a:t>
            </a:r>
            <a:endParaRPr lang="en-US" sz="1200" b="1" u="sng" dirty="0" smtClean="0"/>
          </a:p>
          <a:p>
            <a:pPr algn="ctr"/>
            <a:endParaRPr lang="en-US" sz="12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Zoomdata</a:t>
            </a:r>
            <a:endParaRPr lang="en-US" sz="1200" b="1" dirty="0" smtClean="0"/>
          </a:p>
          <a:p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 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200" b="1" u="sng" dirty="0" smtClean="0"/>
              <a:t> </a:t>
            </a:r>
          </a:p>
          <a:p>
            <a:pPr algn="ctr"/>
            <a:endParaRPr lang="en-US" sz="1200" b="1" u="sng" dirty="0"/>
          </a:p>
          <a:p>
            <a:pPr algn="ctr"/>
            <a:endParaRPr lang="en-US" sz="1200" b="1" u="sng" dirty="0" smtClean="0"/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 smtClean="0"/>
              <a:t> </a:t>
            </a:r>
            <a:endParaRPr lang="en-US" sz="1200" b="1" u="sng" dirty="0"/>
          </a:p>
          <a:p>
            <a:pPr algn="ctr"/>
            <a:endParaRPr lang="en-US" sz="1600" b="1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34" name="Elbow Connector 233"/>
          <p:cNvCxnSpPr>
            <a:stCxn id="10" idx="4"/>
            <a:endCxn id="58" idx="1"/>
          </p:cNvCxnSpPr>
          <p:nvPr/>
        </p:nvCxnSpPr>
        <p:spPr>
          <a:xfrm>
            <a:off x="5185694" y="2938110"/>
            <a:ext cx="815894" cy="3767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69008" y="864531"/>
            <a:ext cx="1459791" cy="46203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OLTP System</a:t>
            </a:r>
            <a:endParaRPr lang="en-US" sz="1600" b="1" u="sng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60375" y="2148836"/>
            <a:ext cx="1243181" cy="4908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/>
              <a:t>Web Server </a:t>
            </a:r>
            <a:endParaRPr lang="en-US" sz="1000" dirty="0" smtClean="0">
              <a:solidFill>
                <a:srgbClr val="C00000"/>
              </a:solidFill>
            </a:endParaRPr>
          </a:p>
        </p:txBody>
      </p:sp>
      <p:sp>
        <p:nvSpPr>
          <p:cNvPr id="26" name="AutoShape 2" descr="person icon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person icon க்கான பட முடிவு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" y="1066800"/>
            <a:ext cx="658813" cy="76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Elbow Connector 29"/>
          <p:cNvCxnSpPr>
            <a:endCxn id="53" idx="0"/>
          </p:cNvCxnSpPr>
          <p:nvPr/>
        </p:nvCxnSpPr>
        <p:spPr>
          <a:xfrm>
            <a:off x="369008" y="1831873"/>
            <a:ext cx="712958" cy="316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n 223"/>
          <p:cNvSpPr/>
          <p:nvPr/>
        </p:nvSpPr>
        <p:spPr>
          <a:xfrm>
            <a:off x="805515" y="4400496"/>
            <a:ext cx="798513" cy="7842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Logs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77312" y="3069438"/>
            <a:ext cx="1243181" cy="4908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/>
              <a:t>Omniture Server</a:t>
            </a:r>
            <a:endParaRPr lang="en-US" sz="1000" dirty="0" smtClean="0">
              <a:solidFill>
                <a:srgbClr val="C00000"/>
              </a:solidFill>
            </a:endParaRPr>
          </a:p>
        </p:txBody>
      </p:sp>
      <p:cxnSp>
        <p:nvCxnSpPr>
          <p:cNvPr id="227" name="Elbow Connector 226"/>
          <p:cNvCxnSpPr>
            <a:stCxn id="53" idx="2"/>
          </p:cNvCxnSpPr>
          <p:nvPr/>
        </p:nvCxnSpPr>
        <p:spPr>
          <a:xfrm rot="16200000" flipH="1">
            <a:off x="875560" y="2846095"/>
            <a:ext cx="429749" cy="16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61" idx="2"/>
            <a:endCxn id="224" idx="1"/>
          </p:cNvCxnSpPr>
          <p:nvPr/>
        </p:nvCxnSpPr>
        <p:spPr>
          <a:xfrm>
            <a:off x="1098903" y="3560291"/>
            <a:ext cx="105869" cy="84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4" idx="4"/>
            <a:endCxn id="10" idx="1"/>
          </p:cNvCxnSpPr>
          <p:nvPr/>
        </p:nvCxnSpPr>
        <p:spPr>
          <a:xfrm flipV="1">
            <a:off x="1604028" y="2938110"/>
            <a:ext cx="2510772" cy="185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1854486" y="424132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tail2kafka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9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289</Words>
  <Application>Microsoft Office PowerPoint</Application>
  <PresentationFormat>On-screen Show (4:3)</PresentationFormat>
  <Paragraphs>935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Thillaisthanam, Narendran</dc:creator>
  <cp:lastModifiedBy>Thillaisthanam, Narendran</cp:lastModifiedBy>
  <cp:revision>30</cp:revision>
  <dcterms:created xsi:type="dcterms:W3CDTF">2015-08-08T09:42:21Z</dcterms:created>
  <dcterms:modified xsi:type="dcterms:W3CDTF">2015-09-02T09:01:19Z</dcterms:modified>
</cp:coreProperties>
</file>