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1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6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6" r:id="rId3"/>
    <p:sldId id="339" r:id="rId4"/>
    <p:sldId id="259" r:id="rId5"/>
    <p:sldId id="258" r:id="rId6"/>
    <p:sldId id="271" r:id="rId7"/>
    <p:sldId id="270" r:id="rId8"/>
    <p:sldId id="269" r:id="rId9"/>
    <p:sldId id="279" r:id="rId10"/>
    <p:sldId id="324" r:id="rId11"/>
    <p:sldId id="283" r:id="rId12"/>
    <p:sldId id="284" r:id="rId13"/>
    <p:sldId id="331" r:id="rId14"/>
    <p:sldId id="332" r:id="rId15"/>
    <p:sldId id="285" r:id="rId16"/>
    <p:sldId id="286" r:id="rId17"/>
    <p:sldId id="289" r:id="rId18"/>
    <p:sldId id="338" r:id="rId19"/>
    <p:sldId id="333" r:id="rId20"/>
    <p:sldId id="290" r:id="rId21"/>
    <p:sldId id="334" r:id="rId22"/>
    <p:sldId id="325" r:id="rId23"/>
    <p:sldId id="326" r:id="rId24"/>
    <p:sldId id="327" r:id="rId25"/>
    <p:sldId id="273" r:id="rId26"/>
    <p:sldId id="320" r:id="rId27"/>
    <p:sldId id="276" r:id="rId28"/>
    <p:sldId id="321" r:id="rId29"/>
    <p:sldId id="278" r:id="rId30"/>
    <p:sldId id="322" r:id="rId31"/>
    <p:sldId id="328" r:id="rId32"/>
    <p:sldId id="313" r:id="rId33"/>
    <p:sldId id="291" r:id="rId34"/>
    <p:sldId id="329" r:id="rId35"/>
    <p:sldId id="277" r:id="rId36"/>
    <p:sldId id="340" r:id="rId37"/>
    <p:sldId id="344" r:id="rId38"/>
    <p:sldId id="34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9" autoAdjust="0"/>
  </p:normalViewPr>
  <p:slideViewPr>
    <p:cSldViewPr>
      <p:cViewPr varScale="1">
        <p:scale>
          <a:sx n="84" d="100"/>
          <a:sy n="84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17480-81C6-4A15-BD2F-39A17ED0C323}" type="datetimeFigureOut">
              <a:rPr lang="en-US" smtClean="0"/>
              <a:t>7/26/2015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7583F-DAD9-4CA4-9636-C36609155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Roughly</a:t>
            </a:r>
            <a:r>
              <a:rPr lang="en-US" baseline="0" dirty="0" smtClean="0"/>
              <a:t> 200 billion </a:t>
            </a:r>
            <a:r>
              <a:rPr lang="en-US" baseline="0" smtClean="0"/>
              <a:t>HD Movies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583F-DAD9-4CA4-9636-C36609155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Victor Enrich – Warped Architecture </a:t>
            </a:r>
          </a:p>
          <a:p>
            <a:endParaRPr lang="en-US" dirty="0" smtClean="0"/>
          </a:p>
          <a:p>
            <a:r>
              <a:rPr lang="en-US" dirty="0" smtClean="0"/>
              <a:t>http://www.visualnews.com/2012/08/04/victor-enrich-architecture/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583F-DAD9-4CA4-9636-C36609155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 smtClean="0"/>
              <a:t>Move Large Data – Bandwidth/Latency Tradeoff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Redundancy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Don’t seek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Focus on write; Reads can come in later ; Build a massive pipe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Move code to data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583F-DAD9-4CA4-9636-C36609155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6) Use commodity hardware ; open source the software; Linear growth model </a:t>
            </a:r>
          </a:p>
          <a:p>
            <a:pPr marL="0" indent="0">
              <a:buNone/>
            </a:pPr>
            <a:r>
              <a:rPr lang="en-US" baseline="0" dirty="0" smtClean="0"/>
              <a:t>7) Java is the new Linux! 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583F-DAD9-4CA4-9636-C36609155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</a:t>
            </a:r>
            <a:r>
              <a:rPr lang="en-US" baseline="0" dirty="0" smtClean="0"/>
              <a:t> the data, the job runs @ half the speed; </a:t>
            </a:r>
          </a:p>
          <a:p>
            <a:r>
              <a:rPr lang="en-US" baseline="0" dirty="0" smtClean="0"/>
              <a:t>Double the cluster, the job runs @ the original speed;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583F-DAD9-4CA4-9636-C366091556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9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</a:t>
            </a:r>
            <a:r>
              <a:rPr lang="en-US" baseline="0" dirty="0" smtClean="0"/>
              <a:t> the data, the job runs @ half the speed; </a:t>
            </a:r>
          </a:p>
          <a:p>
            <a:r>
              <a:rPr lang="en-US" baseline="0" dirty="0" smtClean="0"/>
              <a:t>Double the cluster, the job runs @ the original speed;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583F-DAD9-4CA4-9636-C366091556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9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</a:t>
            </a:r>
            <a:r>
              <a:rPr lang="en-US" baseline="0" dirty="0" smtClean="0"/>
              <a:t> the data, the job runs @ half the speed; </a:t>
            </a:r>
          </a:p>
          <a:p>
            <a:r>
              <a:rPr lang="en-US" baseline="0" dirty="0" smtClean="0"/>
              <a:t>Double the cluster, the job runs @ the original speed;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583F-DAD9-4CA4-9636-C366091556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9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Availability = Eventually Available</a:t>
            </a:r>
          </a:p>
          <a:p>
            <a:r>
              <a:rPr lang="en-US" dirty="0" smtClean="0"/>
              <a:t>Consistency</a:t>
            </a:r>
            <a:r>
              <a:rPr lang="en-US" baseline="0" dirty="0" smtClean="0"/>
              <a:t> = Atomic and Linear</a:t>
            </a:r>
          </a:p>
          <a:p>
            <a:r>
              <a:rPr lang="en-US" baseline="0" dirty="0" smtClean="0"/>
              <a:t>Partition Tolerance = Network Failure =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583F-DAD9-4CA4-9636-C366091556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yahoo.com/blogs/hadoop/hadoop-sorts-petabyte-16-25-hours-terabyte-62-42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era.com/content/cloudera/en/training/library/developers.html" TargetMode="External"/><Relationship Id="rId2" Type="http://schemas.openxmlformats.org/officeDocument/2006/relationships/hyperlink" Target="http://hortonworks.com/products/hortonworks-sandbox/#tutorial_gall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oudera.com/content/cloudera/en/training/library/analysts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era.com/content/cloudera/en/resources/library/recordedwebinar/best-practices-for-the-hadoop-data-warehouse-video.html" TargetMode="External"/><Relationship Id="rId2" Type="http://schemas.openxmlformats.org/officeDocument/2006/relationships/hyperlink" Target="https://www.youtube.com/watch?v=d2xeNpfzsY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VWeWViFCzzg" TargetMode="External"/><Relationship Id="rId4" Type="http://schemas.openxmlformats.org/officeDocument/2006/relationships/hyperlink" Target="https://www.youtube.com/watch?v=e-56inQL5h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- Demystified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Naren</a:t>
            </a:r>
            <a:r>
              <a:rPr lang="en-US" dirty="0" smtClean="0"/>
              <a:t> </a:t>
            </a:r>
            <a:r>
              <a:rPr lang="en-US" dirty="0" err="1" smtClean="0"/>
              <a:t>Thilla</a:t>
            </a:r>
            <a:endParaRPr lang="en-US" dirty="0" smtClean="0"/>
          </a:p>
          <a:p>
            <a:r>
              <a:rPr lang="en-US" dirty="0" smtClean="0"/>
              <a:t>Feb 26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905500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4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470025"/>
          </a:xfrm>
        </p:spPr>
        <p:txBody>
          <a:bodyPr/>
          <a:lstStyle/>
          <a:p>
            <a:r>
              <a:rPr lang="en-US" dirty="0" smtClean="0"/>
              <a:t>Big Data - Key Drivers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057400"/>
            <a:ext cx="3429000" cy="3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The Volume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124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Volume Growth</a:t>
            </a:r>
          </a:p>
          <a:p>
            <a:pPr lvl="1"/>
            <a:r>
              <a:rPr lang="en-US" dirty="0" smtClean="0"/>
              <a:t>0.18 ZB (10 </a:t>
            </a:r>
            <a:r>
              <a:rPr lang="en-US" baseline="30000" dirty="0" smtClean="0"/>
              <a:t>21</a:t>
            </a:r>
            <a:r>
              <a:rPr lang="en-US" dirty="0" smtClean="0"/>
              <a:t>) in 2006 vs. 1.8 ZB (in 2011), 2.7 in 2014 *</a:t>
            </a:r>
          </a:p>
          <a:p>
            <a:pPr lvl="1">
              <a:buFontTx/>
              <a:buChar char="-"/>
            </a:pPr>
            <a:r>
              <a:rPr lang="en-US" dirty="0" smtClean="0"/>
              <a:t>7 TB of data processed by Twitter every day! </a:t>
            </a:r>
          </a:p>
          <a:p>
            <a:pPr lvl="1">
              <a:buFontTx/>
              <a:buChar char="-"/>
            </a:pPr>
            <a:r>
              <a:rPr lang="en-US" dirty="0" smtClean="0"/>
              <a:t>10 Tb by Facebook</a:t>
            </a:r>
          </a:p>
          <a:p>
            <a:pPr lvl="1">
              <a:buFontTx/>
              <a:buChar char="-"/>
            </a:pPr>
            <a:r>
              <a:rPr lang="en-US" dirty="0" smtClean="0"/>
              <a:t>5 Billion mobile phone (Think </a:t>
            </a:r>
            <a:r>
              <a:rPr lang="en-US" dirty="0" err="1" smtClean="0"/>
              <a:t>WhatsApp</a:t>
            </a:r>
            <a:r>
              <a:rPr lang="en-US" dirty="0" smtClean="0"/>
              <a:t>)</a:t>
            </a:r>
          </a:p>
          <a:p>
            <a:pPr lvl="1">
              <a:buFontTx/>
              <a:buChar char="-"/>
            </a:pPr>
            <a:r>
              <a:rPr lang="en-US" dirty="0" smtClean="0"/>
              <a:t>90% of world’s data was generated in the last 2 years !!!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00200"/>
            <a:ext cx="364131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Variety and Velocity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124325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 smtClean="0"/>
              <a:t>Variety Growth</a:t>
            </a:r>
          </a:p>
          <a:p>
            <a:pPr lvl="1">
              <a:buFontTx/>
              <a:buChar char="-"/>
            </a:pPr>
            <a:r>
              <a:rPr lang="en-US" dirty="0" smtClean="0"/>
              <a:t>80% of world’s data is unstructured !!! </a:t>
            </a:r>
          </a:p>
          <a:p>
            <a:pPr>
              <a:buFontTx/>
              <a:buChar char="-"/>
            </a:pPr>
            <a:r>
              <a:rPr lang="en-US" dirty="0" smtClean="0"/>
              <a:t>Velocity Growth</a:t>
            </a:r>
          </a:p>
          <a:p>
            <a:pPr lvl="1">
              <a:buFontTx/>
              <a:buChar char="-"/>
            </a:pPr>
            <a:r>
              <a:rPr lang="en-US" dirty="0" smtClean="0"/>
              <a:t>90% of the current world’s data is from the last 2 years!! </a:t>
            </a:r>
          </a:p>
          <a:p>
            <a:pPr>
              <a:buFontTx/>
              <a:buChar char="-"/>
            </a:pPr>
            <a:r>
              <a:rPr lang="en-US" dirty="0" smtClean="0"/>
              <a:t>Need ability to store massive chunks of data in real time!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2590800" cy="287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3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3Vs of Data</a:t>
            </a:r>
            <a:endParaRPr lang="en-US" dirty="0"/>
          </a:p>
        </p:txBody>
      </p:sp>
      <p:pic>
        <p:nvPicPr>
          <p:cNvPr id="2050" name="Picture 2" descr="http://api.ning.com/files/O6-JQcfS6sxRuZ8I2i5nJVa59xL-krT-a6UqeoLNaHwL2w-JSR-Cy56PmikOywRQgy2gDfYxLAb0Hs*VFr8IePv5QFBJdhDH/BigData.001.jpg?width=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6" y="1905000"/>
            <a:ext cx="714375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3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-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171700"/>
            <a:ext cx="71151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Growth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267297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1600" dirty="0" smtClean="0"/>
              <a:t> Growth in computing power</a:t>
            </a:r>
          </a:p>
          <a:p>
            <a:pPr lvl="1">
              <a:buFontTx/>
              <a:buChar char="-"/>
            </a:pPr>
            <a:r>
              <a:rPr lang="en-US" sz="1600" dirty="0" smtClean="0"/>
              <a:t>Doubles every 18 months!! </a:t>
            </a:r>
          </a:p>
          <a:p>
            <a:pPr>
              <a:buFontTx/>
              <a:buChar char="-"/>
            </a:pPr>
            <a:r>
              <a:rPr lang="en-US" sz="1600" dirty="0" smtClean="0"/>
              <a:t>Transfer speed </a:t>
            </a:r>
          </a:p>
          <a:p>
            <a:pPr marL="457200" lvl="1" indent="0">
              <a:buNone/>
            </a:pPr>
            <a:r>
              <a:rPr lang="en-US" sz="1600" dirty="0" smtClean="0"/>
              <a:t>	from 4.4 MB/s in 1990 to 100 MB/s in 2013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@ 100 </a:t>
            </a:r>
            <a:r>
              <a:rPr lang="en-US" sz="1600" dirty="0" err="1" smtClean="0"/>
              <a:t>MBps</a:t>
            </a:r>
            <a:r>
              <a:rPr lang="en-US" sz="1600" dirty="0" smtClean="0"/>
              <a:t> =&gt; 2.5 hours to read 1 TB; Writing is even slower.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How to solve it??</a:t>
            </a:r>
          </a:p>
          <a:p>
            <a:pPr marL="457200" lvl="1" indent="0">
              <a:buNone/>
            </a:pPr>
            <a:r>
              <a:rPr lang="en-US" sz="1600" b="1" dirty="0" smtClean="0"/>
              <a:t>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b="1" dirty="0" smtClean="0"/>
              <a:t> </a:t>
            </a: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95400"/>
            <a:ext cx="3886200" cy="29777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419600"/>
            <a:ext cx="8001000" cy="206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b="1" dirty="0" err="1" smtClean="0"/>
              <a:t>Soln</a:t>
            </a:r>
            <a:r>
              <a:rPr lang="en-US" b="1" dirty="0" smtClean="0"/>
              <a:t>: </a:t>
            </a:r>
            <a:r>
              <a:rPr lang="en-US" dirty="0" smtClean="0"/>
              <a:t>Enter – The power of MPP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	100 drives of 10 GB each =&gt; 100 seconds  + cost of distributing and aggregating workload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b="1" dirty="0" smtClean="0"/>
              <a:t> </a:t>
            </a:r>
            <a:r>
              <a:rPr lang="en-US" dirty="0" smtClean="0"/>
              <a:t>Again, wastage is good !! 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667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 Speed – A Key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124325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 What about Seek speed?</a:t>
            </a:r>
          </a:p>
          <a:p>
            <a:pPr lvl="1">
              <a:buFontTx/>
              <a:buChar char="-"/>
            </a:pPr>
            <a:r>
              <a:rPr lang="en-US" dirty="0" smtClean="0"/>
              <a:t>Seek speeds grow at a much, much slower rate than transfer rate. </a:t>
            </a:r>
          </a:p>
          <a:p>
            <a:pPr lvl="1">
              <a:buFontTx/>
              <a:buChar char="-"/>
            </a:pPr>
            <a:r>
              <a:rPr lang="en-US" dirty="0" smtClean="0"/>
              <a:t>From 600 </a:t>
            </a:r>
            <a:r>
              <a:rPr lang="en-US" dirty="0" err="1" smtClean="0"/>
              <a:t>ms</a:t>
            </a:r>
            <a:r>
              <a:rPr lang="en-US" dirty="0" smtClean="0"/>
              <a:t> in 1970s to 4ms today (Wikipedia)</a:t>
            </a:r>
          </a:p>
          <a:p>
            <a:pPr lvl="1">
              <a:buFontTx/>
              <a:buChar char="-"/>
            </a:pPr>
            <a:r>
              <a:rPr lang="en-US" dirty="0" smtClean="0"/>
              <a:t>Think Disk Fragmentation</a:t>
            </a:r>
          </a:p>
          <a:p>
            <a:pPr lvl="1">
              <a:buFont typeface="Symbol"/>
              <a:buChar char="Þ"/>
            </a:pPr>
            <a:r>
              <a:rPr lang="en-US" dirty="0" smtClean="0"/>
              <a:t>Avoid seeks, inserts are cheaper than updates; </a:t>
            </a:r>
          </a:p>
          <a:p>
            <a:pPr lvl="1">
              <a:buFont typeface="Symbol"/>
              <a:buChar char="Þ"/>
            </a:pPr>
            <a:r>
              <a:rPr lang="en-US" dirty="0" smtClean="0"/>
              <a:t>Go for Bulk 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719261"/>
            <a:ext cx="30956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Speed -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1243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Network Speed</a:t>
            </a:r>
          </a:p>
          <a:p>
            <a:pPr lvl="1">
              <a:buFontTx/>
              <a:buChar char="-"/>
            </a:pPr>
            <a:r>
              <a:rPr lang="en-US" dirty="0" smtClean="0"/>
              <a:t> From 10 Mbps in  the 1980s to 100 </a:t>
            </a:r>
            <a:r>
              <a:rPr lang="en-US" dirty="0" err="1" smtClean="0"/>
              <a:t>Gbps</a:t>
            </a:r>
            <a:r>
              <a:rPr lang="en-US" dirty="0" smtClean="0"/>
              <a:t> 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 IEEE 802.3ba (Ethernet standard for 100 </a:t>
            </a:r>
            <a:r>
              <a:rPr lang="en-US" dirty="0" err="1" smtClean="0"/>
              <a:t>Gbps</a:t>
            </a:r>
            <a:r>
              <a:rPr lang="en-US" dirty="0" smtClean="0"/>
              <a:t>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399"/>
            <a:ext cx="31146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2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Important Speeds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426213"/>
              </p:ext>
            </p:extLst>
          </p:nvPr>
        </p:nvGraphicFramePr>
        <p:xfrm>
          <a:off x="457200" y="1600200"/>
          <a:ext cx="7772400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387"/>
                <a:gridCol w="50470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Transfer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DDR2 SDRAM 400 – 3200</a:t>
                      </a:r>
                      <a:r>
                        <a:rPr lang="en-US" sz="1400" baseline="0" dirty="0" smtClean="0"/>
                        <a:t> MB/sec or ~3.2 </a:t>
                      </a:r>
                      <a:r>
                        <a:rPr lang="en-US" sz="1400" baseline="0" dirty="0" err="1" smtClean="0"/>
                        <a:t>GBps</a:t>
                      </a:r>
                      <a:endParaRPr lang="en-US" sz="1400" baseline="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http://en.wikipedia.org/wiki/DDR2_SDRAM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Disk – Transfer</a:t>
                      </a:r>
                      <a:r>
                        <a:rPr lang="en-US" sz="1400" baseline="0" dirty="0" smtClean="0"/>
                        <a:t> Speed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r>
                        <a:rPr lang="en-US" sz="1400" baseline="0" dirty="0" smtClean="0"/>
                        <a:t> Mbps  (2.5 hours to read 1 TB). Writes are even slower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SSDs-  550 </a:t>
                      </a:r>
                      <a:r>
                        <a:rPr lang="en-US" sz="1400" baseline="0" dirty="0" err="1" smtClean="0"/>
                        <a:t>MBps</a:t>
                      </a:r>
                      <a:r>
                        <a:rPr lang="en-US" sz="1400" baseline="0" dirty="0" smtClean="0"/>
                        <a:t> write speed.  (Cost $0.1 per GB vs. 0.06 per GB)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– Seek Speed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 </a:t>
                      </a:r>
                      <a:r>
                        <a:rPr lang="en-US" sz="1400" dirty="0" err="1" smtClean="0"/>
                        <a:t>ms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(More the fragmentation, the worse off it is for you 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</a:t>
                      </a:r>
                      <a:r>
                        <a:rPr lang="en-US" sz="1400" baseline="0" dirty="0" smtClean="0"/>
                        <a:t> Speed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Gbps</a:t>
                      </a:r>
                      <a:r>
                        <a:rPr lang="en-US" sz="1400" baseline="0" dirty="0" smtClean="0"/>
                        <a:t> LAN, 10 </a:t>
                      </a:r>
                      <a:r>
                        <a:rPr lang="en-US" sz="1400" baseline="0" dirty="0" err="1" smtClean="0"/>
                        <a:t>Gbps</a:t>
                      </a:r>
                      <a:r>
                        <a:rPr lang="en-US" sz="1400" baseline="0" dirty="0" smtClean="0"/>
                        <a:t> (WAN), </a:t>
                      </a:r>
                    </a:p>
                    <a:p>
                      <a:r>
                        <a:rPr lang="en-US" sz="1400" baseline="0" dirty="0" smtClean="0"/>
                        <a:t>40 </a:t>
                      </a:r>
                      <a:r>
                        <a:rPr lang="en-US" sz="1400" baseline="0" dirty="0" err="1" smtClean="0"/>
                        <a:t>Gbps</a:t>
                      </a:r>
                      <a:r>
                        <a:rPr lang="en-US" sz="1400" baseline="0" dirty="0" smtClean="0"/>
                        <a:t> (High end backplanes)</a:t>
                      </a:r>
                    </a:p>
                    <a:p>
                      <a:r>
                        <a:rPr lang="en-US" sz="1400" baseline="0" dirty="0" smtClean="0"/>
                        <a:t>100 </a:t>
                      </a:r>
                      <a:r>
                        <a:rPr lang="en-US" sz="1400" baseline="0" dirty="0" err="1" smtClean="0"/>
                        <a:t>Gbps</a:t>
                      </a:r>
                      <a:r>
                        <a:rPr lang="en-US" sz="1400" baseline="0" dirty="0" smtClean="0"/>
                        <a:t> (future?)- mainly within data centers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Compute Speed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GPUs</a:t>
                      </a:r>
                      <a:r>
                        <a:rPr lang="en-US" sz="1400" baseline="0" dirty="0" smtClean="0"/>
                        <a:t> ??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2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Business Driver – I need answers Now!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955864"/>
            <a:ext cx="8505825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4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Objective(s)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6705600" cy="4876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What we aim to achieve: </a:t>
            </a:r>
          </a:p>
          <a:p>
            <a:r>
              <a:rPr lang="en-US" dirty="0" smtClean="0"/>
              <a:t>To bring a base-line understanding of the Hadoop eco-system.</a:t>
            </a:r>
          </a:p>
          <a:p>
            <a:r>
              <a:rPr lang="en-US" dirty="0" smtClean="0"/>
              <a:t>Help Jumpstart Hadoop Installation and Implementation.</a:t>
            </a:r>
          </a:p>
          <a:p>
            <a:r>
              <a:rPr lang="en-US" dirty="0" smtClean="0"/>
              <a:t>To clear some of the “cloud” surrounding Hadoop.</a:t>
            </a:r>
          </a:p>
          <a:p>
            <a:r>
              <a:rPr lang="en-US" dirty="0" smtClean="0"/>
              <a:t>Focus on fundamentals.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Methodology:</a:t>
            </a:r>
          </a:p>
          <a:p>
            <a:r>
              <a:rPr lang="en-US" dirty="0" smtClean="0"/>
              <a:t>Hands-on practice based sessions combined with theory</a:t>
            </a:r>
          </a:p>
          <a:p>
            <a:r>
              <a:rPr lang="en-US" dirty="0" smtClean="0"/>
              <a:t>Cohort system encourages project execution based on group learning, POCS and presentation</a:t>
            </a:r>
          </a:p>
          <a:p>
            <a:r>
              <a:rPr lang="en-US" dirty="0" smtClean="0"/>
              <a:t>Volunteers encourage to present their learnings and findings individually or in a group.</a:t>
            </a:r>
          </a:p>
          <a:p>
            <a:pPr lvl="1"/>
            <a:r>
              <a:rPr lang="en-US" dirty="0" smtClean="0"/>
              <a:t>Free riders discouraged.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What this will  NOT give you:</a:t>
            </a:r>
          </a:p>
          <a:p>
            <a:r>
              <a:rPr lang="en-US" dirty="0" smtClean="0"/>
              <a:t>Make you a </a:t>
            </a:r>
            <a:r>
              <a:rPr lang="en-US" smtClean="0"/>
              <a:t>Hadoop expert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Author’s Background in Hadoop: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Logistics: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Project  Co-</a:t>
            </a:r>
            <a:r>
              <a:rPr lang="en-US" dirty="0" err="1" smtClean="0"/>
              <a:t>ordinator</a:t>
            </a:r>
            <a:r>
              <a:rPr lang="en-US" dirty="0" smtClean="0"/>
              <a:t> – Conf. Booking, DL,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Tech PM  - SOC, downloads, links, setup, QA Bank, wiki, </a:t>
            </a:r>
            <a:r>
              <a:rPr lang="en-US" dirty="0" smtClean="0">
                <a:solidFill>
                  <a:srgbClr val="FF0000"/>
                </a:solidFill>
              </a:rPr>
              <a:t>parking lots</a:t>
            </a:r>
          </a:p>
          <a:p>
            <a:pPr marL="0" indent="0">
              <a:buNone/>
            </a:pPr>
            <a:r>
              <a:rPr lang="en-US" dirty="0" smtClean="0"/>
              <a:t>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776941"/>
            <a:ext cx="22098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Drivers – Summing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90674"/>
            <a:ext cx="2486025" cy="1838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9025" y="2133600"/>
            <a:ext cx="101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=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60194"/>
            <a:ext cx="2390775" cy="1914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7545" y="4155846"/>
            <a:ext cx="101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+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20" y="3460194"/>
            <a:ext cx="1861080" cy="1914525"/>
          </a:xfrm>
          <a:prstGeom prst="rect">
            <a:avLst/>
          </a:prstGeom>
          <a:solidFill>
            <a:srgbClr val="FFFF00">
              <a:alpha val="26000"/>
            </a:srgbClr>
          </a:solidFill>
        </p:spPr>
      </p:pic>
      <p:sp>
        <p:nvSpPr>
          <p:cNvPr id="9" name="TextBox 8"/>
          <p:cNvSpPr txBox="1"/>
          <p:nvPr/>
        </p:nvSpPr>
        <p:spPr>
          <a:xfrm>
            <a:off x="5486400" y="4155846"/>
            <a:ext cx="101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+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90599" y="5486400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Storage 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93872" y="5486400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Network</a:t>
            </a:r>
            <a:endParaRPr lang="en-US" sz="1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92" y="3460194"/>
            <a:ext cx="2933675" cy="16337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5486400"/>
            <a:ext cx="217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Compute Grid</a:t>
            </a:r>
            <a:endParaRPr lang="en-US" sz="1400" b="1" dirty="0"/>
          </a:p>
        </p:txBody>
      </p:sp>
      <p:pic>
        <p:nvPicPr>
          <p:cNvPr id="1026" name="Picture 2" descr="http://previews.123rf.com/images/johan2011/johan20111209/johan2011120900030/15508131-Business-Review-3D-little-human-characters-X2-looking-at-a-Report-Pie-charts-and-Graphs-Business-Peo-Stock-Pho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50" y="981625"/>
            <a:ext cx="2307499" cy="23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124825" y="1752600"/>
            <a:ext cx="101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+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67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Milestones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881188"/>
            <a:ext cx="88296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9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470025"/>
          </a:xfrm>
        </p:spPr>
        <p:txBody>
          <a:bodyPr/>
          <a:lstStyle/>
          <a:p>
            <a:r>
              <a:rPr lang="en-US" dirty="0" smtClean="0"/>
              <a:t>Hadoop – The Architectural Assumptions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6858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5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How do I move large data </a:t>
            </a:r>
            <a:r>
              <a:rPr lang="en-US" b="1" dirty="0" smtClean="0"/>
              <a:t>quickly</a:t>
            </a:r>
            <a:r>
              <a:rPr lang="en-US" dirty="0" smtClean="0"/>
              <a:t>?</a:t>
            </a:r>
          </a:p>
          <a:p>
            <a:pPr marL="514350" indent="-514350">
              <a:buAutoNum type="arabicParenR"/>
            </a:pPr>
            <a:r>
              <a:rPr lang="en-US" dirty="0" smtClean="0"/>
              <a:t>How can I accommodate System Failures? </a:t>
            </a:r>
          </a:p>
          <a:p>
            <a:pPr marL="514350" indent="-514350">
              <a:buAutoNum type="arabicParenR"/>
            </a:pPr>
            <a:r>
              <a:rPr lang="en-US" dirty="0" smtClean="0"/>
              <a:t>Seek time improvement is growing very slowly – What can I do about it? </a:t>
            </a:r>
          </a:p>
          <a:p>
            <a:pPr marL="514350" indent="-514350">
              <a:buAutoNum type="arabicParenR"/>
            </a:pPr>
            <a:r>
              <a:rPr lang="en-US" dirty="0" smtClean="0"/>
              <a:t>I am Twitter… 10 TB of Data is generated a day!! How do I store them??</a:t>
            </a:r>
          </a:p>
          <a:p>
            <a:pPr marL="514350" indent="-514350">
              <a:buAutoNum type="arabicParenR"/>
            </a:pPr>
            <a:r>
              <a:rPr lang="en-US" dirty="0" smtClean="0"/>
              <a:t>IO is slower, much slower than memory. This trend is not likely to change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447800"/>
            <a:ext cx="2286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6) Data volume is growing rapidly, non linear hardware &amp; Software costs will be prohibitive to organizations – What do I do? </a:t>
            </a:r>
          </a:p>
          <a:p>
            <a:pPr marL="0" indent="0">
              <a:buNone/>
            </a:pPr>
            <a:r>
              <a:rPr lang="en-US" dirty="0" smtClean="0"/>
              <a:t>7) How can I leverage existing developer community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447800"/>
            <a:ext cx="2286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7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Latency/Bandwidth Tradeoff – Arch.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83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#1: The High Latency, High Bandwidth Paradigm</a:t>
            </a:r>
          </a:p>
          <a:p>
            <a:pPr lvl="1">
              <a:buFont typeface="Symbol"/>
              <a:buChar char="Þ"/>
            </a:pPr>
            <a:r>
              <a:rPr lang="en-US" dirty="0" smtClean="0"/>
              <a:t>Efficient for moving “large” chunks of data; </a:t>
            </a:r>
          </a:p>
          <a:p>
            <a:pPr lvl="1">
              <a:buFont typeface="Symbol"/>
              <a:buChar char="Þ"/>
            </a:pPr>
            <a:r>
              <a:rPr lang="en-US" dirty="0" smtClean="0"/>
              <a:t>Inefficient for moving “small” dataset. </a:t>
            </a:r>
          </a:p>
          <a:p>
            <a:pPr marL="0" indent="0">
              <a:buNone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18" y="2057400"/>
            <a:ext cx="294363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Disk, Node &amp; N/W Failures – Arch. Assumptions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832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 smtClean="0"/>
              <a:t>#2: Failure is not an option; it is a must !!</a:t>
            </a:r>
          </a:p>
          <a:p>
            <a:pPr marL="0" lvl="1" indent="0">
              <a:buNone/>
            </a:pPr>
            <a:r>
              <a:rPr lang="en-US" dirty="0"/>
              <a:t>  </a:t>
            </a:r>
            <a:r>
              <a:rPr lang="en-US" dirty="0" smtClean="0"/>
              <a:t>     =&gt; Network Failure   Node Failures  Disk Crashes</a:t>
            </a:r>
            <a:r>
              <a:rPr lang="en-US" b="1" dirty="0" smtClean="0"/>
              <a:t> </a:t>
            </a:r>
          </a:p>
          <a:p>
            <a:pPr marL="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=&gt; </a:t>
            </a:r>
            <a:r>
              <a:rPr lang="en-US" dirty="0" smtClean="0"/>
              <a:t>Redundancy </a:t>
            </a:r>
            <a:r>
              <a:rPr lang="en-US" dirty="0"/>
              <a:t>@ Node and Rack Level</a:t>
            </a: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Solution: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 smtClean="0"/>
              <a:t>Wastage is good !! 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33% throughput = ok! 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The Analogy with Network Redundancy -  BLSR, UPSR vs. Mesh Networks.</a:t>
            </a:r>
          </a:p>
          <a:p>
            <a:pPr marL="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=&gt; Commodity Hardware is a must  (is it?? How about Backplanes)</a:t>
            </a:r>
          </a:p>
          <a:p>
            <a:pPr marL="0" lvl="1" indent="0">
              <a:buNone/>
            </a:pPr>
            <a:r>
              <a:rPr lang="en-US" dirty="0"/>
              <a:t>	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18" y="2057400"/>
            <a:ext cx="294363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Seek Time?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#</a:t>
            </a:r>
            <a:r>
              <a:rPr lang="en-US" sz="2400" b="1" dirty="0"/>
              <a:t>3 Simple Coherence Model</a:t>
            </a:r>
          </a:p>
          <a:p>
            <a:pPr marL="0" indent="0">
              <a:buNone/>
            </a:pPr>
            <a:r>
              <a:rPr lang="en-US" sz="2400" b="1" dirty="0"/>
              <a:t>    - </a:t>
            </a:r>
            <a:r>
              <a:rPr lang="en-US" sz="2400" dirty="0"/>
              <a:t>only appends; no inserts</a:t>
            </a:r>
          </a:p>
          <a:p>
            <a:pPr lvl="1">
              <a:buFont typeface="Symbol"/>
              <a:buChar char="Þ"/>
            </a:pPr>
            <a:r>
              <a:rPr lang="en-US" sz="2400" dirty="0" smtClean="0"/>
              <a:t>Seek time is most expensive. </a:t>
            </a:r>
          </a:p>
          <a:p>
            <a:pPr lvl="1">
              <a:buFont typeface="Symbol"/>
              <a:buChar char="Þ"/>
            </a:pPr>
            <a:r>
              <a:rPr lang="en-US" sz="2400" dirty="0"/>
              <a:t>Want to change one field in a trillion row under a millisecond -&gt; Sorry</a:t>
            </a:r>
            <a:r>
              <a:rPr lang="en-US" sz="2400" dirty="0" smtClean="0"/>
              <a:t>!!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1828800"/>
            <a:ext cx="2599267" cy="153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handle Fast Moving Data?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#4</a:t>
            </a:r>
            <a:r>
              <a:rPr lang="en-US" b="1" dirty="0" smtClean="0"/>
              <a:t> The Schema on Read paradigm vs. Schema on Write Paradigm</a:t>
            </a:r>
          </a:p>
          <a:p>
            <a:pPr lvl="1">
              <a:buFont typeface="Symbol"/>
              <a:buChar char="Þ"/>
            </a:pPr>
            <a:r>
              <a:rPr lang="en-US" dirty="0" smtClean="0"/>
              <a:t>Flexible Schema; Suitable for Document </a:t>
            </a:r>
            <a:r>
              <a:rPr lang="en-US" dirty="0" err="1" smtClean="0"/>
              <a:t>Mgmt</a:t>
            </a:r>
            <a:r>
              <a:rPr lang="en-US" dirty="0" smtClean="0"/>
              <a:t> style requirements </a:t>
            </a:r>
          </a:p>
          <a:p>
            <a:pPr lvl="1">
              <a:buFont typeface="Symbol"/>
              <a:buChar char="Þ"/>
            </a:pPr>
            <a:r>
              <a:rPr lang="en-US" dirty="0" smtClean="0"/>
              <a:t>No secondary indexing possible!</a:t>
            </a:r>
          </a:p>
          <a:p>
            <a:pPr lvl="1">
              <a:buFont typeface="Symbol"/>
              <a:buChar char="Þ"/>
            </a:pPr>
            <a:r>
              <a:rPr lang="en-US" dirty="0" smtClean="0"/>
              <a:t>Allows for massive scale writes, slower reads (as schema is enforced at read time) </a:t>
            </a:r>
            <a:endParaRPr lang="en-US" dirty="0" smtClean="0"/>
          </a:p>
          <a:p>
            <a:pPr lvl="1">
              <a:buFont typeface="Symbol"/>
              <a:buChar char="Þ"/>
            </a:pPr>
            <a:r>
              <a:rPr lang="en-US" dirty="0" smtClean="0"/>
              <a:t>Operates </a:t>
            </a:r>
            <a:r>
              <a:rPr lang="en-US" dirty="0" smtClean="0"/>
              <a:t>on WORM (Write once Read Many) Data </a:t>
            </a:r>
          </a:p>
          <a:p>
            <a:pPr lvl="1">
              <a:buFont typeface="Symbol"/>
              <a:buChar char="Þ"/>
            </a:pPr>
            <a:r>
              <a:rPr lang="en-US" dirty="0" smtClean="0"/>
              <a:t> Updates not possible. Only appends are allowed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828800"/>
            <a:ext cx="236220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I/O is still slower than memory – Arch Tradeoff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#5. Moves algorithms to Data </a:t>
            </a:r>
          </a:p>
          <a:p>
            <a:pPr lvl="1">
              <a:buFont typeface="Symbol"/>
              <a:buChar char="Þ"/>
            </a:pPr>
            <a:r>
              <a:rPr lang="en-US" dirty="0" smtClean="0"/>
              <a:t>Optimizes on Data movement</a:t>
            </a:r>
          </a:p>
          <a:p>
            <a:pPr lvl="1">
              <a:buFont typeface="Symbol"/>
              <a:buChar char="Þ"/>
            </a:pPr>
            <a:r>
              <a:rPr lang="en-US" dirty="0" smtClean="0"/>
              <a:t>Analogous to ELT paradigm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828800"/>
            <a:ext cx="294363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4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36860"/>
              </p:ext>
            </p:extLst>
          </p:nvPr>
        </p:nvGraphicFramePr>
        <p:xfrm>
          <a:off x="0" y="914400"/>
          <a:ext cx="8763001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1828800"/>
                <a:gridCol w="2438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Topic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Session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Mentor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Introduction to</a:t>
                      </a:r>
                      <a:r>
                        <a:rPr lang="en-US" sz="900" baseline="0" dirty="0" smtClean="0"/>
                        <a:t> Hadoop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Hadoop Installation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 (To</a:t>
                      </a:r>
                      <a:r>
                        <a:rPr lang="en-US" sz="900" baseline="0" dirty="0" smtClean="0"/>
                        <a:t> be done by Self)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??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Understanding</a:t>
                      </a:r>
                      <a:r>
                        <a:rPr lang="en-US" sz="900" baseline="0" dirty="0" smtClean="0"/>
                        <a:t> the Hadoop Stack – Hue, </a:t>
                      </a:r>
                      <a:r>
                        <a:rPr lang="en-US" sz="900" baseline="0" dirty="0" err="1" smtClean="0"/>
                        <a:t>Sqoop</a:t>
                      </a:r>
                      <a:r>
                        <a:rPr lang="en-US" sz="900" baseline="0" dirty="0" smtClean="0"/>
                        <a:t>, Hive, </a:t>
                      </a:r>
                      <a:r>
                        <a:rPr lang="en-US" sz="900" baseline="0" dirty="0" err="1" smtClean="0"/>
                        <a:t>Hbase</a:t>
                      </a:r>
                      <a:r>
                        <a:rPr lang="en-US" sz="900" baseline="0" dirty="0" smtClean="0"/>
                        <a:t>, </a:t>
                      </a:r>
                      <a:r>
                        <a:rPr lang="en-US" sz="900" baseline="0" dirty="0" err="1" smtClean="0"/>
                        <a:t>etc</a:t>
                      </a:r>
                      <a:endParaRPr lang="en-US" sz="900" baseline="0" dirty="0" smtClean="0"/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 Playing with Hadoop – Loading files </a:t>
                      </a:r>
                      <a:r>
                        <a:rPr lang="en-US" sz="900" baseline="0" dirty="0" err="1" smtClean="0"/>
                        <a:t>etc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Th</a:t>
                      </a:r>
                      <a:r>
                        <a:rPr lang="en-US" sz="900" baseline="0" dirty="0" smtClean="0"/>
                        <a:t>e  Proposed Hadoop Stack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/>
                        <a:t>&lt;&lt; Team Spark SQL, Spark Streaming + Team BI  formation&gt;&gt;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rgbClr val="FF0000"/>
                          </a:solidFill>
                        </a:rPr>
                        <a:t>&lt;&lt; Election of a Leads + PM &gt;&gt;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&lt;&lt; Jumpstart sessions with individual teams&gt;&gt; -  Naren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Introduction to HDFS &amp; MR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Data Ingestion with </a:t>
                      </a:r>
                      <a:r>
                        <a:rPr lang="en-US" sz="900" dirty="0" err="1" smtClean="0"/>
                        <a:t>Sqoop</a:t>
                      </a:r>
                      <a:r>
                        <a:rPr lang="en-US" sz="900" baseline="0" dirty="0" smtClean="0"/>
                        <a:t> and </a:t>
                      </a:r>
                      <a:r>
                        <a:rPr lang="en-US" sz="900" baseline="0" dirty="0" err="1" smtClean="0"/>
                        <a:t>Talend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Member from a</a:t>
                      </a:r>
                      <a:r>
                        <a:rPr lang="en-US" sz="900" baseline="0" dirty="0" smtClean="0"/>
                        <a:t> previous group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 Introduction to Hive + Hive POC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5,6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Member from a</a:t>
                      </a:r>
                      <a:r>
                        <a:rPr lang="en-US" sz="900" baseline="0" dirty="0" smtClean="0"/>
                        <a:t> previous group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Introduction to Spark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7,8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Spark SQL,</a:t>
                      </a:r>
                      <a:r>
                        <a:rPr lang="en-US" sz="900" baseline="0" dirty="0" smtClean="0"/>
                        <a:t> Hive on Spark, Spark on Hive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9,10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Team Spark SQL - Present</a:t>
                      </a:r>
                      <a:r>
                        <a:rPr lang="en-US" sz="900" baseline="0" dirty="0" smtClean="0"/>
                        <a:t> their POC 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Spark Streaming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Real-time</a:t>
                      </a:r>
                      <a:r>
                        <a:rPr lang="en-US" sz="900" baseline="0" dirty="0" smtClean="0"/>
                        <a:t> Data Ingestion using Spark Steaming </a:t>
                      </a:r>
                    </a:p>
                    <a:p>
                      <a:endParaRPr lang="en-US" sz="900" baseline="0" dirty="0" smtClean="0"/>
                    </a:p>
                    <a:p>
                      <a:r>
                        <a:rPr lang="en-US" sz="900" baseline="0" dirty="0" smtClean="0"/>
                        <a:t>Demo on Real Time  Data Ingestion into Hadoop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&lt;TBD&gt;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Team - Spark Streaming to Present their POC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BI on Spark (MSTR, Tableau,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Qlikview</a:t>
                      </a:r>
                      <a:r>
                        <a:rPr lang="en-US" sz="900" dirty="0" smtClean="0"/>
                        <a:t> on Spark/</a:t>
                      </a:r>
                      <a:r>
                        <a:rPr lang="en-US" sz="900" dirty="0" err="1" smtClean="0"/>
                        <a:t>Zoomdata</a:t>
                      </a:r>
                      <a:r>
                        <a:rPr lang="en-US" sz="900" baseline="0" dirty="0" smtClean="0"/>
                        <a:t> on Spark)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&lt;TBD&gt;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Team</a:t>
                      </a:r>
                      <a:r>
                        <a:rPr lang="en-US" sz="900" baseline="0" dirty="0" smtClean="0"/>
                        <a:t> – BI  to present their POC 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Scale up vs. Scale out – Arch 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6781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#6. Commodity Hardware; Open source Software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Adds capacity linearly</a:t>
            </a:r>
          </a:p>
          <a:p>
            <a:pPr lvl="1"/>
            <a:r>
              <a:rPr lang="en-US" dirty="0" smtClean="0"/>
              <a:t>Adding more nodes gives more computer power and more storage (almost linearly)!!! </a:t>
            </a:r>
          </a:p>
          <a:p>
            <a:pPr lvl="1"/>
            <a:r>
              <a:rPr lang="en-US" dirty="0" smtClean="0"/>
              <a:t>1 Terabyte sorting in 62 seconds  (May 2009)</a:t>
            </a:r>
          </a:p>
          <a:p>
            <a:pPr lvl="1"/>
            <a:r>
              <a:rPr lang="en-US" dirty="0"/>
              <a:t>1 Petabyte @ 16.5 hours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developer.yahoo.com/blogs/hadoop/hadoop-sorts-petabyte-16-25-hours-terabyte-62-422.html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386377"/>
            <a:ext cx="220980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Leverage Existing Dev community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1722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#7. Java is the new Linux!! </a:t>
            </a:r>
          </a:p>
          <a:p>
            <a:r>
              <a:rPr lang="en-US" sz="2400" dirty="0" smtClean="0"/>
              <a:t>Although Hadoop Pipe talks C++</a:t>
            </a:r>
            <a:endParaRPr lang="en-US" sz="2400" dirty="0"/>
          </a:p>
          <a:p>
            <a:r>
              <a:rPr lang="en-US" sz="2400" dirty="0" smtClean="0"/>
              <a:t>Hadoop Vendors tapping into R, </a:t>
            </a:r>
            <a:r>
              <a:rPr lang="en-US" sz="2400" dirty="0" smtClean="0"/>
              <a:t>Python.</a:t>
            </a:r>
            <a:endParaRPr lang="en-US" sz="2400" dirty="0" smtClean="0"/>
          </a:p>
          <a:p>
            <a:r>
              <a:rPr lang="en-US" sz="2400" dirty="0" smtClean="0"/>
              <a:t>New languages such as </a:t>
            </a:r>
            <a:r>
              <a:rPr lang="en-US" sz="2400" b="1" dirty="0" smtClean="0"/>
              <a:t>Scala</a:t>
            </a:r>
            <a:r>
              <a:rPr lang="en-US" sz="2400" dirty="0" smtClean="0"/>
              <a:t>, Julia, </a:t>
            </a:r>
            <a:r>
              <a:rPr lang="en-US" sz="2400" dirty="0" smtClean="0"/>
              <a:t>Go are added to the ecosystem rapidly.</a:t>
            </a:r>
          </a:p>
          <a:p>
            <a:r>
              <a:rPr lang="en-US" sz="2400" dirty="0" smtClean="0"/>
              <a:t>Support for SQL processing is huge !!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447800"/>
            <a:ext cx="228600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6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Maintaining State information across Clusters – The Arch. Assumptions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7818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#8. Shared Nothing Architecture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- </a:t>
            </a:r>
            <a:r>
              <a:rPr lang="en-US" sz="2400" dirty="0" smtClean="0"/>
              <a:t>Memory or Disk is NOT shared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- Name Node &amp; Job </a:t>
            </a:r>
            <a:r>
              <a:rPr lang="en-US" sz="2400" dirty="0" smtClean="0"/>
              <a:t>Tracker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64" y="2362200"/>
            <a:ext cx="294363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5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Architectural Assumptions &amp; Compromises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172200" cy="2971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#9: CAP Theorem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Eventually </a:t>
            </a:r>
            <a:r>
              <a:rPr lang="en-US" dirty="0"/>
              <a:t>consistent vs. Strongly </a:t>
            </a:r>
            <a:r>
              <a:rPr lang="en-US" dirty="0" smtClean="0"/>
              <a:t>consistent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Not all 3, but, at best,  only 2 possible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Eventually Consistent vs. atomicity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EC =&gt; Set(12); Set (10); Get() = 10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52601"/>
            <a:ext cx="2675920" cy="2286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1459" y="4648200"/>
            <a:ext cx="7315200" cy="1401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is AC difficult to achieve?  </a:t>
            </a:r>
          </a:p>
          <a:p>
            <a:pPr lvl="1"/>
            <a:r>
              <a:rPr lang="en-US" dirty="0" smtClean="0"/>
              <a:t> Right from left and read from right… </a:t>
            </a:r>
          </a:p>
          <a:p>
            <a:r>
              <a:rPr lang="en-US" dirty="0" smtClean="0"/>
              <a:t> Hadoop chooses </a:t>
            </a:r>
            <a:r>
              <a:rPr lang="en-US" dirty="0" smtClean="0"/>
              <a:t>availability </a:t>
            </a:r>
            <a:r>
              <a:rPr lang="en-US" dirty="0" smtClean="0"/>
              <a:t>over consistency  (imagine </a:t>
            </a:r>
            <a:r>
              <a:rPr lang="en-US" dirty="0" smtClean="0"/>
              <a:t>a 3 node failure) </a:t>
            </a:r>
          </a:p>
        </p:txBody>
      </p:sp>
    </p:spTree>
    <p:extLst>
      <p:ext uri="{BB962C8B-B14F-4D97-AF65-F5344CB8AC3E}">
        <p14:creationId xmlns:p14="http://schemas.microsoft.com/office/powerpoint/2010/main" val="58139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 Aspects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Hadoop is mainly suitable for OLAP use cases.</a:t>
            </a:r>
          </a:p>
          <a:p>
            <a:r>
              <a:rPr lang="en-US" sz="2400" dirty="0"/>
              <a:t>Most Data pipelines on Hadoop are built as a </a:t>
            </a:r>
            <a:r>
              <a:rPr lang="en-US" sz="2400" dirty="0" err="1"/>
              <a:t>uni</a:t>
            </a:r>
            <a:r>
              <a:rPr lang="en-US" sz="2400" dirty="0"/>
              <a:t>-directional </a:t>
            </a:r>
            <a:r>
              <a:rPr lang="en-US" sz="2400" dirty="0" smtClean="0"/>
              <a:t>flow.</a:t>
            </a:r>
            <a:endParaRPr lang="en-US" sz="2400" dirty="0" smtClean="0"/>
          </a:p>
          <a:p>
            <a:r>
              <a:rPr lang="en-US" sz="2400" dirty="0" smtClean="0"/>
              <a:t>As of mid 2015, Hadoop is not suitable for OLTP transactions.</a:t>
            </a:r>
          </a:p>
          <a:p>
            <a:pPr lvl="1"/>
            <a:r>
              <a:rPr lang="en-US" sz="2400" dirty="0" smtClean="0"/>
              <a:t>However, the Stinger initiative from </a:t>
            </a:r>
            <a:r>
              <a:rPr lang="en-US" sz="2400" dirty="0" err="1" smtClean="0"/>
              <a:t>Hortonworks</a:t>
            </a:r>
            <a:r>
              <a:rPr lang="en-US" sz="2400" dirty="0" smtClean="0"/>
              <a:t> attempts to bring transaction capabilities to the Hadoop eco-system</a:t>
            </a:r>
          </a:p>
          <a:p>
            <a:r>
              <a:rPr lang="en-US" sz="2400" dirty="0" smtClean="0"/>
              <a:t>Hadoop started off as a batch eco-system.</a:t>
            </a:r>
          </a:p>
          <a:p>
            <a:pPr lvl="1"/>
            <a:r>
              <a:rPr lang="en-US" sz="2400" dirty="0" smtClean="0"/>
              <a:t>However, newer technologies such as Spark, KAFKA </a:t>
            </a:r>
            <a:r>
              <a:rPr lang="en-US" sz="2400" dirty="0" err="1" smtClean="0"/>
              <a:t>etc</a:t>
            </a:r>
            <a:r>
              <a:rPr lang="en-US" sz="2400" dirty="0" smtClean="0"/>
              <a:t> brings ad-hoc capabilities to Hadoop.</a:t>
            </a:r>
          </a:p>
          <a:p>
            <a:r>
              <a:rPr lang="en-US" sz="2400" dirty="0"/>
              <a:t>The original compute engine based on MR is likely to be replaced by Spark and/or other compute engines.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9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10200" cy="3429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Hadoop Administration is a critical challenge</a:t>
            </a:r>
          </a:p>
          <a:p>
            <a:r>
              <a:rPr lang="en-US" sz="2400" dirty="0" smtClean="0"/>
              <a:t>Current use cases are sub-optimal for under 10Tb volume</a:t>
            </a:r>
          </a:p>
          <a:p>
            <a:r>
              <a:rPr lang="en-US" sz="2400" dirty="0" smtClean="0"/>
              <a:t>Data usage is atypical of traditional companies</a:t>
            </a:r>
          </a:p>
          <a:p>
            <a:pPr lvl="1"/>
            <a:r>
              <a:rPr lang="en-US" sz="2400" dirty="0" smtClean="0"/>
              <a:t>Does not fit in a typical OLTP or OLAP shop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93333"/>
            <a:ext cx="2971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/>
          <a:p>
            <a:r>
              <a:rPr lang="en-US" dirty="0" smtClean="0"/>
              <a:t>Hadoop Resources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362200"/>
            <a:ext cx="3962400" cy="2967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Knowledge Base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3932"/>
              </p:ext>
            </p:extLst>
          </p:nvPr>
        </p:nvGraphicFramePr>
        <p:xfrm>
          <a:off x="76200" y="1143000"/>
          <a:ext cx="8686800" cy="432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7239000"/>
              </a:tblGrid>
              <a:tr h="3057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</a:t>
                      </a:r>
                      <a:endParaRPr lang="en-US" sz="1400" dirty="0"/>
                    </a:p>
                  </a:txBody>
                  <a:tcPr/>
                </a:tc>
              </a:tr>
              <a:tr h="259865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Tutorials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Hortonworks</a:t>
                      </a:r>
                      <a:r>
                        <a:rPr lang="en-US" sz="1400" dirty="0" smtClean="0"/>
                        <a:t> –</a:t>
                      </a:r>
                      <a:r>
                        <a:rPr lang="en-US" sz="1400" baseline="0" dirty="0" smtClean="0"/>
                        <a:t> Tutorial: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>
                          <a:hlinkClick r:id="rId2"/>
                        </a:rPr>
                        <a:t>http://hortonworks.com/products/hortonworks-sandbox/#tutorial_gallery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Hortonworks</a:t>
                      </a:r>
                      <a:r>
                        <a:rPr lang="en-US" sz="1400" dirty="0" smtClean="0"/>
                        <a:t> –Developer</a:t>
                      </a:r>
                      <a:r>
                        <a:rPr lang="en-US" sz="1400" baseline="0" dirty="0" smtClean="0"/>
                        <a:t> Training : </a:t>
                      </a:r>
                      <a:r>
                        <a:rPr lang="en-US" sz="1400" baseline="0" dirty="0" smtClean="0">
                          <a:hlinkClick r:id="rId3"/>
                        </a:rPr>
                        <a:t>http://cloudera.com/content/cloudera/en/training/library/developers.html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err="1" smtClean="0"/>
                        <a:t>Hortonworks</a:t>
                      </a:r>
                      <a:r>
                        <a:rPr lang="en-US" sz="1400" baseline="0" dirty="0" smtClean="0"/>
                        <a:t> – Analyst Training: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hlinkClick r:id="rId4"/>
                        </a:rPr>
                        <a:t>http://cloudera.com/content/cloudera/en/training/library/analysts.html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Don’t forget to click on the Tutorial link within the distribution: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>
                          <a:hlinkClick r:id="rId4"/>
                        </a:rPr>
                        <a:t>http://cloudera.com/content/cloudera/en/training/library/analysts.html</a:t>
                      </a:r>
                      <a:endParaRPr lang="en-US" sz="1400" baseline="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3628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Hadoop – The Definitive Guide – 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baseline="0" dirty="0" smtClean="0"/>
                        <a:t> Edition – Tom White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Learning Spark – Holden </a:t>
                      </a:r>
                      <a:r>
                        <a:rPr lang="en-US" sz="1400" baseline="0" dirty="0" err="1" smtClean="0"/>
                        <a:t>Karau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Apache </a:t>
                      </a:r>
                      <a:r>
                        <a:rPr lang="en-US" sz="1400" baseline="0" dirty="0" err="1" smtClean="0"/>
                        <a:t>Sqoop</a:t>
                      </a:r>
                      <a:r>
                        <a:rPr lang="en-US" sz="1400" baseline="0" dirty="0" smtClean="0"/>
                        <a:t> Cookbook – Kathleen 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Programming Hive – Dean </a:t>
                      </a:r>
                      <a:r>
                        <a:rPr lang="en-US" sz="1400" baseline="0" dirty="0" err="1" smtClean="0"/>
                        <a:t>Wampler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2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Knowledge Base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76197"/>
              </p:ext>
            </p:extLst>
          </p:nvPr>
        </p:nvGraphicFramePr>
        <p:xfrm>
          <a:off x="76200" y="1219200"/>
          <a:ext cx="8686800" cy="359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7239000"/>
              </a:tblGrid>
              <a:tr h="30572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</a:t>
                      </a:r>
                      <a:endParaRPr lang="en-US" sz="1400" dirty="0"/>
                    </a:p>
                  </a:txBody>
                  <a:tcPr/>
                </a:tc>
              </a:tr>
              <a:tr h="21400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Videos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Introducing Apache Hadoop – The Modern Operating</a:t>
                      </a:r>
                      <a:r>
                        <a:rPr lang="en-US" sz="1400" baseline="0" dirty="0" smtClean="0"/>
                        <a:t> System – Amr </a:t>
                      </a:r>
                      <a:r>
                        <a:rPr lang="en-US" sz="1400" baseline="0" dirty="0" err="1" smtClean="0"/>
                        <a:t>Awadallah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hlinkClick r:id="rId2"/>
                        </a:rPr>
                        <a:t>https://www.youtube.com/watch?v=d2xeNpfzsYI</a:t>
                      </a:r>
                      <a:r>
                        <a:rPr lang="en-US" sz="1400" baseline="0" dirty="0" smtClean="0"/>
                        <a:t>)</a:t>
                      </a:r>
                    </a:p>
                    <a:p>
                      <a:endParaRPr lang="en-US" sz="14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Best Practices for the Hadoop Data Warehouse: EDW 101 for Hadoop Professionals</a:t>
                      </a:r>
                    </a:p>
                    <a:p>
                      <a:r>
                        <a:rPr lang="en-US" sz="1400" dirty="0" smtClean="0">
                          <a:hlinkClick r:id="rId3"/>
                        </a:rPr>
                        <a:t>http://www.cloudera.com/content/cloudera/en/resources/library/recordedwebinar/best-practices-for-the-hadoop-data-warehouse-video.html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Parallel Programming with Spark – </a:t>
                      </a:r>
                      <a:r>
                        <a:rPr lang="en-US" sz="1400" dirty="0" err="1" smtClean="0"/>
                        <a:t>Matei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Zaharia</a:t>
                      </a:r>
                      <a:endParaRPr lang="en-US" sz="1400" dirty="0" smtClean="0"/>
                    </a:p>
                    <a:p>
                      <a:r>
                        <a:rPr lang="en-US" sz="1400" dirty="0" smtClean="0">
                          <a:hlinkClick r:id="rId4"/>
                        </a:rPr>
                        <a:t>https://www.youtube.com/watch?v=e-56inQL5hQ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Spark: Introduction to Spark – By </a:t>
                      </a:r>
                      <a:r>
                        <a:rPr lang="en-US" sz="1400" dirty="0" err="1" smtClean="0"/>
                        <a:t>DataBricks</a:t>
                      </a:r>
                      <a:endParaRPr lang="en-US" sz="1400" dirty="0" smtClean="0"/>
                    </a:p>
                    <a:p>
                      <a:r>
                        <a:rPr lang="en-US" sz="1400" dirty="0" smtClean="0">
                          <a:hlinkClick r:id="rId5"/>
                        </a:rPr>
                        <a:t>https://www.youtube.com/watch?v=VWeWViFCzzg</a:t>
                      </a: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– I : Introduction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200400"/>
            <a:ext cx="4029075" cy="24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Hadoop?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Apache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i="1" u="sng" dirty="0" smtClean="0">
                <a:solidFill>
                  <a:schemeClr val="tx2"/>
                </a:solidFill>
              </a:rPr>
              <a:t>open-source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data management framework for processing large amounts of data. </a:t>
            </a:r>
          </a:p>
          <a:p>
            <a:r>
              <a:rPr lang="en-US" dirty="0" smtClean="0"/>
              <a:t>Provides ability to manage high volume and high variety</a:t>
            </a:r>
          </a:p>
          <a:p>
            <a:pPr marL="457200" lvl="1" indent="0">
              <a:buNone/>
            </a:pPr>
            <a:r>
              <a:rPr lang="en-US" dirty="0" smtClean="0"/>
              <a:t>- Offers reliability by making data redundant inherently.</a:t>
            </a:r>
          </a:p>
          <a:p>
            <a:r>
              <a:rPr lang="en-US" dirty="0" smtClean="0"/>
              <a:t> Offers a large Compute Grid and a large Data Grid</a:t>
            </a:r>
          </a:p>
          <a:p>
            <a:r>
              <a:rPr lang="en-US" dirty="0" smtClean="0"/>
              <a:t>Had its origin in Google (GFS and MR)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943600" y="1905000"/>
            <a:ext cx="2362200" cy="2971800"/>
            <a:chOff x="6553200" y="2628900"/>
            <a:chExt cx="2362200" cy="2971800"/>
          </a:xfrm>
        </p:grpSpPr>
        <p:sp>
          <p:nvSpPr>
            <p:cNvPr id="7" name="Rounded Rectangle 6"/>
            <p:cNvSpPr/>
            <p:nvPr/>
          </p:nvSpPr>
          <p:spPr>
            <a:xfrm>
              <a:off x="6553200" y="2628900"/>
              <a:ext cx="2362200" cy="29718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010400" y="4267200"/>
              <a:ext cx="1600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Grid (HDFS)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10400" y="3200400"/>
              <a:ext cx="1600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 Grid (MR )</a:t>
              </a:r>
              <a:endParaRPr lang="en-US" dirty="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6553200" y="5181600"/>
            <a:ext cx="12954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– Distributed Framework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905000"/>
            <a:ext cx="2362200" cy="3581400"/>
            <a:chOff x="457200" y="1905000"/>
            <a:chExt cx="2362200" cy="3581400"/>
          </a:xfrm>
        </p:grpSpPr>
        <p:grpSp>
          <p:nvGrpSpPr>
            <p:cNvPr id="6" name="Group 5"/>
            <p:cNvGrpSpPr/>
            <p:nvPr/>
          </p:nvGrpSpPr>
          <p:grpSpPr>
            <a:xfrm>
              <a:off x="457200" y="1905000"/>
              <a:ext cx="2362200" cy="2971800"/>
              <a:chOff x="6553200" y="2628900"/>
              <a:chExt cx="2362200" cy="29718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6553200" y="2628900"/>
                <a:ext cx="2362200" cy="29718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010400" y="4267200"/>
                <a:ext cx="16002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 Grid (HDFS)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7010400" y="3200400"/>
                <a:ext cx="16002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Compute Grid (MR )</a:t>
                </a:r>
                <a:endParaRPr lang="en-US" dirty="0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943896" y="5181600"/>
              <a:ext cx="1418303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- 1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0400" y="1814052"/>
            <a:ext cx="2362200" cy="3519948"/>
            <a:chOff x="457200" y="1966452"/>
            <a:chExt cx="2362200" cy="3519948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" y="1966452"/>
              <a:ext cx="2362200" cy="3062748"/>
              <a:chOff x="6553200" y="2690352"/>
              <a:chExt cx="2362200" cy="3062748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553200" y="2690352"/>
                <a:ext cx="2362200" cy="306274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010400" y="4267200"/>
                <a:ext cx="16002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 Grid (HDFS)</a:t>
                </a:r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010400" y="3200400"/>
                <a:ext cx="16002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Compute Grid (MR )</a:t>
                </a:r>
                <a:endParaRPr lang="en-US" dirty="0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943896" y="5181600"/>
              <a:ext cx="1570703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- 2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25497" y="1814052"/>
            <a:ext cx="2362200" cy="3581400"/>
            <a:chOff x="457200" y="1905000"/>
            <a:chExt cx="2362200" cy="3581400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1905000"/>
              <a:ext cx="2362200" cy="3062748"/>
              <a:chOff x="6553200" y="2628900"/>
              <a:chExt cx="2362200" cy="3062748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553200" y="2628900"/>
                <a:ext cx="2362200" cy="306274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010400" y="4267200"/>
                <a:ext cx="16002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 Grid (HDFS)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010400" y="3200400"/>
                <a:ext cx="160020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Compute Grid (MR )</a:t>
                </a:r>
                <a:endParaRPr lang="en-US" dirty="0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943896" y="5181600"/>
              <a:ext cx="1570703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- 3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308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–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5237"/>
            <a:ext cx="557843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Self healing network of hardware/software</a:t>
            </a:r>
          </a:p>
          <a:p>
            <a:r>
              <a:rPr lang="en-US" dirty="0" smtClean="0"/>
              <a:t>High bandwidth </a:t>
            </a:r>
          </a:p>
          <a:p>
            <a:pPr lvl="1"/>
            <a:r>
              <a:rPr lang="en-US" dirty="0" smtClean="0"/>
              <a:t>High power compute grid and high power storage grid.</a:t>
            </a:r>
          </a:p>
          <a:p>
            <a:r>
              <a:rPr lang="en-US" dirty="0" smtClean="0"/>
              <a:t>Inherently batch centric (Hadoop 2.0 gets around this).</a:t>
            </a:r>
          </a:p>
          <a:p>
            <a:r>
              <a:rPr lang="en-US" dirty="0" smtClean="0"/>
              <a:t>Inherently scalable</a:t>
            </a:r>
          </a:p>
          <a:p>
            <a:pPr lvl="1"/>
            <a:r>
              <a:rPr lang="en-US" dirty="0" smtClean="0"/>
              <a:t>Add more nodes =&gt; Get extra compute &amp; storage power – almost linearly! </a:t>
            </a:r>
          </a:p>
          <a:p>
            <a:r>
              <a:rPr lang="en-US" dirty="0" smtClean="0"/>
              <a:t>Runs on Commodity Hardware ! </a:t>
            </a:r>
          </a:p>
          <a:p>
            <a:pPr lvl="1"/>
            <a:r>
              <a:rPr lang="en-US" dirty="0" smtClean="0"/>
              <a:t>Scale out</a:t>
            </a:r>
            <a:r>
              <a:rPr lang="en-US" dirty="0"/>
              <a:t> </a:t>
            </a:r>
            <a:r>
              <a:rPr lang="en-US" dirty="0" smtClean="0"/>
              <a:t>vs.  Scale up</a:t>
            </a:r>
          </a:p>
          <a:p>
            <a:r>
              <a:rPr lang="en-US" dirty="0" smtClean="0"/>
              <a:t>Handles the 3V’s of data efficiently.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962400"/>
            <a:ext cx="950473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7" y="1524000"/>
            <a:ext cx="2590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Hadoop is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Not suitable for typical OLTP applications</a:t>
            </a:r>
          </a:p>
          <a:p>
            <a:pPr lvl="1"/>
            <a:r>
              <a:rPr lang="en-US" dirty="0" smtClean="0"/>
              <a:t>Does not offer Strict </a:t>
            </a:r>
            <a:r>
              <a:rPr lang="en-US" dirty="0" err="1" smtClean="0"/>
              <a:t>ACIDity</a:t>
            </a:r>
            <a:r>
              <a:rPr lang="en-US" dirty="0" smtClean="0"/>
              <a:t> (e.g. offers eventual consistency) </a:t>
            </a:r>
          </a:p>
          <a:p>
            <a:r>
              <a:rPr lang="en-US" dirty="0" smtClean="0"/>
              <a:t>Not suitable for highly interactive queries.</a:t>
            </a:r>
          </a:p>
          <a:p>
            <a:pPr lvl="1"/>
            <a:r>
              <a:rPr lang="en-US" dirty="0" smtClean="0"/>
              <a:t>Does not offer secondary indexing capability</a:t>
            </a:r>
          </a:p>
          <a:p>
            <a:pPr lvl="1"/>
            <a:r>
              <a:rPr lang="en-US" dirty="0" smtClean="0"/>
              <a:t>Inherently inefficient to “seek” fields. </a:t>
            </a:r>
          </a:p>
          <a:p>
            <a:r>
              <a:rPr lang="en-US" dirty="0" smtClean="0"/>
              <a:t>Not suitable if the Data volume is low (&lt;10 TB).</a:t>
            </a:r>
          </a:p>
          <a:p>
            <a:r>
              <a:rPr lang="en-US" dirty="0" smtClean="0"/>
              <a:t>Not suitable for real-time, low latency processing!! </a:t>
            </a:r>
          </a:p>
          <a:p>
            <a:r>
              <a:rPr lang="en-US" dirty="0" smtClean="0"/>
              <a:t>      The biggest challenge is to understand the Hadoop’s use case! </a:t>
            </a:r>
          </a:p>
          <a:p>
            <a:r>
              <a:rPr lang="en-US" dirty="0" smtClean="0"/>
              <a:t>Does not replace RDBMS or traditional DW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1" y="4524375"/>
            <a:ext cx="950473" cy="66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19" y="2095500"/>
            <a:ext cx="270148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0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.slidesharecdn.com/hortonworksdemystifybigdataherbcpresidenthortonworkspresentation-130715094054-phpapp02/95/slide-17-638.jpg?cb=13738993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4864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</a:t>
            </a:r>
            <a:r>
              <a:rPr lang="en-US" dirty="0" smtClean="0"/>
              <a:t>: </a:t>
            </a:r>
            <a:r>
              <a:rPr lang="en-US" dirty="0" err="1" smtClean="0"/>
              <a:t>Hortonworks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6" name="Picture 4" descr="http://image.slidesharecdn.com/hortonworksdemystifybigdataherbcpresidenthortonworkspresentation-130715094054-phpapp02/95/slide-18-638.jpg?cb=13738993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70271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8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6333</TotalTime>
  <Words>1871</Words>
  <Application>Microsoft Office PowerPoint</Application>
  <PresentationFormat>On-screen Show (4:3)</PresentationFormat>
  <Paragraphs>330</Paragraphs>
  <Slides>38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- Demystified</vt:lpstr>
      <vt:lpstr>Objective(s) </vt:lpstr>
      <vt:lpstr>Agenda</vt:lpstr>
      <vt:lpstr>Part – I : Introduction</vt:lpstr>
      <vt:lpstr>What is Hadoop?</vt:lpstr>
      <vt:lpstr>Hadoop – Distributed Framework</vt:lpstr>
      <vt:lpstr>Hadoop – Key Features</vt:lpstr>
      <vt:lpstr>What Hadoop is NOT?</vt:lpstr>
      <vt:lpstr>PowerPoint Presentation</vt:lpstr>
      <vt:lpstr>Big Data - Key Drivers</vt:lpstr>
      <vt:lpstr> The Volume Driver</vt:lpstr>
      <vt:lpstr>The Variety and Velocity Drivers</vt:lpstr>
      <vt:lpstr>The 3Vs of Data</vt:lpstr>
      <vt:lpstr>Big Data - Sources</vt:lpstr>
      <vt:lpstr>Computation Growth Driver</vt:lpstr>
      <vt:lpstr>Seek Speed – A Key Driver</vt:lpstr>
      <vt:lpstr>Network Speed - Driver</vt:lpstr>
      <vt:lpstr>Important Speeds</vt:lpstr>
      <vt:lpstr>The Business Driver – I need answers Now!</vt:lpstr>
      <vt:lpstr>Key Drivers – Summing up</vt:lpstr>
      <vt:lpstr>Hadoop Milestones</vt:lpstr>
      <vt:lpstr>Hadoop – The Architectural Assumptions</vt:lpstr>
      <vt:lpstr>Points to Ponder</vt:lpstr>
      <vt:lpstr>Points to Ponder</vt:lpstr>
      <vt:lpstr>The Latency/Bandwidth Tradeoff – Arch. Assumptions</vt:lpstr>
      <vt:lpstr>Disk, Node &amp; N/W Failures – Arch. Assumptions </vt:lpstr>
      <vt:lpstr>What about Seek Time? </vt:lpstr>
      <vt:lpstr>How to handle Fast Moving Data? </vt:lpstr>
      <vt:lpstr>I/O is still slower than memory – Arch Tradeoff </vt:lpstr>
      <vt:lpstr>Scale up vs. Scale out – Arch Assumptions</vt:lpstr>
      <vt:lpstr>Leverage Existing Dev community</vt:lpstr>
      <vt:lpstr>Maintaining State information across Clusters – The Arch. Assumptions</vt:lpstr>
      <vt:lpstr>The Architectural Assumptions &amp; Compromises (Contd..)</vt:lpstr>
      <vt:lpstr>Key Aspects</vt:lpstr>
      <vt:lpstr>Challenges</vt:lpstr>
      <vt:lpstr>Hadoop Resources</vt:lpstr>
      <vt:lpstr>Knowledge Base</vt:lpstr>
      <vt:lpstr>Knowledge 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- Demystified</dc:title>
  <dc:creator>Thillaisthanam, Narendran</dc:creator>
  <cp:lastModifiedBy>Thillaisthanam, Narendran</cp:lastModifiedBy>
  <cp:revision>129</cp:revision>
  <dcterms:created xsi:type="dcterms:W3CDTF">2006-08-16T00:00:00Z</dcterms:created>
  <dcterms:modified xsi:type="dcterms:W3CDTF">2015-07-26T03:34:56Z</dcterms:modified>
</cp:coreProperties>
</file>