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4" r:id="rId7"/>
    <p:sldId id="261" r:id="rId8"/>
    <p:sldId id="266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3C01-5810-4F8A-8649-07B093682C12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C206-6E42-4221-92C5-4AFE9E6B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6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3C01-5810-4F8A-8649-07B093682C12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C206-6E42-4221-92C5-4AFE9E6B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1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3C01-5810-4F8A-8649-07B093682C12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C206-6E42-4221-92C5-4AFE9E6B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0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3C01-5810-4F8A-8649-07B093682C12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C206-6E42-4221-92C5-4AFE9E6B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6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3C01-5810-4F8A-8649-07B093682C12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C206-6E42-4221-92C5-4AFE9E6B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7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3C01-5810-4F8A-8649-07B093682C12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C206-6E42-4221-92C5-4AFE9E6B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8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3C01-5810-4F8A-8649-07B093682C12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C206-6E42-4221-92C5-4AFE9E6B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6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3C01-5810-4F8A-8649-07B093682C12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C206-6E42-4221-92C5-4AFE9E6B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3C01-5810-4F8A-8649-07B093682C12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C206-6E42-4221-92C5-4AFE9E6B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2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3C01-5810-4F8A-8649-07B093682C12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C206-6E42-4221-92C5-4AFE9E6B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3C01-5810-4F8A-8649-07B093682C12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C206-6E42-4221-92C5-4AFE9E6B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3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23C01-5810-4F8A-8649-07B093682C12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CC206-6E42-4221-92C5-4AFE9E6B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8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9937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Hands on With Hadoop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dirty="0" smtClean="0"/>
              <a:t>Batch II – Induction</a:t>
            </a:r>
          </a:p>
          <a:p>
            <a:r>
              <a:rPr lang="en-US" dirty="0" smtClean="0"/>
              <a:t>July 15</a:t>
            </a:r>
            <a:r>
              <a:rPr lang="en-US" baseline="30000" dirty="0" smtClean="0"/>
              <a:t>th</a:t>
            </a:r>
            <a:r>
              <a:rPr lang="en-US" dirty="0" smtClean="0"/>
              <a:t> 2015</a:t>
            </a:r>
          </a:p>
          <a:p>
            <a:r>
              <a:rPr lang="en-US" dirty="0" smtClean="0"/>
              <a:t>Naren </a:t>
            </a:r>
            <a:r>
              <a:rPr lang="en-US" dirty="0" err="1" smtClean="0"/>
              <a:t>Thilla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3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Objectives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73380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To demystify Hadoop as a Data platform.</a:t>
            </a:r>
          </a:p>
          <a:p>
            <a:pPr lvl="0"/>
            <a:r>
              <a:rPr lang="en-US" sz="2400" dirty="0"/>
              <a:t>To help employees decide on suitability of Hadoop for their internal projects.</a:t>
            </a:r>
          </a:p>
          <a:p>
            <a:pPr lvl="0"/>
            <a:r>
              <a:rPr lang="en-US" sz="2400" dirty="0"/>
              <a:t>To foster team and peer </a:t>
            </a:r>
            <a:r>
              <a:rPr lang="en-US" sz="2400" dirty="0" smtClean="0"/>
              <a:t>learning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21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Methodology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1"/>
            <a:ext cx="8229600" cy="266700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Individuals/teams </a:t>
            </a:r>
            <a:r>
              <a:rPr lang="en-US" sz="2400" dirty="0"/>
              <a:t>to get hands-on with environment (Sandbox or Cloud)</a:t>
            </a:r>
          </a:p>
          <a:p>
            <a:pPr lvl="0"/>
            <a:r>
              <a:rPr lang="en-US" sz="2400" dirty="0"/>
              <a:t>Mix of theory and sample programs. </a:t>
            </a:r>
          </a:p>
          <a:p>
            <a:pPr lvl="0"/>
            <a:r>
              <a:rPr lang="en-US" sz="2400" dirty="0"/>
              <a:t>Individuals/teams to do POCs on a sizable project.  </a:t>
            </a:r>
          </a:p>
          <a:p>
            <a:pPr lvl="0"/>
            <a:r>
              <a:rPr lang="en-US" sz="2400" dirty="0"/>
              <a:t>Assignments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94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Topics Covered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Introduction to Big Data &amp; Hadoop</a:t>
            </a:r>
          </a:p>
          <a:p>
            <a:pPr lvl="0"/>
            <a:r>
              <a:rPr lang="en-US" dirty="0"/>
              <a:t>Setting up your own Hadoop Sandbox and/or Hadoop on Cloud</a:t>
            </a:r>
          </a:p>
          <a:p>
            <a:pPr lvl="0"/>
            <a:r>
              <a:rPr lang="en-US" dirty="0"/>
              <a:t>Basics of HDFS, MR, Hue and Hadoop Stack</a:t>
            </a:r>
          </a:p>
          <a:p>
            <a:pPr lvl="0"/>
            <a:r>
              <a:rPr lang="en-US" dirty="0"/>
              <a:t>Batch Data Ingestion using </a:t>
            </a:r>
            <a:r>
              <a:rPr lang="en-US" dirty="0" err="1"/>
              <a:t>Sqoop</a:t>
            </a:r>
            <a:endParaRPr lang="en-US" dirty="0"/>
          </a:p>
          <a:p>
            <a:pPr lvl="0"/>
            <a:r>
              <a:rPr lang="en-US" dirty="0"/>
              <a:t>Real-time Data Ingestion </a:t>
            </a:r>
            <a:r>
              <a:rPr lang="en-US" dirty="0" smtClean="0"/>
              <a:t>Techniques </a:t>
            </a:r>
            <a:endParaRPr lang="en-US" dirty="0"/>
          </a:p>
          <a:p>
            <a:pPr lvl="0"/>
            <a:r>
              <a:rPr lang="en-US" dirty="0"/>
              <a:t>Programming in Hive</a:t>
            </a:r>
          </a:p>
          <a:p>
            <a:pPr lvl="0"/>
            <a:r>
              <a:rPr lang="en-US" dirty="0"/>
              <a:t>Introduction to Spark </a:t>
            </a:r>
            <a:endParaRPr lang="en-US" dirty="0" smtClean="0"/>
          </a:p>
          <a:p>
            <a:pPr lvl="0"/>
            <a:r>
              <a:rPr lang="en-US" dirty="0" smtClean="0"/>
              <a:t>Spark Core Programming</a:t>
            </a:r>
            <a:endParaRPr lang="en-US" dirty="0"/>
          </a:p>
          <a:p>
            <a:pPr lvl="0"/>
            <a:r>
              <a:rPr lang="en-US" dirty="0"/>
              <a:t>Spark API Programming – Spark SQL &amp; Spark Streaming</a:t>
            </a:r>
          </a:p>
          <a:p>
            <a:pPr lvl="0"/>
            <a:r>
              <a:rPr lang="en-US" dirty="0" smtClean="0"/>
              <a:t>Understanding Spark </a:t>
            </a:r>
            <a:r>
              <a:rPr lang="en-US" dirty="0"/>
              <a:t>Clusters</a:t>
            </a:r>
          </a:p>
          <a:p>
            <a:pPr lvl="0"/>
            <a:r>
              <a:rPr lang="en-US" dirty="0"/>
              <a:t>Business Intelligence on </a:t>
            </a:r>
            <a:r>
              <a:rPr lang="en-US" dirty="0" smtClean="0"/>
              <a:t>Hadoop (If time permits)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All Spark code will be in Scala. </a:t>
            </a:r>
          </a:p>
          <a:p>
            <a:pPr lvl="1"/>
            <a:r>
              <a:rPr lang="en-US" dirty="0" smtClean="0"/>
              <a:t>No preliminary knowledge of </a:t>
            </a:r>
            <a:r>
              <a:rPr lang="en-US" dirty="0" err="1" smtClean="0"/>
              <a:t>scala</a:t>
            </a:r>
            <a:r>
              <a:rPr lang="en-US" dirty="0" smtClean="0"/>
              <a:t> required, although experience with C, C++, SQL or Java programming is a must.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2400" dirty="0" smtClean="0"/>
              <a:t>Off Topic contents discussed in </a:t>
            </a:r>
            <a:r>
              <a:rPr lang="en-US" sz="2400" dirty="0"/>
              <a:t>P</a:t>
            </a:r>
            <a:r>
              <a:rPr lang="en-US" sz="2400" dirty="0" smtClean="0"/>
              <a:t>revious Batches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514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Real Time Replication into Hadoop using Tungsten</a:t>
            </a:r>
          </a:p>
          <a:p>
            <a:r>
              <a:rPr lang="en-US" sz="2400" dirty="0" smtClean="0"/>
              <a:t>Twitter integration with Spark</a:t>
            </a:r>
          </a:p>
          <a:p>
            <a:r>
              <a:rPr lang="en-US" sz="2400" dirty="0" smtClean="0"/>
              <a:t>Basics of BI on Hadoop using ODBC connectors using Tableau, </a:t>
            </a:r>
            <a:r>
              <a:rPr lang="en-US" sz="2400" dirty="0" err="1" smtClean="0"/>
              <a:t>Qlikview</a:t>
            </a:r>
            <a:endParaRPr lang="en-US" sz="2400" dirty="0" smtClean="0"/>
          </a:p>
          <a:p>
            <a:r>
              <a:rPr lang="en-US" sz="2400" dirty="0" smtClean="0"/>
              <a:t>ETL Transformation on Hadoop using </a:t>
            </a:r>
            <a:r>
              <a:rPr lang="en-US" sz="2400" dirty="0" err="1" smtClean="0"/>
              <a:t>Talend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495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Topics Not Covered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971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MR Programming (would focus on Spark Programming instead)</a:t>
            </a:r>
          </a:p>
          <a:p>
            <a:r>
              <a:rPr lang="en-US" sz="2400" dirty="0" err="1" smtClean="0"/>
              <a:t>Hbase</a:t>
            </a:r>
            <a:r>
              <a:rPr lang="en-US" sz="2400" dirty="0" smtClean="0"/>
              <a:t>, </a:t>
            </a:r>
            <a:r>
              <a:rPr lang="en-US" sz="2400" dirty="0" err="1" smtClean="0"/>
              <a:t>Tez</a:t>
            </a:r>
            <a:r>
              <a:rPr lang="en-US" sz="2400" dirty="0" smtClean="0"/>
              <a:t>, Zoo Keeper, Flume, Knox, </a:t>
            </a:r>
            <a:r>
              <a:rPr lang="en-US" sz="2400" dirty="0" err="1" smtClean="0"/>
              <a:t>Tez</a:t>
            </a:r>
            <a:r>
              <a:rPr lang="en-US" sz="2400" dirty="0" smtClean="0"/>
              <a:t> and other parts of the Hadoop ecosystem</a:t>
            </a:r>
          </a:p>
          <a:p>
            <a:pPr lvl="1"/>
            <a:r>
              <a:rPr lang="en-US" sz="2000" dirty="0" smtClean="0"/>
              <a:t>Although, if any one is interested to provide an overview on any of these to pics, they are more than welcome to present the same. </a:t>
            </a:r>
          </a:p>
          <a:p>
            <a:r>
              <a:rPr lang="en-US" sz="2400" dirty="0" smtClean="0"/>
              <a:t>Scala, Java or other programming languages. 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80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Communication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743199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DL – Big Data 2</a:t>
            </a:r>
          </a:p>
          <a:p>
            <a:pPr lvl="0"/>
            <a:r>
              <a:rPr lang="en-US" sz="2400" dirty="0"/>
              <a:t>Portal - &lt;TBD</a:t>
            </a:r>
            <a:r>
              <a:rPr lang="en-US" sz="2400" dirty="0" smtClean="0"/>
              <a:t>&gt;</a:t>
            </a:r>
          </a:p>
          <a:p>
            <a:pPr lvl="0"/>
            <a:r>
              <a:rPr lang="en-US" sz="2400" b="1" dirty="0" smtClean="0"/>
              <a:t>Sajithra</a:t>
            </a:r>
            <a:r>
              <a:rPr lang="en-US" sz="2400" dirty="0" smtClean="0"/>
              <a:t> – Facilities, Feedback and other logistics</a:t>
            </a:r>
          </a:p>
          <a:p>
            <a:pPr lvl="0"/>
            <a:r>
              <a:rPr lang="en-US" sz="2400" dirty="0" smtClean="0"/>
              <a:t>Rahul Misra, Devi Shankar, Sankalp Sharma - </a:t>
            </a:r>
            <a:r>
              <a:rPr lang="en-US" sz="2400" dirty="0" smtClean="0"/>
              <a:t>Volunteers from Batch 1</a:t>
            </a:r>
          </a:p>
          <a:p>
            <a:pPr lvl="0"/>
            <a:r>
              <a:rPr lang="en-US" sz="2400" dirty="0" err="1" smtClean="0"/>
              <a:t>Sumit.khemka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smtClean="0"/>
              <a:t>anandar.mikkili</a:t>
            </a:r>
            <a:r>
              <a:rPr lang="en-US" sz="2400" smtClean="0"/>
              <a:t>- </a:t>
            </a:r>
            <a:r>
              <a:rPr lang="en-US" sz="2400" dirty="0" smtClean="0"/>
              <a:t>from Batch II</a:t>
            </a:r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12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Mandatory Requirements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358140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Prior knowledge of </a:t>
            </a:r>
            <a:r>
              <a:rPr lang="en-US" sz="2400" dirty="0" err="1" smtClean="0"/>
              <a:t>Datbase</a:t>
            </a:r>
            <a:r>
              <a:rPr lang="en-US" sz="2400" dirty="0" smtClean="0"/>
              <a:t> or Hadoop programming is not required. </a:t>
            </a:r>
          </a:p>
          <a:p>
            <a:pPr lvl="1"/>
            <a:r>
              <a:rPr lang="en-US" sz="2000" dirty="0" smtClean="0"/>
              <a:t>However, it is expected that you are hands-on with any programming language (Java, C++, C, SQL) </a:t>
            </a:r>
          </a:p>
          <a:p>
            <a:r>
              <a:rPr lang="en-US" sz="2000" dirty="0" smtClean="0"/>
              <a:t>You should be able to secure a Hadoop environment of your own. </a:t>
            </a:r>
            <a:r>
              <a:rPr lang="en-US" sz="2000" dirty="0"/>
              <a:t>There are 3 ways to do so:</a:t>
            </a:r>
          </a:p>
          <a:p>
            <a:pPr lvl="1"/>
            <a:r>
              <a:rPr lang="en-US" sz="1600" dirty="0" smtClean="0"/>
              <a:t>Set up the Sandbox on your laptop (Requires SOC approval, 8 GB RAM  apart from the required software)</a:t>
            </a:r>
          </a:p>
          <a:p>
            <a:pPr lvl="1"/>
            <a:r>
              <a:rPr lang="en-US" sz="1600" dirty="0" smtClean="0"/>
              <a:t>Setting up a Google Cloud (GC) cluster. This requires a </a:t>
            </a:r>
            <a:r>
              <a:rPr lang="en-US" sz="1600" dirty="0" err="1" smtClean="0"/>
              <a:t>gmail</a:t>
            </a:r>
            <a:r>
              <a:rPr lang="en-US" sz="1600" dirty="0" smtClean="0"/>
              <a:t> account and 1 USD charge on your credit card. </a:t>
            </a:r>
          </a:p>
          <a:p>
            <a:pPr lvl="1"/>
            <a:r>
              <a:rPr lang="en-US" sz="1600" b="1" dirty="0" smtClean="0"/>
              <a:t>Optionally, </a:t>
            </a:r>
            <a:r>
              <a:rPr lang="en-US" sz="1600" dirty="0" smtClean="0"/>
              <a:t>for GC, you can optionally get yourself invited into your peer’s account. 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30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Some Do’s and </a:t>
            </a:r>
            <a:r>
              <a:rPr lang="en-US" sz="3600" dirty="0" err="1" smtClean="0"/>
              <a:t>Dont’s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43399"/>
          </a:xfrm>
        </p:spPr>
        <p:txBody>
          <a:bodyPr>
            <a:normAutofit/>
          </a:bodyPr>
          <a:lstStyle/>
          <a:p>
            <a:pPr lvl="0"/>
            <a:r>
              <a:rPr lang="en-US" sz="1600" dirty="0"/>
              <a:t>Decide if Big Data and Hadoop are right for you. </a:t>
            </a:r>
            <a:endParaRPr lang="en-US" sz="1600" dirty="0" smtClean="0"/>
          </a:p>
          <a:p>
            <a:pPr lvl="1"/>
            <a:r>
              <a:rPr lang="en-US" sz="1600" dirty="0" smtClean="0"/>
              <a:t> </a:t>
            </a:r>
            <a:r>
              <a:rPr lang="en-US" sz="1600" dirty="0"/>
              <a:t>If you think it is not the right course for you (hopefully, you will know after the introductory session), please pave way for the others. Seats are limited. </a:t>
            </a:r>
          </a:p>
          <a:p>
            <a:pPr lvl="0"/>
            <a:r>
              <a:rPr lang="en-US" sz="1600" dirty="0"/>
              <a:t>Discuss with your manager if required (if you need his approval for timings and others…). </a:t>
            </a:r>
            <a:endParaRPr lang="en-US" sz="1600" dirty="0" smtClean="0"/>
          </a:p>
          <a:p>
            <a:pPr lvl="1"/>
            <a:r>
              <a:rPr lang="en-US" sz="1600" dirty="0"/>
              <a:t>I</a:t>
            </a:r>
            <a:r>
              <a:rPr lang="en-US" sz="1600" dirty="0" smtClean="0"/>
              <a:t>t </a:t>
            </a:r>
            <a:r>
              <a:rPr lang="en-US" sz="1600" dirty="0"/>
              <a:t>is important that you manage your timings for these sessions. </a:t>
            </a:r>
          </a:p>
          <a:p>
            <a:pPr lvl="0"/>
            <a:r>
              <a:rPr lang="en-US" sz="1600" dirty="0" smtClean="0"/>
              <a:t>Attending is compulsory. If you abstain yourself consistently for more than 2 sessions without notice, you might be deregistered.</a:t>
            </a:r>
          </a:p>
          <a:p>
            <a:pPr lvl="0"/>
            <a:r>
              <a:rPr lang="en-US" sz="1600" dirty="0" smtClean="0"/>
              <a:t> Please </a:t>
            </a:r>
            <a:r>
              <a:rPr lang="en-US" sz="1600" dirty="0"/>
              <a:t>inform your peers (use the DL) or </a:t>
            </a:r>
            <a:r>
              <a:rPr lang="en-US" sz="1600" dirty="0" smtClean="0"/>
              <a:t>at least </a:t>
            </a:r>
            <a:r>
              <a:rPr lang="en-US" sz="1600" dirty="0"/>
              <a:t>the instructor if you are not planning on attending any particular session. </a:t>
            </a:r>
          </a:p>
          <a:p>
            <a:pPr lvl="0"/>
            <a:r>
              <a:rPr lang="en-US" sz="1600" dirty="0"/>
              <a:t>You are more than welcome to bring your project that you may want to do POC on. </a:t>
            </a:r>
            <a:endParaRPr lang="en-US" sz="1600" dirty="0" smtClean="0"/>
          </a:p>
          <a:p>
            <a:pPr lvl="1"/>
            <a:r>
              <a:rPr lang="en-US" sz="1600" dirty="0" smtClean="0"/>
              <a:t>Feel </a:t>
            </a:r>
            <a:r>
              <a:rPr lang="en-US" sz="1600" dirty="0"/>
              <a:t>free to discuss the ideas in the class.</a:t>
            </a:r>
          </a:p>
          <a:p>
            <a:pPr lvl="0"/>
            <a:r>
              <a:rPr lang="en-US" sz="1600" dirty="0"/>
              <a:t>Commit yourself to setting up your environment and run the programs. </a:t>
            </a:r>
            <a:endParaRPr lang="en-US" sz="1600" dirty="0" smtClean="0"/>
          </a:p>
          <a:p>
            <a:pPr lvl="1"/>
            <a:r>
              <a:rPr lang="en-US" sz="1800" dirty="0" smtClean="0"/>
              <a:t>This </a:t>
            </a:r>
            <a:r>
              <a:rPr lang="en-US" sz="1800" dirty="0"/>
              <a:t>is by definition a hands-on session.  This course would require a minimum of </a:t>
            </a:r>
            <a:r>
              <a:rPr lang="en-US" sz="1800" b="1" dirty="0">
                <a:solidFill>
                  <a:srgbClr val="FF0000"/>
                </a:solidFill>
              </a:rPr>
              <a:t>4-6 hours per weeks </a:t>
            </a:r>
            <a:r>
              <a:rPr lang="en-US" sz="1800" dirty="0"/>
              <a:t>of practice from your side. </a:t>
            </a:r>
            <a:r>
              <a:rPr lang="en-US" sz="1800" b="1" dirty="0"/>
              <a:t>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98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617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Hands on With Hadoop</vt:lpstr>
      <vt:lpstr>Objectives</vt:lpstr>
      <vt:lpstr>Methodology</vt:lpstr>
      <vt:lpstr>Topics Covered</vt:lpstr>
      <vt:lpstr>Off Topic contents discussed in Previous Batches</vt:lpstr>
      <vt:lpstr>Topics Not Covered</vt:lpstr>
      <vt:lpstr>Communication</vt:lpstr>
      <vt:lpstr>Mandatory Requirements</vt:lpstr>
      <vt:lpstr>Some Do’s and Dont’s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on With Hadoop</dc:title>
  <dc:creator>Thillaisthanam, Narendran</dc:creator>
  <cp:lastModifiedBy>Thillaisthanam, Narendran</cp:lastModifiedBy>
  <cp:revision>6</cp:revision>
  <dcterms:created xsi:type="dcterms:W3CDTF">2015-07-15T07:53:52Z</dcterms:created>
  <dcterms:modified xsi:type="dcterms:W3CDTF">2015-07-15T13:31:36Z</dcterms:modified>
</cp:coreProperties>
</file>