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>
      <p:cViewPr>
        <p:scale>
          <a:sx n="98" d="100"/>
          <a:sy n="98" d="100"/>
        </p:scale>
        <p:origin x="-75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E7F39-C70B-41DC-BC83-06259D91371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725A5-2CCC-40F8-BDC7-947951E1B547}">
      <dgm:prSet phldrT="[Text]"/>
      <dgm:spPr/>
      <dgm:t>
        <a:bodyPr/>
        <a:lstStyle/>
        <a:p>
          <a:r>
            <a:rPr lang="en-US" dirty="0" smtClean="0"/>
            <a:t>Batch Duration</a:t>
          </a:r>
          <a:endParaRPr lang="en-US" dirty="0"/>
        </a:p>
      </dgm:t>
    </dgm:pt>
    <dgm:pt modelId="{6C614E56-E275-46E4-B3A9-AAB51576EED4}" type="parTrans" cxnId="{94DF8E2E-A4F8-4136-944C-E6D5BFE69771}">
      <dgm:prSet/>
      <dgm:spPr/>
      <dgm:t>
        <a:bodyPr/>
        <a:lstStyle/>
        <a:p>
          <a:endParaRPr lang="en-US"/>
        </a:p>
      </dgm:t>
    </dgm:pt>
    <dgm:pt modelId="{12C6248A-33D3-4A10-BA31-E6EB85896E6A}" type="sibTrans" cxnId="{94DF8E2E-A4F8-4136-944C-E6D5BFE69771}">
      <dgm:prSet/>
      <dgm:spPr/>
      <dgm:t>
        <a:bodyPr/>
        <a:lstStyle/>
        <a:p>
          <a:endParaRPr lang="en-US"/>
        </a:p>
      </dgm:t>
    </dgm:pt>
    <dgm:pt modelId="{E363BAA6-04E9-461B-B62A-79D0DB5C137D}">
      <dgm:prSet phldrT="[Text]"/>
      <dgm:spPr/>
      <dgm:t>
        <a:bodyPr/>
        <a:lstStyle/>
        <a:p>
          <a:r>
            <a:rPr lang="en-US" dirty="0" smtClean="0"/>
            <a:t>Impacts the Listener</a:t>
          </a:r>
          <a:endParaRPr lang="en-US" dirty="0"/>
        </a:p>
      </dgm:t>
    </dgm:pt>
    <dgm:pt modelId="{01D7832F-CFA1-4366-A31E-29AE0404C44E}" type="parTrans" cxnId="{753A8A1A-D6BC-4BB7-8AC0-8E3396A6DB67}">
      <dgm:prSet/>
      <dgm:spPr/>
      <dgm:t>
        <a:bodyPr/>
        <a:lstStyle/>
        <a:p>
          <a:endParaRPr lang="en-US"/>
        </a:p>
      </dgm:t>
    </dgm:pt>
    <dgm:pt modelId="{55348905-DE42-47CF-9171-0018F61639DD}" type="sibTrans" cxnId="{753A8A1A-D6BC-4BB7-8AC0-8E3396A6DB67}">
      <dgm:prSet/>
      <dgm:spPr/>
      <dgm:t>
        <a:bodyPr/>
        <a:lstStyle/>
        <a:p>
          <a:endParaRPr lang="en-US"/>
        </a:p>
      </dgm:t>
    </dgm:pt>
    <dgm:pt modelId="{C1E3ADDF-828E-4D75-B8B0-7EF68ABB6D6C}">
      <dgm:prSet phldrT="[Text]"/>
      <dgm:spPr/>
      <dgm:t>
        <a:bodyPr/>
        <a:lstStyle/>
        <a:p>
          <a:r>
            <a:rPr lang="en-US" dirty="0" smtClean="0"/>
            <a:t>Specifies how often do you want spark to “collect” data</a:t>
          </a:r>
          <a:endParaRPr lang="en-US" dirty="0"/>
        </a:p>
      </dgm:t>
    </dgm:pt>
    <dgm:pt modelId="{2A1F9ACE-B244-462D-B740-A5D8082C09BB}" type="parTrans" cxnId="{7D2702DC-0BE6-4FA4-B464-45C83AA7A11C}">
      <dgm:prSet/>
      <dgm:spPr/>
      <dgm:t>
        <a:bodyPr/>
        <a:lstStyle/>
        <a:p>
          <a:endParaRPr lang="en-US"/>
        </a:p>
      </dgm:t>
    </dgm:pt>
    <dgm:pt modelId="{E25845A0-16E6-4FB0-B55A-F7A03EF30E7B}" type="sibTrans" cxnId="{7D2702DC-0BE6-4FA4-B464-45C83AA7A11C}">
      <dgm:prSet/>
      <dgm:spPr/>
      <dgm:t>
        <a:bodyPr/>
        <a:lstStyle/>
        <a:p>
          <a:endParaRPr lang="en-US"/>
        </a:p>
      </dgm:t>
    </dgm:pt>
    <dgm:pt modelId="{BF6155BD-144B-4F87-ACA1-E14DEC7B98B8}">
      <dgm:prSet phldrT="[Text]"/>
      <dgm:spPr/>
      <dgm:t>
        <a:bodyPr/>
        <a:lstStyle/>
        <a:p>
          <a:r>
            <a:rPr lang="en-US" dirty="0" smtClean="0"/>
            <a:t>Window Duration</a:t>
          </a:r>
          <a:endParaRPr lang="en-US" dirty="0"/>
        </a:p>
      </dgm:t>
    </dgm:pt>
    <dgm:pt modelId="{C99D50CB-325D-4FD5-920D-0C971E810D17}" type="parTrans" cxnId="{D5FCBC9E-C604-4077-AD95-78C61E43FF74}">
      <dgm:prSet/>
      <dgm:spPr/>
      <dgm:t>
        <a:bodyPr/>
        <a:lstStyle/>
        <a:p>
          <a:endParaRPr lang="en-US"/>
        </a:p>
      </dgm:t>
    </dgm:pt>
    <dgm:pt modelId="{2FBD08A2-E5D3-4861-8864-5D97EDF666D0}" type="sibTrans" cxnId="{D5FCBC9E-C604-4077-AD95-78C61E43FF74}">
      <dgm:prSet/>
      <dgm:spPr/>
      <dgm:t>
        <a:bodyPr/>
        <a:lstStyle/>
        <a:p>
          <a:endParaRPr lang="en-US"/>
        </a:p>
      </dgm:t>
    </dgm:pt>
    <dgm:pt modelId="{E16895B7-15E6-49C3-A0CB-87DCC8FAE97A}">
      <dgm:prSet phldrT="[Text]"/>
      <dgm:spPr/>
      <dgm:t>
        <a:bodyPr/>
        <a:lstStyle/>
        <a:p>
          <a:r>
            <a:rPr lang="en-US" dirty="0" smtClean="0"/>
            <a:t>Specifies how “large” is your in - memory processing data set</a:t>
          </a:r>
          <a:r>
            <a:rPr lang="en-US" smtClean="0"/>
            <a:t>. </a:t>
          </a:r>
          <a:endParaRPr lang="en-US" dirty="0"/>
        </a:p>
      </dgm:t>
    </dgm:pt>
    <dgm:pt modelId="{E007E011-8FA3-474E-8202-7A1C1EB3EF33}" type="parTrans" cxnId="{6468344F-5B7C-4066-8865-51DEBCA2915D}">
      <dgm:prSet/>
      <dgm:spPr/>
      <dgm:t>
        <a:bodyPr/>
        <a:lstStyle/>
        <a:p>
          <a:endParaRPr lang="en-US"/>
        </a:p>
      </dgm:t>
    </dgm:pt>
    <dgm:pt modelId="{FB34D086-54DF-4A48-9D96-8F12E02E2F99}" type="sibTrans" cxnId="{6468344F-5B7C-4066-8865-51DEBCA2915D}">
      <dgm:prSet/>
      <dgm:spPr/>
      <dgm:t>
        <a:bodyPr/>
        <a:lstStyle/>
        <a:p>
          <a:endParaRPr lang="en-US"/>
        </a:p>
      </dgm:t>
    </dgm:pt>
    <dgm:pt modelId="{97E2DF8D-2D8B-409F-BF2F-D8002AE6CC06}">
      <dgm:prSet phldrT="[Text]"/>
      <dgm:spPr/>
      <dgm:t>
        <a:bodyPr/>
        <a:lstStyle/>
        <a:p>
          <a:r>
            <a:rPr lang="en-US" dirty="0" smtClean="0"/>
            <a:t>Sliding Duration</a:t>
          </a:r>
          <a:endParaRPr lang="en-US" dirty="0"/>
        </a:p>
      </dgm:t>
    </dgm:pt>
    <dgm:pt modelId="{5ABBF4F0-A1B2-4069-9035-2228A581595D}" type="parTrans" cxnId="{8D01318E-0F30-4C17-882A-07F015F781C7}">
      <dgm:prSet/>
      <dgm:spPr/>
      <dgm:t>
        <a:bodyPr/>
        <a:lstStyle/>
        <a:p>
          <a:endParaRPr lang="en-US"/>
        </a:p>
      </dgm:t>
    </dgm:pt>
    <dgm:pt modelId="{B49DEEEE-9F0A-4DBC-841D-20E4AF084B63}" type="sibTrans" cxnId="{8D01318E-0F30-4C17-882A-07F015F781C7}">
      <dgm:prSet/>
      <dgm:spPr/>
      <dgm:t>
        <a:bodyPr/>
        <a:lstStyle/>
        <a:p>
          <a:endParaRPr lang="en-US"/>
        </a:p>
      </dgm:t>
    </dgm:pt>
    <dgm:pt modelId="{526CCA3F-77CD-41D6-9E72-A95F68F0E3E7}">
      <dgm:prSet phldrT="[Text]"/>
      <dgm:spPr/>
      <dgm:t>
        <a:bodyPr/>
        <a:lstStyle/>
        <a:p>
          <a:r>
            <a:rPr lang="en-US" dirty="0" smtClean="0"/>
            <a:t>How often do you want to run your computation</a:t>
          </a:r>
          <a:endParaRPr lang="en-US" dirty="0"/>
        </a:p>
      </dgm:t>
    </dgm:pt>
    <dgm:pt modelId="{57C21661-0CA2-440A-B4A8-151F433E0D38}" type="parTrans" cxnId="{569AD005-2AA5-4E77-948B-CF83D70D5234}">
      <dgm:prSet/>
      <dgm:spPr/>
      <dgm:t>
        <a:bodyPr/>
        <a:lstStyle/>
        <a:p>
          <a:endParaRPr lang="en-US"/>
        </a:p>
      </dgm:t>
    </dgm:pt>
    <dgm:pt modelId="{FB19C30D-7CEB-4161-A9F5-AFDCF4EA3E68}" type="sibTrans" cxnId="{569AD005-2AA5-4E77-948B-CF83D70D5234}">
      <dgm:prSet/>
      <dgm:spPr/>
      <dgm:t>
        <a:bodyPr/>
        <a:lstStyle/>
        <a:p>
          <a:endParaRPr lang="en-US"/>
        </a:p>
      </dgm:t>
    </dgm:pt>
    <dgm:pt modelId="{D9EC5404-3166-4995-9FBF-5314E9D12E26}">
      <dgm:prSet phldrT="[Text]"/>
      <dgm:spPr/>
      <dgm:t>
        <a:bodyPr/>
        <a:lstStyle/>
        <a:p>
          <a:r>
            <a:rPr lang="en-US" smtClean="0"/>
            <a:t>Typically, some multiple of batch duration </a:t>
          </a:r>
          <a:endParaRPr lang="en-US" dirty="0"/>
        </a:p>
      </dgm:t>
    </dgm:pt>
    <dgm:pt modelId="{93AAE2A9-6A59-4905-82DB-D9913CA0D954}" type="parTrans" cxnId="{BC1CA177-8F26-440B-BAC3-1249C19A62B5}">
      <dgm:prSet/>
      <dgm:spPr/>
      <dgm:t>
        <a:bodyPr/>
        <a:lstStyle/>
        <a:p>
          <a:endParaRPr lang="en-US"/>
        </a:p>
      </dgm:t>
    </dgm:pt>
    <dgm:pt modelId="{197606B1-4C10-413D-A646-2B705021ADAD}" type="sibTrans" cxnId="{BC1CA177-8F26-440B-BAC3-1249C19A62B5}">
      <dgm:prSet/>
      <dgm:spPr/>
      <dgm:t>
        <a:bodyPr/>
        <a:lstStyle/>
        <a:p>
          <a:endParaRPr lang="en-US"/>
        </a:p>
      </dgm:t>
    </dgm:pt>
    <dgm:pt modelId="{3DE63B2B-BCDC-4D30-89DE-5B4F91CDDA5C}" type="pres">
      <dgm:prSet presAssocID="{1C4E7F39-C70B-41DC-BC83-06259D9137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5F6FA8-B2AC-4D85-8A36-227707D789D5}" type="pres">
      <dgm:prSet presAssocID="{3CE725A5-2CCC-40F8-BDC7-947951E1B547}" presName="composite" presStyleCnt="0"/>
      <dgm:spPr/>
    </dgm:pt>
    <dgm:pt modelId="{6085E1AE-B783-4B73-A1B4-03E104E246B0}" type="pres">
      <dgm:prSet presAssocID="{3CE725A5-2CCC-40F8-BDC7-947951E1B5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D2BD3-8981-4A36-920F-D30C488159EA}" type="pres">
      <dgm:prSet presAssocID="{3CE725A5-2CCC-40F8-BDC7-947951E1B547}" presName="descendantText" presStyleLbl="alignAcc1" presStyleIdx="0" presStyleCnt="3" custLinFactNeighborX="-1847" custLinFactNeighborY="-2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F4909-A1BA-4782-B682-74190FD29208}" type="pres">
      <dgm:prSet presAssocID="{12C6248A-33D3-4A10-BA31-E6EB85896E6A}" presName="sp" presStyleCnt="0"/>
      <dgm:spPr/>
    </dgm:pt>
    <dgm:pt modelId="{1676570A-9E31-408A-B67B-BB2AD263B886}" type="pres">
      <dgm:prSet presAssocID="{BF6155BD-144B-4F87-ACA1-E14DEC7B98B8}" presName="composite" presStyleCnt="0"/>
      <dgm:spPr/>
    </dgm:pt>
    <dgm:pt modelId="{C61DE790-4C00-425E-B91A-416F7AF7BC35}" type="pres">
      <dgm:prSet presAssocID="{BF6155BD-144B-4F87-ACA1-E14DEC7B98B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BAC45-EE05-401D-8CCD-E3011D765D8A}" type="pres">
      <dgm:prSet presAssocID="{BF6155BD-144B-4F87-ACA1-E14DEC7B98B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08289-3D6C-4C3E-878C-D211663F9A2A}" type="pres">
      <dgm:prSet presAssocID="{2FBD08A2-E5D3-4861-8864-5D97EDF666D0}" presName="sp" presStyleCnt="0"/>
      <dgm:spPr/>
    </dgm:pt>
    <dgm:pt modelId="{CB41C1D1-A4F6-496A-8BED-86DED23341B8}" type="pres">
      <dgm:prSet presAssocID="{97E2DF8D-2D8B-409F-BF2F-D8002AE6CC06}" presName="composite" presStyleCnt="0"/>
      <dgm:spPr/>
    </dgm:pt>
    <dgm:pt modelId="{B5765030-FACB-490D-AF59-720FDFC001F7}" type="pres">
      <dgm:prSet presAssocID="{97E2DF8D-2D8B-409F-BF2F-D8002AE6CC0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B3CC3-B046-4C97-A3FE-553BBCBB10D5}" type="pres">
      <dgm:prSet presAssocID="{97E2DF8D-2D8B-409F-BF2F-D8002AE6CC0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C9A3AB-64BA-4044-9051-90FF2246BC1F}" type="presOf" srcId="{97E2DF8D-2D8B-409F-BF2F-D8002AE6CC06}" destId="{B5765030-FACB-490D-AF59-720FDFC001F7}" srcOrd="0" destOrd="0" presId="urn:microsoft.com/office/officeart/2005/8/layout/chevron2"/>
    <dgm:cxn modelId="{02B40FF4-5591-4D62-B2C0-5BD47E6765C7}" type="presOf" srcId="{BF6155BD-144B-4F87-ACA1-E14DEC7B98B8}" destId="{C61DE790-4C00-425E-B91A-416F7AF7BC35}" srcOrd="0" destOrd="0" presId="urn:microsoft.com/office/officeart/2005/8/layout/chevron2"/>
    <dgm:cxn modelId="{6C30ED56-BCDF-4D7D-AB00-BE8FE670BE24}" type="presOf" srcId="{526CCA3F-77CD-41D6-9E72-A95F68F0E3E7}" destId="{B80B3CC3-B046-4C97-A3FE-553BBCBB10D5}" srcOrd="0" destOrd="0" presId="urn:microsoft.com/office/officeart/2005/8/layout/chevron2"/>
    <dgm:cxn modelId="{7D2702DC-0BE6-4FA4-B464-45C83AA7A11C}" srcId="{3CE725A5-2CCC-40F8-BDC7-947951E1B547}" destId="{C1E3ADDF-828E-4D75-B8B0-7EF68ABB6D6C}" srcOrd="1" destOrd="0" parTransId="{2A1F9ACE-B244-462D-B740-A5D8082C09BB}" sibTransId="{E25845A0-16E6-4FB0-B55A-F7A03EF30E7B}"/>
    <dgm:cxn modelId="{0507E1DD-28DE-4953-A135-C99D8FE4BAE3}" type="presOf" srcId="{D9EC5404-3166-4995-9FBF-5314E9D12E26}" destId="{47FBAC45-EE05-401D-8CCD-E3011D765D8A}" srcOrd="0" destOrd="1" presId="urn:microsoft.com/office/officeart/2005/8/layout/chevron2"/>
    <dgm:cxn modelId="{3237752C-D54D-4F1D-ADC9-7A17E668BDDB}" type="presOf" srcId="{E363BAA6-04E9-461B-B62A-79D0DB5C137D}" destId="{9CCD2BD3-8981-4A36-920F-D30C488159EA}" srcOrd="0" destOrd="0" presId="urn:microsoft.com/office/officeart/2005/8/layout/chevron2"/>
    <dgm:cxn modelId="{6468344F-5B7C-4066-8865-51DEBCA2915D}" srcId="{BF6155BD-144B-4F87-ACA1-E14DEC7B98B8}" destId="{E16895B7-15E6-49C3-A0CB-87DCC8FAE97A}" srcOrd="0" destOrd="0" parTransId="{E007E011-8FA3-474E-8202-7A1C1EB3EF33}" sibTransId="{FB34D086-54DF-4A48-9D96-8F12E02E2F99}"/>
    <dgm:cxn modelId="{1C75ECCE-21C1-4591-8AC5-893378DFF018}" type="presOf" srcId="{1C4E7F39-C70B-41DC-BC83-06259D913714}" destId="{3DE63B2B-BCDC-4D30-89DE-5B4F91CDDA5C}" srcOrd="0" destOrd="0" presId="urn:microsoft.com/office/officeart/2005/8/layout/chevron2"/>
    <dgm:cxn modelId="{94DF8E2E-A4F8-4136-944C-E6D5BFE69771}" srcId="{1C4E7F39-C70B-41DC-BC83-06259D913714}" destId="{3CE725A5-2CCC-40F8-BDC7-947951E1B547}" srcOrd="0" destOrd="0" parTransId="{6C614E56-E275-46E4-B3A9-AAB51576EED4}" sibTransId="{12C6248A-33D3-4A10-BA31-E6EB85896E6A}"/>
    <dgm:cxn modelId="{24DBAAAA-F0C8-49CF-913D-104F28325DEC}" type="presOf" srcId="{E16895B7-15E6-49C3-A0CB-87DCC8FAE97A}" destId="{47FBAC45-EE05-401D-8CCD-E3011D765D8A}" srcOrd="0" destOrd="0" presId="urn:microsoft.com/office/officeart/2005/8/layout/chevron2"/>
    <dgm:cxn modelId="{D5FCBC9E-C604-4077-AD95-78C61E43FF74}" srcId="{1C4E7F39-C70B-41DC-BC83-06259D913714}" destId="{BF6155BD-144B-4F87-ACA1-E14DEC7B98B8}" srcOrd="1" destOrd="0" parTransId="{C99D50CB-325D-4FD5-920D-0C971E810D17}" sibTransId="{2FBD08A2-E5D3-4861-8864-5D97EDF666D0}"/>
    <dgm:cxn modelId="{569AD005-2AA5-4E77-948B-CF83D70D5234}" srcId="{97E2DF8D-2D8B-409F-BF2F-D8002AE6CC06}" destId="{526CCA3F-77CD-41D6-9E72-A95F68F0E3E7}" srcOrd="0" destOrd="0" parTransId="{57C21661-0CA2-440A-B4A8-151F433E0D38}" sibTransId="{FB19C30D-7CEB-4161-A9F5-AFDCF4EA3E68}"/>
    <dgm:cxn modelId="{753A8A1A-D6BC-4BB7-8AC0-8E3396A6DB67}" srcId="{3CE725A5-2CCC-40F8-BDC7-947951E1B547}" destId="{E363BAA6-04E9-461B-B62A-79D0DB5C137D}" srcOrd="0" destOrd="0" parTransId="{01D7832F-CFA1-4366-A31E-29AE0404C44E}" sibTransId="{55348905-DE42-47CF-9171-0018F61639DD}"/>
    <dgm:cxn modelId="{04243DAF-436D-492E-870F-DB9A5D7A4FBD}" type="presOf" srcId="{3CE725A5-2CCC-40F8-BDC7-947951E1B547}" destId="{6085E1AE-B783-4B73-A1B4-03E104E246B0}" srcOrd="0" destOrd="0" presId="urn:microsoft.com/office/officeart/2005/8/layout/chevron2"/>
    <dgm:cxn modelId="{8D01318E-0F30-4C17-882A-07F015F781C7}" srcId="{1C4E7F39-C70B-41DC-BC83-06259D913714}" destId="{97E2DF8D-2D8B-409F-BF2F-D8002AE6CC06}" srcOrd="2" destOrd="0" parTransId="{5ABBF4F0-A1B2-4069-9035-2228A581595D}" sibTransId="{B49DEEEE-9F0A-4DBC-841D-20E4AF084B63}"/>
    <dgm:cxn modelId="{BC1CA177-8F26-440B-BAC3-1249C19A62B5}" srcId="{BF6155BD-144B-4F87-ACA1-E14DEC7B98B8}" destId="{D9EC5404-3166-4995-9FBF-5314E9D12E26}" srcOrd="1" destOrd="0" parTransId="{93AAE2A9-6A59-4905-82DB-D9913CA0D954}" sibTransId="{197606B1-4C10-413D-A646-2B705021ADAD}"/>
    <dgm:cxn modelId="{6DF1D2C3-1C47-4DAB-826F-F789D9B5E887}" type="presOf" srcId="{C1E3ADDF-828E-4D75-B8B0-7EF68ABB6D6C}" destId="{9CCD2BD3-8981-4A36-920F-D30C488159EA}" srcOrd="0" destOrd="1" presId="urn:microsoft.com/office/officeart/2005/8/layout/chevron2"/>
    <dgm:cxn modelId="{01FC627F-8988-4E76-A06C-E40AF92D8992}" type="presParOf" srcId="{3DE63B2B-BCDC-4D30-89DE-5B4F91CDDA5C}" destId="{855F6FA8-B2AC-4D85-8A36-227707D789D5}" srcOrd="0" destOrd="0" presId="urn:microsoft.com/office/officeart/2005/8/layout/chevron2"/>
    <dgm:cxn modelId="{E745EE29-8A63-4285-9CE3-EFE2CC333605}" type="presParOf" srcId="{855F6FA8-B2AC-4D85-8A36-227707D789D5}" destId="{6085E1AE-B783-4B73-A1B4-03E104E246B0}" srcOrd="0" destOrd="0" presId="urn:microsoft.com/office/officeart/2005/8/layout/chevron2"/>
    <dgm:cxn modelId="{B9437B66-0648-4CDE-BF24-9D533131F929}" type="presParOf" srcId="{855F6FA8-B2AC-4D85-8A36-227707D789D5}" destId="{9CCD2BD3-8981-4A36-920F-D30C488159EA}" srcOrd="1" destOrd="0" presId="urn:microsoft.com/office/officeart/2005/8/layout/chevron2"/>
    <dgm:cxn modelId="{FA077FBD-3BD2-459B-A739-36B43B076E35}" type="presParOf" srcId="{3DE63B2B-BCDC-4D30-89DE-5B4F91CDDA5C}" destId="{83BF4909-A1BA-4782-B682-74190FD29208}" srcOrd="1" destOrd="0" presId="urn:microsoft.com/office/officeart/2005/8/layout/chevron2"/>
    <dgm:cxn modelId="{DEDB1325-B4BF-4EE4-A523-3A0AC8A17B3E}" type="presParOf" srcId="{3DE63B2B-BCDC-4D30-89DE-5B4F91CDDA5C}" destId="{1676570A-9E31-408A-B67B-BB2AD263B886}" srcOrd="2" destOrd="0" presId="urn:microsoft.com/office/officeart/2005/8/layout/chevron2"/>
    <dgm:cxn modelId="{9390AD73-0B1B-4F76-B376-A6693FD80920}" type="presParOf" srcId="{1676570A-9E31-408A-B67B-BB2AD263B886}" destId="{C61DE790-4C00-425E-B91A-416F7AF7BC35}" srcOrd="0" destOrd="0" presId="urn:microsoft.com/office/officeart/2005/8/layout/chevron2"/>
    <dgm:cxn modelId="{A6A03B81-F61C-455E-9A7E-396AAB8014BC}" type="presParOf" srcId="{1676570A-9E31-408A-B67B-BB2AD263B886}" destId="{47FBAC45-EE05-401D-8CCD-E3011D765D8A}" srcOrd="1" destOrd="0" presId="urn:microsoft.com/office/officeart/2005/8/layout/chevron2"/>
    <dgm:cxn modelId="{0EAFCD11-FDE1-4614-AF36-057F5B135705}" type="presParOf" srcId="{3DE63B2B-BCDC-4D30-89DE-5B4F91CDDA5C}" destId="{57808289-3D6C-4C3E-878C-D211663F9A2A}" srcOrd="3" destOrd="0" presId="urn:microsoft.com/office/officeart/2005/8/layout/chevron2"/>
    <dgm:cxn modelId="{386CF7F8-4F3C-4602-B91E-63E9B23ABDC6}" type="presParOf" srcId="{3DE63B2B-BCDC-4D30-89DE-5B4F91CDDA5C}" destId="{CB41C1D1-A4F6-496A-8BED-86DED23341B8}" srcOrd="4" destOrd="0" presId="urn:microsoft.com/office/officeart/2005/8/layout/chevron2"/>
    <dgm:cxn modelId="{C92158A8-CAA5-440F-85D0-93E820326297}" type="presParOf" srcId="{CB41C1D1-A4F6-496A-8BED-86DED23341B8}" destId="{B5765030-FACB-490D-AF59-720FDFC001F7}" srcOrd="0" destOrd="0" presId="urn:microsoft.com/office/officeart/2005/8/layout/chevron2"/>
    <dgm:cxn modelId="{42E69050-EB79-4A81-8E05-12293E9AC90D}" type="presParOf" srcId="{CB41C1D1-A4F6-496A-8BED-86DED23341B8}" destId="{B80B3CC3-B046-4C97-A3FE-553BBCBB10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5E1AE-B783-4B73-A1B4-03E104E246B0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Batch Duration</a:t>
          </a:r>
          <a:endParaRPr lang="en-US" sz="1500" kern="1200" dirty="0"/>
        </a:p>
      </dsp:txBody>
      <dsp:txXfrm rot="-5400000">
        <a:off x="1" y="520688"/>
        <a:ext cx="1039018" cy="445294"/>
      </dsp:txXfrm>
    </dsp:sp>
    <dsp:sp modelId="{9CCD2BD3-8981-4A36-920F-D30C488159EA}">
      <dsp:nvSpPr>
        <dsp:cNvPr id="0" name=""/>
        <dsp:cNvSpPr/>
      </dsp:nvSpPr>
      <dsp:spPr>
        <a:xfrm rot="5400000">
          <a:off x="2991705" y="-204608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Impacts the Listener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Specifies how often do you want spark to “collect” data</a:t>
          </a:r>
          <a:endParaRPr lang="en-US" sz="1900" kern="1200" dirty="0"/>
        </a:p>
      </dsp:txBody>
      <dsp:txXfrm rot="-5400000">
        <a:off x="945616" y="47098"/>
        <a:ext cx="5009883" cy="870607"/>
      </dsp:txXfrm>
    </dsp:sp>
    <dsp:sp modelId="{C61DE790-4C00-425E-B91A-416F7AF7BC35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Window Duration</a:t>
          </a:r>
          <a:endParaRPr lang="en-US" sz="1500" kern="1200" dirty="0"/>
        </a:p>
      </dsp:txBody>
      <dsp:txXfrm rot="-5400000">
        <a:off x="1" y="1809352"/>
        <a:ext cx="1039018" cy="445294"/>
      </dsp:txXfrm>
    </dsp:sp>
    <dsp:sp modelId="{47FBAC45-EE05-401D-8CCD-E3011D765D8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Specifies how “large” is your in - memory processing data set</a:t>
          </a:r>
          <a:r>
            <a:rPr lang="en-US" sz="1900" kern="1200" smtClean="0"/>
            <a:t>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Typically, some multiple of batch duration </a:t>
          </a:r>
          <a:endParaRPr lang="en-US" sz="1900" kern="1200" dirty="0"/>
        </a:p>
      </dsp:txBody>
      <dsp:txXfrm rot="-5400000">
        <a:off x="1039018" y="1336942"/>
        <a:ext cx="5009883" cy="870607"/>
      </dsp:txXfrm>
    </dsp:sp>
    <dsp:sp modelId="{B5765030-FACB-490D-AF59-720FDFC001F7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Sliding Duration</a:t>
          </a:r>
          <a:endParaRPr lang="en-US" sz="1500" kern="1200" dirty="0"/>
        </a:p>
      </dsp:txBody>
      <dsp:txXfrm rot="-5400000">
        <a:off x="1" y="3098016"/>
        <a:ext cx="1039018" cy="445294"/>
      </dsp:txXfrm>
    </dsp:sp>
    <dsp:sp modelId="{B80B3CC3-B046-4C97-A3FE-553BBCBB10D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How often do you want to run your computation</a:t>
          </a:r>
          <a:endParaRPr lang="en-US" sz="1900" kern="1200" dirty="0"/>
        </a:p>
      </dsp:txBody>
      <dsp:txXfrm rot="-5400000">
        <a:off x="1039018" y="2625605"/>
        <a:ext cx="5009883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FC0B-4FB9-4315-B8FD-E2DC0E4B8074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3077-A03B-4860-91E7-A2A0DE0F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7-A03B-4860-91E7-A2A0DE0F21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.coursera.org/nlp/lecture/145" TargetMode="External"/><Relationship Id="rId2" Type="http://schemas.openxmlformats.org/officeDocument/2006/relationships/hyperlink" Target="http://docs.aws.amazon.com/gettingstarted/latest/emr/getting-started-emr-sentiment-create-twitter-accoun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Understanding Spark Streaming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99" y="1524000"/>
            <a:ext cx="21050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3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err="1" smtClean="0"/>
              <a:t>Checkpointing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8229600" cy="335280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Metadata Check pointing</a:t>
            </a:r>
          </a:p>
          <a:p>
            <a:pPr lvl="1"/>
            <a:r>
              <a:rPr lang="en-US" sz="1800" dirty="0" smtClean="0"/>
              <a:t>Stores information that would be required to recover from a potential crash</a:t>
            </a:r>
          </a:p>
          <a:p>
            <a:r>
              <a:rPr lang="en-US" sz="2000" dirty="0" smtClean="0"/>
              <a:t>Data check point</a:t>
            </a:r>
          </a:p>
          <a:p>
            <a:pPr lvl="1"/>
            <a:r>
              <a:rPr lang="en-US" sz="1800" dirty="0" smtClean="0"/>
              <a:t>When </a:t>
            </a:r>
            <a:r>
              <a:rPr lang="en-US" sz="1800" dirty="0" err="1" smtClean="0"/>
              <a:t>Stateful</a:t>
            </a:r>
            <a:r>
              <a:rPr lang="en-US" sz="1800" dirty="0" smtClean="0"/>
              <a:t> </a:t>
            </a:r>
            <a:r>
              <a:rPr lang="en-US" sz="1800" dirty="0" err="1" smtClean="0"/>
              <a:t>Dstreams</a:t>
            </a:r>
            <a:r>
              <a:rPr lang="en-US" sz="1800" dirty="0" smtClean="0"/>
              <a:t> are used</a:t>
            </a:r>
          </a:p>
          <a:p>
            <a:r>
              <a:rPr lang="en-US" sz="2200" dirty="0" smtClean="0"/>
              <a:t>Checkpoint interval = 10 sec (default)</a:t>
            </a:r>
          </a:p>
          <a:p>
            <a:r>
              <a:rPr lang="en-US" sz="2200" dirty="0" err="1"/>
              <a:t>dstream.checkpoint</a:t>
            </a:r>
            <a:r>
              <a:rPr lang="en-US" sz="2200" dirty="0"/>
              <a:t>(</a:t>
            </a:r>
            <a:r>
              <a:rPr lang="en-US" sz="2200" dirty="0" err="1"/>
              <a:t>checkpointInterval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Checkpoint interval = 5-10x of </a:t>
            </a:r>
            <a:r>
              <a:rPr lang="en-US" sz="2200" dirty="0" err="1" smtClean="0"/>
              <a:t>Dstream</a:t>
            </a:r>
            <a:r>
              <a:rPr lang="en-US" sz="2200" dirty="0" smtClean="0"/>
              <a:t> interval 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 smtClean="0"/>
              <a:t>Dual use of checkpoint directory:</a:t>
            </a:r>
          </a:p>
          <a:p>
            <a:r>
              <a:rPr lang="en-US" sz="2200" b="1" dirty="0" err="1" smtClean="0"/>
              <a:t>val</a:t>
            </a:r>
            <a:r>
              <a:rPr lang="en-US" sz="2200" dirty="0" smtClean="0"/>
              <a:t> </a:t>
            </a:r>
            <a:r>
              <a:rPr lang="en-US" sz="2200" dirty="0"/>
              <a:t>context </a:t>
            </a:r>
            <a:r>
              <a:rPr lang="en-US" sz="2200" b="1" dirty="0"/>
              <a:t>=</a:t>
            </a:r>
            <a:r>
              <a:rPr lang="en-US" sz="2200" dirty="0"/>
              <a:t> </a:t>
            </a:r>
            <a:r>
              <a:rPr lang="en-US" sz="2200" b="1" dirty="0" err="1"/>
              <a:t>StreamingContext</a:t>
            </a:r>
            <a:r>
              <a:rPr lang="en-US" sz="2200" dirty="0" err="1"/>
              <a:t>.getOrCreate</a:t>
            </a:r>
            <a:r>
              <a:rPr lang="en-US" sz="2200" dirty="0"/>
              <a:t>(</a:t>
            </a:r>
            <a:r>
              <a:rPr lang="en-US" sz="2200" dirty="0" err="1"/>
              <a:t>checkpointDirectory</a:t>
            </a:r>
            <a:r>
              <a:rPr lang="en-US" sz="2200" dirty="0"/>
              <a:t>, </a:t>
            </a:r>
            <a:r>
              <a:rPr lang="en-US" sz="2200" dirty="0" err="1"/>
              <a:t>functionToCreateContext</a:t>
            </a:r>
            <a:r>
              <a:rPr lang="en-US" sz="2200" dirty="0"/>
              <a:t> </a:t>
            </a:r>
            <a:r>
              <a:rPr lang="en-US" sz="2200" b="1" dirty="0"/>
              <a:t>_</a:t>
            </a:r>
            <a:r>
              <a:rPr lang="en-US" sz="2200" dirty="0"/>
              <a:t>) </a:t>
            </a:r>
            <a:endParaRPr lang="en-US" sz="2200" dirty="0" smtClean="0"/>
          </a:p>
          <a:p>
            <a:r>
              <a:rPr lang="en-US" sz="2400" dirty="0" err="1"/>
              <a:t>ssc.checkpoint</a:t>
            </a:r>
            <a:r>
              <a:rPr lang="en-US" sz="2400" dirty="0"/>
              <a:t>(</a:t>
            </a:r>
            <a:r>
              <a:rPr lang="en-US" sz="2400" dirty="0" err="1"/>
              <a:t>checkpointDirectory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Qn</a:t>
            </a:r>
            <a:r>
              <a:rPr lang="en-US" sz="2400" dirty="0" smtClean="0">
                <a:solidFill>
                  <a:srgbClr val="FF0000"/>
                </a:solidFill>
              </a:rPr>
              <a:t>: Why </a:t>
            </a:r>
            <a:r>
              <a:rPr lang="en-US" sz="2400" dirty="0" err="1" smtClean="0">
                <a:solidFill>
                  <a:srgbClr val="FF0000"/>
                </a:solidFill>
              </a:rPr>
              <a:t>checkpointing</a:t>
            </a:r>
            <a:r>
              <a:rPr lang="en-US" sz="2400" dirty="0" smtClean="0">
                <a:solidFill>
                  <a:srgbClr val="FF0000"/>
                </a:solidFill>
              </a:rPr>
              <a:t> when RDD lineage is enough?</a:t>
            </a:r>
            <a:r>
              <a:rPr lang="en-US" sz="2200" dirty="0">
                <a:solidFill>
                  <a:srgbClr val="FF0000"/>
                </a:solidFill>
              </a:rPr>
              <a:t/>
            </a:r>
            <a:br>
              <a:rPr lang="en-US" sz="2200" dirty="0">
                <a:solidFill>
                  <a:srgbClr val="FF0000"/>
                </a:solidFill>
              </a:rPr>
            </a:b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Ex: </a:t>
            </a:r>
            <a:r>
              <a:rPr lang="en-US" sz="1600" dirty="0" smtClean="0">
                <a:solidFill>
                  <a:srgbClr val="FF0000"/>
                </a:solidFill>
              </a:rPr>
              <a:t>spark-streaming-</a:t>
            </a:r>
            <a:r>
              <a:rPr lang="en-US" sz="1600" dirty="0" err="1" smtClean="0">
                <a:solidFill>
                  <a:srgbClr val="FF0000"/>
                </a:solidFill>
              </a:rPr>
              <a:t>wc</a:t>
            </a:r>
            <a:r>
              <a:rPr lang="en-US" sz="1600" dirty="0" smtClean="0">
                <a:solidFill>
                  <a:srgbClr val="FF0000"/>
                </a:solidFill>
              </a:rPr>
              <a:t>-</a:t>
            </a:r>
            <a:r>
              <a:rPr lang="en-US" sz="1600" dirty="0" err="1" smtClean="0">
                <a:solidFill>
                  <a:srgbClr val="FF0000"/>
                </a:solidFill>
              </a:rPr>
              <a:t>checkpoint.scala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Group By users over time – what is different with this RDD?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4" y="1399972"/>
            <a:ext cx="7939088" cy="401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637566" y="1180490"/>
            <a:ext cx="2181833" cy="6483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Designate recovery point: check pointing </a:t>
            </a:r>
            <a:endParaRPr lang="en-US" sz="1100" dirty="0"/>
          </a:p>
        </p:txBody>
      </p:sp>
      <p:sp>
        <p:nvSpPr>
          <p:cNvPr id="7" name="Right Arrow 6"/>
          <p:cNvSpPr/>
          <p:nvPr/>
        </p:nvSpPr>
        <p:spPr>
          <a:xfrm rot="18176281">
            <a:off x="2955453" y="5042658"/>
            <a:ext cx="1405453" cy="3619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Values</a:t>
            </a:r>
            <a:endParaRPr lang="en-US" sz="1100" dirty="0"/>
          </a:p>
        </p:txBody>
      </p:sp>
      <p:sp>
        <p:nvSpPr>
          <p:cNvPr id="9" name="Right Arrow 8"/>
          <p:cNvSpPr/>
          <p:nvPr/>
        </p:nvSpPr>
        <p:spPr>
          <a:xfrm rot="18176281">
            <a:off x="4784252" y="5230607"/>
            <a:ext cx="1405453" cy="3619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Values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327500" y="1399972"/>
            <a:ext cx="304800" cy="26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2819400" y="5645510"/>
            <a:ext cx="304800" cy="26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4731544" y="5833459"/>
            <a:ext cx="304800" cy="26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801316" y="4535461"/>
            <a:ext cx="2181833" cy="10123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Stateful</a:t>
            </a:r>
            <a:r>
              <a:rPr lang="en-US" sz="1100" dirty="0" smtClean="0"/>
              <a:t> = When data is combined from multiple batches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00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5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concept of Sliding Window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5867400" cy="2438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Windows provide a mechanism to combine data across batches</a:t>
            </a:r>
          </a:p>
          <a:p>
            <a:pPr lvl="1"/>
            <a:r>
              <a:rPr lang="en-US" sz="1400" dirty="0" smtClean="0"/>
              <a:t>3 types of “</a:t>
            </a:r>
            <a:r>
              <a:rPr lang="en-US" sz="1400" b="1" i="1" dirty="0" smtClean="0"/>
              <a:t>time</a:t>
            </a:r>
            <a:r>
              <a:rPr lang="en-US" sz="1400" dirty="0" smtClean="0"/>
              <a:t>” </a:t>
            </a:r>
          </a:p>
          <a:p>
            <a:pPr lvl="1"/>
            <a:r>
              <a:rPr lang="en-US" sz="1400" dirty="0" smtClean="0"/>
              <a:t>Batch duration (specified in SSC) – Say 10 seconds</a:t>
            </a:r>
          </a:p>
          <a:p>
            <a:pPr lvl="1"/>
            <a:r>
              <a:rPr lang="en-US" sz="1400" dirty="0" smtClean="0"/>
              <a:t>Window Duration (say 5 min)     - Treat it more like a length of the window</a:t>
            </a:r>
          </a:p>
          <a:p>
            <a:pPr lvl="1"/>
            <a:r>
              <a:rPr lang="en-US" sz="1400" dirty="0" smtClean="0"/>
              <a:t>Sliding Duration (say 30 seconds)  (default = same as batch duration)</a:t>
            </a:r>
          </a:p>
          <a:p>
            <a:pPr marL="457200" lvl="1" indent="0">
              <a:buNone/>
            </a:pPr>
            <a:r>
              <a:rPr lang="en-US" sz="1400" dirty="0" err="1" smtClean="0"/>
              <a:t>Qn</a:t>
            </a:r>
            <a:r>
              <a:rPr lang="en-US" sz="1400" dirty="0" smtClean="0"/>
              <a:t>: How many batches (RDDs) are there in the window? 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5 min / 10 second = 30 batches 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6812"/>
            <a:ext cx="28384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4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Time in Spark Streaming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2873778"/>
              </p:ext>
            </p:extLst>
          </p:nvPr>
        </p:nvGraphicFramePr>
        <p:xfrm>
          <a:off x="1524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02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Windowed-</a:t>
            </a:r>
            <a:r>
              <a:rPr lang="en-US" dirty="0" err="1" smtClean="0">
                <a:solidFill>
                  <a:srgbClr val="FF0000"/>
                </a:solidFill>
              </a:rPr>
              <a:t>count.scala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6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Window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1800" dirty="0"/>
              <a:t>2 Types of window operation:</a:t>
            </a:r>
          </a:p>
          <a:p>
            <a:pPr lvl="1"/>
            <a:r>
              <a:rPr lang="en-US" sz="1800" dirty="0" err="1"/>
              <a:t>UpdateStateByKey</a:t>
            </a:r>
            <a:r>
              <a:rPr lang="en-US" sz="1800" dirty="0"/>
              <a:t>() – The update function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totalUserReqs</a:t>
            </a:r>
            <a:r>
              <a:rPr lang="en-US" sz="1800" dirty="0"/>
              <a:t> =   </a:t>
            </a:r>
            <a:r>
              <a:rPr lang="en-US" sz="1800" dirty="0" err="1"/>
              <a:t>userreqs.updateStateByKey</a:t>
            </a:r>
            <a:r>
              <a:rPr lang="en-US" sz="1800" dirty="0"/>
              <a:t> (</a:t>
            </a:r>
            <a:r>
              <a:rPr lang="en-US" sz="1800" dirty="0" err="1"/>
              <a:t>updateCount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Window Operations</a:t>
            </a:r>
          </a:p>
          <a:p>
            <a:pPr lvl="2"/>
            <a:r>
              <a:rPr lang="en-US" sz="1800" dirty="0" err="1" smtClean="0"/>
              <a:t>ReduceByWindow</a:t>
            </a:r>
            <a:r>
              <a:rPr lang="en-US" sz="1800" dirty="0" smtClean="0"/>
              <a:t> &amp; </a:t>
            </a:r>
            <a:r>
              <a:rPr lang="en-US" sz="1800" dirty="0" err="1" smtClean="0"/>
              <a:t>ReduceByKeyAndWindow</a:t>
            </a:r>
            <a:r>
              <a:rPr lang="en-US" sz="1800" dirty="0" smtClean="0"/>
              <a:t>(</a:t>
            </a:r>
            <a:r>
              <a:rPr lang="en-US" sz="1800" dirty="0" err="1" smtClean="0"/>
              <a:t>fn</a:t>
            </a:r>
            <a:r>
              <a:rPr lang="en-US" sz="1800" dirty="0"/>
              <a:t>, time 1, time2)</a:t>
            </a:r>
          </a:p>
          <a:p>
            <a:pPr lvl="2"/>
            <a:r>
              <a:rPr lang="en-US" sz="1800" dirty="0" err="1" smtClean="0"/>
              <a:t>countByWindow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countByKeyAndWindow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Operation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1759"/>
            <a:ext cx="7848601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Spark Streaming is an API on top of Spark Core</a:t>
            </a:r>
          </a:p>
          <a:p>
            <a:r>
              <a:rPr lang="en-US" sz="2000" dirty="0" smtClean="0"/>
              <a:t>Various listeners are available that can listen to Spark sources</a:t>
            </a:r>
          </a:p>
          <a:p>
            <a:pPr lvl="1"/>
            <a:r>
              <a:rPr lang="en-US" sz="1800" dirty="0" smtClean="0"/>
              <a:t>Directory &amp; Socket Listeners built in</a:t>
            </a:r>
          </a:p>
          <a:p>
            <a:pPr lvl="1"/>
            <a:r>
              <a:rPr lang="en-US" sz="1800" dirty="0" smtClean="0"/>
              <a:t>Twitter, Flume, KAFKA </a:t>
            </a:r>
            <a:r>
              <a:rPr lang="en-US" sz="1800" dirty="0" err="1" smtClean="0"/>
              <a:t>etc</a:t>
            </a:r>
            <a:r>
              <a:rPr lang="en-US" sz="1800" dirty="0" smtClean="0"/>
              <a:t> available as add-on</a:t>
            </a:r>
          </a:p>
          <a:p>
            <a:r>
              <a:rPr lang="en-US" sz="2000" dirty="0" err="1" smtClean="0"/>
              <a:t>Dstreams</a:t>
            </a:r>
            <a:r>
              <a:rPr lang="en-US" sz="2000" dirty="0" smtClean="0"/>
              <a:t> is a </a:t>
            </a:r>
            <a:r>
              <a:rPr lang="en-US" sz="2000" dirty="0" err="1" smtClean="0"/>
              <a:t>supercollection</a:t>
            </a:r>
            <a:r>
              <a:rPr lang="en-US" sz="2000" dirty="0" smtClean="0"/>
              <a:t> of RDDs</a:t>
            </a:r>
          </a:p>
          <a:p>
            <a:pPr lvl="1"/>
            <a:r>
              <a:rPr lang="en-US" sz="1800" dirty="0" smtClean="0"/>
              <a:t>Possible to perform many transformations such as count(), filter </a:t>
            </a:r>
            <a:r>
              <a:rPr lang="en-US" sz="1800" dirty="0" err="1" smtClean="0"/>
              <a:t>etc</a:t>
            </a:r>
            <a:r>
              <a:rPr lang="en-US" sz="1800" dirty="0" smtClean="0"/>
              <a:t> on </a:t>
            </a:r>
            <a:r>
              <a:rPr lang="en-US" sz="1800" dirty="0" err="1" smtClean="0"/>
              <a:t>Dstreams</a:t>
            </a:r>
            <a:endParaRPr lang="en-US" sz="1800" dirty="0" smtClean="0"/>
          </a:p>
          <a:p>
            <a:pPr lvl="1"/>
            <a:r>
              <a:rPr lang="en-US" sz="1800" dirty="0" smtClean="0"/>
              <a:t>Checkpoint </a:t>
            </a:r>
            <a:r>
              <a:rPr lang="en-US" sz="1800" dirty="0" err="1" smtClean="0"/>
              <a:t>Dstreams</a:t>
            </a:r>
            <a:r>
              <a:rPr lang="en-US" sz="1800" dirty="0" smtClean="0"/>
              <a:t> to avoid its infinite growth</a:t>
            </a:r>
          </a:p>
          <a:p>
            <a:pPr lvl="1"/>
            <a:r>
              <a:rPr lang="en-US" sz="1800" dirty="0" err="1" smtClean="0"/>
              <a:t>Dstreams</a:t>
            </a:r>
            <a:r>
              <a:rPr lang="en-US" sz="1800" dirty="0" smtClean="0"/>
              <a:t> can be manipulated with RDDs and Data Frames</a:t>
            </a:r>
          </a:p>
          <a:p>
            <a:r>
              <a:rPr lang="en-US" sz="2200" dirty="0" smtClean="0"/>
              <a:t>Manipulate  </a:t>
            </a:r>
            <a:r>
              <a:rPr lang="en-US" sz="2200" dirty="0" err="1" smtClean="0"/>
              <a:t>Dstream</a:t>
            </a:r>
            <a:r>
              <a:rPr lang="en-US" sz="2200" dirty="0" smtClean="0"/>
              <a:t> “States” </a:t>
            </a:r>
          </a:p>
          <a:p>
            <a:pPr lvl="1"/>
            <a:r>
              <a:rPr lang="en-US" sz="1800" dirty="0" err="1" smtClean="0"/>
              <a:t>Eg</a:t>
            </a:r>
            <a:r>
              <a:rPr lang="en-US" sz="1800" dirty="0" smtClean="0"/>
              <a:t>. Update “Total” requests by users </a:t>
            </a:r>
          </a:p>
          <a:p>
            <a:r>
              <a:rPr lang="en-US" sz="2200" dirty="0" err="1" smtClean="0"/>
              <a:t>Timeslice</a:t>
            </a:r>
            <a:r>
              <a:rPr lang="en-US" sz="2200" dirty="0" smtClean="0"/>
              <a:t> </a:t>
            </a:r>
            <a:r>
              <a:rPr lang="en-US" sz="2200" dirty="0" err="1" smtClean="0"/>
              <a:t>Dstreams</a:t>
            </a:r>
            <a:r>
              <a:rPr lang="en-US" sz="2200" dirty="0" smtClean="0"/>
              <a:t> into Windows</a:t>
            </a:r>
          </a:p>
          <a:p>
            <a:pPr lvl="1"/>
            <a:r>
              <a:rPr lang="en-US" sz="1800" dirty="0" smtClean="0"/>
              <a:t>Perform operations on windows (rather than on the full </a:t>
            </a:r>
            <a:r>
              <a:rPr lang="en-US" sz="1800" dirty="0" err="1" smtClean="0"/>
              <a:t>Dstreams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Eg</a:t>
            </a:r>
            <a:r>
              <a:rPr lang="en-US" sz="1800" dirty="0" smtClean="0"/>
              <a:t>.# of logins in the last 30 minutes. 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33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2" y="3353488"/>
            <a:ext cx="68294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11430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Second Scale Latency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Fault </a:t>
            </a:r>
            <a:r>
              <a:rPr lang="en-US" sz="2000" dirty="0" err="1" smtClean="0"/>
              <a:t>Tolerent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Once and only once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merge RDD with </a:t>
            </a:r>
            <a:r>
              <a:rPr lang="en-US" sz="2000" dirty="0" err="1" smtClean="0"/>
              <a:t>Dstreams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Spark SQL, ML libraries </a:t>
            </a:r>
            <a:r>
              <a:rPr lang="en-US" sz="2000" dirty="0" err="1" smtClean="0"/>
              <a:t>etc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0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Batch vs. Streaming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59912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524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“chunks” input streams into batches of data.</a:t>
            </a:r>
          </a:p>
          <a:p>
            <a:r>
              <a:rPr lang="en-US" dirty="0" smtClean="0"/>
              <a:t>The batch is called as </a:t>
            </a:r>
            <a:r>
              <a:rPr lang="en-US" dirty="0" err="1" smtClean="0"/>
              <a:t>Dstream</a:t>
            </a:r>
            <a:r>
              <a:rPr lang="en-US" dirty="0" smtClean="0"/>
              <a:t> (Which is a sequence of RDD)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Network </a:t>
            </a:r>
            <a:r>
              <a:rPr lang="en-US" sz="3600" dirty="0" err="1" smtClean="0"/>
              <a:t>Wordcount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3246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414588"/>
            <a:ext cx="63341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7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Spark Streaming - API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concept of Listeners</a:t>
            </a:r>
          </a:p>
          <a:p>
            <a:r>
              <a:rPr lang="en-US" sz="2400" dirty="0" smtClean="0"/>
              <a:t>The concept of </a:t>
            </a:r>
            <a:r>
              <a:rPr lang="en-US" sz="2400" dirty="0" err="1" smtClean="0"/>
              <a:t>Dstream</a:t>
            </a:r>
            <a:endParaRPr lang="en-US" sz="2400" dirty="0" smtClean="0"/>
          </a:p>
          <a:p>
            <a:r>
              <a:rPr lang="en-US" sz="2400" dirty="0" err="1" smtClean="0"/>
              <a:t>Checkpointing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err="1" smtClean="0"/>
              <a:t>Statefulness</a:t>
            </a:r>
            <a:r>
              <a:rPr lang="en-US" sz="2400" dirty="0" smtClean="0"/>
              <a:t> of </a:t>
            </a:r>
            <a:r>
              <a:rPr lang="en-US" sz="2400" dirty="0" err="1" smtClean="0"/>
              <a:t>Dstreams</a:t>
            </a:r>
            <a:endParaRPr lang="en-US" sz="2400" dirty="0" smtClean="0"/>
          </a:p>
          <a:p>
            <a:r>
              <a:rPr lang="en-US" sz="2400" dirty="0" smtClean="0"/>
              <a:t>Sliding Window (Time slicing)</a:t>
            </a:r>
          </a:p>
          <a:p>
            <a:pPr lvl="1"/>
            <a:r>
              <a:rPr lang="en-US" sz="2000" dirty="0" smtClean="0"/>
              <a:t>Checkpoint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9140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Input Streams – Fault </a:t>
            </a:r>
            <a:r>
              <a:rPr lang="en-US" sz="3600" dirty="0" err="1" smtClean="0"/>
              <a:t>Tolerence</a:t>
            </a:r>
            <a:endParaRPr lang="en-US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8" y="1541429"/>
            <a:ext cx="77724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2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DStreams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File Streams allows Spark Streaming to listen to changes to FS (HDFS, local FS, NFS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The generic format is: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streamingContext.fileStream</a:t>
            </a:r>
            <a:r>
              <a:rPr lang="en-US" sz="2400" dirty="0" smtClean="0"/>
              <a:t>[</a:t>
            </a:r>
            <a:r>
              <a:rPr lang="en-US" sz="2400" dirty="0" err="1" smtClean="0"/>
              <a:t>KeyClass</a:t>
            </a:r>
            <a:r>
              <a:rPr lang="en-US" sz="2400" dirty="0"/>
              <a:t>, </a:t>
            </a:r>
            <a:r>
              <a:rPr lang="en-US" sz="2400" dirty="0" err="1"/>
              <a:t>ValueClass</a:t>
            </a:r>
            <a:r>
              <a:rPr lang="en-US" sz="2400" dirty="0"/>
              <a:t>, </a:t>
            </a:r>
            <a:r>
              <a:rPr lang="en-US" sz="2400" dirty="0" err="1"/>
              <a:t>InputFormatClass</a:t>
            </a:r>
            <a:r>
              <a:rPr lang="en-US" sz="2400" dirty="0"/>
              <a:t>](</a:t>
            </a:r>
            <a:r>
              <a:rPr lang="en-US" sz="2400" dirty="0" err="1"/>
              <a:t>dataDirectory</a:t>
            </a:r>
            <a:r>
              <a:rPr lang="en-US" sz="2400" dirty="0"/>
              <a:t>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advanced source such as Flume, KAFKA </a:t>
            </a:r>
            <a:r>
              <a:rPr lang="en-US" sz="2400" dirty="0" err="1" smtClean="0"/>
              <a:t>etc</a:t>
            </a:r>
            <a:r>
              <a:rPr lang="en-US" sz="2400" dirty="0" smtClean="0"/>
              <a:t>, a linking process is required.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5306" y="3927182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Ex: spark-streaming-</a:t>
            </a:r>
            <a:r>
              <a:rPr lang="en-US" sz="1600" dirty="0" err="1">
                <a:solidFill>
                  <a:srgbClr val="FF0000"/>
                </a:solidFill>
              </a:rPr>
              <a:t>wordcount.scala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6514"/>
            <a:ext cx="8792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Ex: Streaming </a:t>
            </a:r>
            <a:r>
              <a:rPr lang="en-US" sz="1600" dirty="0" err="1" smtClean="0">
                <a:solidFill>
                  <a:srgbClr val="FF0000"/>
                </a:solidFill>
              </a:rPr>
              <a:t>Log.scala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Python/streamtest.py    </a:t>
            </a:r>
            <a:r>
              <a:rPr lang="en-US" sz="1600" dirty="0" err="1" smtClean="0">
                <a:solidFill>
                  <a:srgbClr val="FF0000"/>
                </a:solidFill>
              </a:rPr>
              <a:t>localhost</a:t>
            </a:r>
            <a:r>
              <a:rPr lang="en-US" sz="1600" dirty="0" smtClean="0">
                <a:solidFill>
                  <a:srgbClr val="FF0000"/>
                </a:solidFill>
              </a:rPr>
              <a:t> 4444 10 \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/user/</a:t>
            </a:r>
            <a:r>
              <a:rPr lang="en-US" sz="1600" dirty="0" err="1" smtClean="0">
                <a:solidFill>
                  <a:srgbClr val="FF0000"/>
                </a:solidFill>
              </a:rPr>
              <a:t>hgfs</a:t>
            </a:r>
            <a:r>
              <a:rPr lang="en-US" sz="1600" dirty="0" smtClean="0">
                <a:solidFill>
                  <a:srgbClr val="FF0000"/>
                </a:solidFill>
              </a:rPr>
              <a:t>/f/data/Hive </a:t>
            </a:r>
            <a:r>
              <a:rPr lang="en-US" sz="1600" dirty="0">
                <a:solidFill>
                  <a:srgbClr val="FF0000"/>
                </a:solidFill>
              </a:rPr>
              <a:t>and Spark/weblogs</a:t>
            </a:r>
          </a:p>
        </p:txBody>
      </p:sp>
    </p:spTree>
    <p:extLst>
      <p:ext uri="{BB962C8B-B14F-4D97-AF65-F5344CB8AC3E}">
        <p14:creationId xmlns:p14="http://schemas.microsoft.com/office/powerpoint/2010/main" val="30007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with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613" y="2021732"/>
            <a:ext cx="8229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Ex: /</a:t>
            </a:r>
            <a:r>
              <a:rPr lang="en-US" sz="2000" dirty="0" err="1" smtClean="0">
                <a:solidFill>
                  <a:srgbClr val="FF0000"/>
                </a:solidFill>
              </a:rPr>
              <a:t>mnt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hgfs</a:t>
            </a:r>
            <a:r>
              <a:rPr lang="en-US" sz="2000" dirty="0" smtClean="0">
                <a:solidFill>
                  <a:srgbClr val="FF0000"/>
                </a:solidFill>
              </a:rPr>
              <a:t>/f/code/spark-streaming/spark-streaming-</a:t>
            </a:r>
            <a:r>
              <a:rPr lang="en-US" sz="2000" dirty="0" err="1" smtClean="0">
                <a:solidFill>
                  <a:srgbClr val="FF0000"/>
                </a:solidFill>
              </a:rPr>
              <a:t>df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 err="1" smtClean="0">
                <a:solidFill>
                  <a:srgbClr val="FF0000"/>
                </a:solidFill>
              </a:rPr>
              <a:t>wordcount.scala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&lt;Attribution: Spark Example from </a:t>
            </a:r>
            <a:r>
              <a:rPr lang="en-US" sz="2000" dirty="0" err="1" smtClean="0">
                <a:solidFill>
                  <a:srgbClr val="FF0000"/>
                </a:solidFill>
              </a:rPr>
              <a:t>Git</a:t>
            </a:r>
            <a:r>
              <a:rPr lang="en-US" sz="2000" dirty="0" smtClean="0">
                <a:solidFill>
                  <a:srgbClr val="FF0000"/>
                </a:solidFill>
              </a:rPr>
              <a:t> Hub&gt;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Twitter Stream &amp; Sentiment Analysis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4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Setup your Twitter Developer Account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http://docs.aws.amazon.com/gettingstarted/latest/emr/getting-started-emr-sentiment-create-twitter-account.html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/>
              <a:t>Sentiment Analysis: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class.coursera.org/nlp/lecture/145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419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</a:t>
            </a:r>
            <a:r>
              <a:rPr lang="en-US" dirty="0" smtClean="0">
                <a:solidFill>
                  <a:srgbClr val="FF0000"/>
                </a:solidFill>
              </a:rPr>
              <a:t>: spark-streaming-</a:t>
            </a:r>
            <a:r>
              <a:rPr lang="en-US" dirty="0" err="1" smtClean="0">
                <a:solidFill>
                  <a:srgbClr val="FF0000"/>
                </a:solidFill>
              </a:rPr>
              <a:t>twitter.scala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spark-streaming-twitter-</a:t>
            </a:r>
            <a:r>
              <a:rPr lang="en-US" dirty="0" err="1" smtClean="0">
                <a:solidFill>
                  <a:srgbClr val="FF0000"/>
                </a:solidFill>
              </a:rPr>
              <a:t>movies.scala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spark-streaming-sentiment-analysis2.scala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Data: sentiment_dictionary.csv</a:t>
            </a:r>
          </a:p>
        </p:txBody>
      </p:sp>
    </p:spTree>
    <p:extLst>
      <p:ext uri="{BB962C8B-B14F-4D97-AF65-F5344CB8AC3E}">
        <p14:creationId xmlns:p14="http://schemas.microsoft.com/office/powerpoint/2010/main" val="28833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542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Understanding Spark Streaming</vt:lpstr>
      <vt:lpstr>Spark Streaming</vt:lpstr>
      <vt:lpstr>Micro Batch vs. Streaming </vt:lpstr>
      <vt:lpstr>Network Wordcount Example</vt:lpstr>
      <vt:lpstr>Spark Streaming - API</vt:lpstr>
      <vt:lpstr>Input Streams – Fault Tolerence</vt:lpstr>
      <vt:lpstr>DStreams</vt:lpstr>
      <vt:lpstr>Using Dataframes with Streaming</vt:lpstr>
      <vt:lpstr>Twitter Stream &amp; Sentiment Analysis </vt:lpstr>
      <vt:lpstr>Checkpointing</vt:lpstr>
      <vt:lpstr>Group By users over time – what is different with this RDD?</vt:lpstr>
      <vt:lpstr>The concept of Sliding Window</vt:lpstr>
      <vt:lpstr>Time in Spark Streaming</vt:lpstr>
      <vt:lpstr>Window Operations</vt:lpstr>
      <vt:lpstr>Window Operation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Part 5 – Spark Programming</dc:title>
  <dc:creator>Thillaisthanam, Narendran</dc:creator>
  <cp:lastModifiedBy>Thillaisthanam, Narendran</cp:lastModifiedBy>
  <cp:revision>213</cp:revision>
  <dcterms:created xsi:type="dcterms:W3CDTF">2006-08-16T00:00:00Z</dcterms:created>
  <dcterms:modified xsi:type="dcterms:W3CDTF">2015-07-26T12:54:06Z</dcterms:modified>
</cp:coreProperties>
</file>