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87" r:id="rId2"/>
    <p:sldId id="283" r:id="rId3"/>
    <p:sldId id="353" r:id="rId4"/>
    <p:sldId id="284" r:id="rId5"/>
    <p:sldId id="354" r:id="rId6"/>
    <p:sldId id="355" r:id="rId7"/>
    <p:sldId id="356" r:id="rId8"/>
    <p:sldId id="285" r:id="rId9"/>
    <p:sldId id="357" r:id="rId10"/>
    <p:sldId id="358" r:id="rId11"/>
    <p:sldId id="359" r:id="rId12"/>
    <p:sldId id="360" r:id="rId13"/>
    <p:sldId id="361" r:id="rId14"/>
    <p:sldId id="362" r:id="rId15"/>
    <p:sldId id="364" r:id="rId16"/>
    <p:sldId id="363" r:id="rId17"/>
    <p:sldId id="365" r:id="rId18"/>
    <p:sldId id="366" r:id="rId19"/>
    <p:sldId id="367" r:id="rId20"/>
    <p:sldId id="370" r:id="rId21"/>
    <p:sldId id="369" r:id="rId22"/>
    <p:sldId id="368" r:id="rId23"/>
    <p:sldId id="388" r:id="rId24"/>
    <p:sldId id="33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>
      <p:cViewPr>
        <p:scale>
          <a:sx n="98" d="100"/>
          <a:sy n="98" d="100"/>
        </p:scale>
        <p:origin x="-75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FC0B-4FB9-4315-B8FD-E2DC0E4B8074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93077-A03B-4860-91E7-A2A0DE0F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4040/stag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edureka.co/blog/map-side-join-vs-jo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5443510/closure-in-java-7" TargetMode="External"/><Relationship Id="rId2" Type="http://schemas.openxmlformats.org/officeDocument/2006/relationships/hyperlink" Target="http://lucybain.com/blog/2014/closur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8080/" TargetMode="External"/><Relationship Id="rId2" Type="http://schemas.openxmlformats.org/officeDocument/2006/relationships/hyperlink" Target="http://masternode:uip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Understanding Spark Clusters</a:t>
            </a:r>
            <a:endParaRPr lang="en-US" dirty="0"/>
          </a:p>
        </p:txBody>
      </p:sp>
      <p:pic>
        <p:nvPicPr>
          <p:cNvPr id="1026" name="Picture 2" descr="https://spark.apache.org/images/spar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43000"/>
            <a:ext cx="24574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8999"/>
            <a:ext cx="83534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3428998"/>
            <a:ext cx="5715000" cy="2543175"/>
          </a:xfrm>
          <a:prstGeom prst="roundRect">
            <a:avLst/>
          </a:prstGeom>
          <a:solidFill>
            <a:schemeClr val="accent5">
              <a:alpha val="32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Partition &amp; Stage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304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Operations that run with a single partition is called a stage</a:t>
            </a:r>
          </a:p>
          <a:p>
            <a:r>
              <a:rPr lang="en-US" sz="2000" dirty="0" smtClean="0"/>
              <a:t>Tasks within a stage are pipelined together</a:t>
            </a:r>
          </a:p>
          <a:p>
            <a:r>
              <a:rPr lang="en-US" sz="2000" dirty="0" smtClean="0"/>
              <a:t>An execution plan is created by spark when an “action” is called for. </a:t>
            </a:r>
          </a:p>
          <a:p>
            <a:r>
              <a:rPr lang="en-US" sz="2000" dirty="0" smtClean="0"/>
              <a:t>The Driver program “directs” the execution on the worker nodes.  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172200" y="3428997"/>
            <a:ext cx="2514600" cy="2543175"/>
          </a:xfrm>
          <a:prstGeom prst="roundRect">
            <a:avLst/>
          </a:prstGeom>
          <a:solidFill>
            <a:schemeClr val="accent5">
              <a:alpha val="32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6248400"/>
            <a:ext cx="164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Stage - 1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6248400"/>
            <a:ext cx="25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Stage - 2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14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Tasks, Stages &amp; Job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44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Job- Set of tasks executed by an action</a:t>
            </a:r>
          </a:p>
          <a:p>
            <a:r>
              <a:rPr lang="en-US" sz="1800" dirty="0" smtClean="0"/>
              <a:t>Stage – A set of Tasks executed in parallel in all the nodes</a:t>
            </a:r>
          </a:p>
          <a:p>
            <a:r>
              <a:rPr lang="en-US" sz="1800" dirty="0" smtClean="0"/>
              <a:t>Task- Unit of work that gets executed in one executor node.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" y="2819400"/>
            <a:ext cx="85725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7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are Stages determined?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Spark constructs a DAG of RDD dependencies</a:t>
            </a:r>
          </a:p>
          <a:p>
            <a:r>
              <a:rPr lang="en-US" sz="2000" dirty="0" smtClean="0"/>
              <a:t>Narrow Operations</a:t>
            </a:r>
          </a:p>
          <a:p>
            <a:pPr lvl="1"/>
            <a:r>
              <a:rPr lang="en-US" sz="1800" dirty="0" smtClean="0"/>
              <a:t>Only one child depends on the RDD</a:t>
            </a:r>
          </a:p>
          <a:p>
            <a:pPr lvl="1"/>
            <a:r>
              <a:rPr lang="en-US" sz="1800" dirty="0" smtClean="0"/>
              <a:t>No shuffle</a:t>
            </a:r>
          </a:p>
          <a:p>
            <a:pPr lvl="1"/>
            <a:r>
              <a:rPr lang="en-US" sz="1800" dirty="0" smtClean="0"/>
              <a:t>Can be collapsed into a single Stage</a:t>
            </a:r>
          </a:p>
          <a:p>
            <a:pPr lvl="1"/>
            <a:r>
              <a:rPr lang="en-US" sz="1800" dirty="0" err="1" smtClean="0"/>
              <a:t>Eg</a:t>
            </a:r>
            <a:r>
              <a:rPr lang="en-US" sz="1800" dirty="0" smtClean="0"/>
              <a:t>. Map, filter, union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r>
              <a:rPr lang="en-US" sz="2000" dirty="0" smtClean="0"/>
              <a:t>Wide Operations</a:t>
            </a:r>
          </a:p>
          <a:p>
            <a:pPr lvl="1"/>
            <a:r>
              <a:rPr lang="en-US" sz="1800" dirty="0" smtClean="0"/>
              <a:t>Multiple Children are dependent on it</a:t>
            </a:r>
          </a:p>
          <a:p>
            <a:pPr lvl="1"/>
            <a:r>
              <a:rPr lang="en-US" sz="1800" dirty="0" smtClean="0"/>
              <a:t>Defines a new stage</a:t>
            </a:r>
          </a:p>
          <a:p>
            <a:pPr lvl="1"/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dirty="0" err="1" smtClean="0"/>
              <a:t>reduceByKey</a:t>
            </a:r>
            <a:r>
              <a:rPr lang="en-US" sz="1800" dirty="0" smtClean="0"/>
              <a:t>, join, </a:t>
            </a:r>
            <a:r>
              <a:rPr lang="en-US" sz="1800" dirty="0" err="1" smtClean="0"/>
              <a:t>GroupByKey</a:t>
            </a:r>
            <a:r>
              <a:rPr lang="en-US" sz="1800" dirty="0" smtClean="0"/>
              <a:t>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78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Controlling </a:t>
            </a:r>
            <a:r>
              <a:rPr lang="en-US" sz="2800" dirty="0" smtClean="0"/>
              <a:t>Parallelism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Spark.default.parallelism</a:t>
            </a:r>
            <a:r>
              <a:rPr lang="en-US" sz="2400" dirty="0" smtClean="0"/>
              <a:t> 10</a:t>
            </a:r>
          </a:p>
          <a:p>
            <a:r>
              <a:rPr lang="en-US" sz="2400" dirty="0" err="1" smtClean="0"/>
              <a:t>Words.reduceByKey</a:t>
            </a:r>
            <a:r>
              <a:rPr lang="en-US" sz="2400" dirty="0" smtClean="0"/>
              <a:t>(v1,v2:v1+v2,10) </a:t>
            </a:r>
          </a:p>
          <a:p>
            <a:endParaRPr lang="en-US" sz="2400" dirty="0"/>
          </a:p>
          <a:p>
            <a:r>
              <a:rPr lang="en-US" sz="2400" dirty="0" smtClean="0"/>
              <a:t>Less partition = Less parallelism, But</a:t>
            </a:r>
          </a:p>
          <a:p>
            <a:r>
              <a:rPr lang="en-US" sz="2400" dirty="0" smtClean="0"/>
              <a:t>More partition = Data fragmentation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1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Viewing Stages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1816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http://localhost:4040/stages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Avglengths.scala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838200"/>
            <a:ext cx="89820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3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Spark &amp; Fault Tolerance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333500"/>
            <a:ext cx="412908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57313"/>
            <a:ext cx="2957513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4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Spark Persistence Levels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Cache method stores data in memory  </a:t>
            </a:r>
          </a:p>
          <a:p>
            <a:r>
              <a:rPr lang="en-US" sz="2400" dirty="0" smtClean="0"/>
              <a:t> Persist</a:t>
            </a:r>
          </a:p>
          <a:p>
            <a:pPr lvl="1"/>
            <a:r>
              <a:rPr lang="en-US" sz="2000" dirty="0" smtClean="0"/>
              <a:t>MEMORY_ONLY</a:t>
            </a:r>
          </a:p>
          <a:p>
            <a:pPr lvl="1"/>
            <a:r>
              <a:rPr lang="en-US" sz="2000" dirty="0" smtClean="0"/>
              <a:t>MEMORY_AND_DISK (SPILLING)</a:t>
            </a:r>
          </a:p>
          <a:p>
            <a:pPr lvl="1"/>
            <a:r>
              <a:rPr lang="en-US" sz="2000" dirty="0" smtClean="0"/>
              <a:t>DISK_ONLY</a:t>
            </a:r>
          </a:p>
          <a:p>
            <a:r>
              <a:rPr lang="en-US" sz="2400" dirty="0" smtClean="0"/>
              <a:t>Replication</a:t>
            </a:r>
          </a:p>
          <a:p>
            <a:pPr lvl="1"/>
            <a:r>
              <a:rPr lang="en-US" sz="2000" dirty="0" smtClean="0"/>
              <a:t>MEMORY_ONLY_2, MEMORY_AND_DISK_2</a:t>
            </a:r>
          </a:p>
          <a:p>
            <a:r>
              <a:rPr lang="en-US" sz="2400" dirty="0" smtClean="0"/>
              <a:t>Serialization</a:t>
            </a:r>
          </a:p>
          <a:p>
            <a:pPr lvl="2"/>
            <a:r>
              <a:rPr lang="en-US" sz="1800" dirty="0" smtClean="0"/>
              <a:t>MEMORY_ONLY_SER &amp; MEMORY_AND_DISK_SER</a:t>
            </a:r>
          </a:p>
          <a:p>
            <a:r>
              <a:rPr lang="en-US" sz="2400" dirty="0" err="1" smtClean="0"/>
              <a:t>Checkpointing</a:t>
            </a:r>
            <a:endParaRPr lang="en-US" sz="2400" dirty="0" smtClean="0"/>
          </a:p>
          <a:p>
            <a:pPr lvl="1"/>
            <a:r>
              <a:rPr lang="en-US" sz="2000" dirty="0" smtClean="0"/>
              <a:t>Speeds up recovery of node crashes by persisting RDD lineages in HDFS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864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Actions.scala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Run models without and with cache option and watch the storage levels in UI (localhost:4040)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Disk Persistence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4343400" cy="3810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Useful when the size of memory is small when compared to the dataset</a:t>
            </a:r>
          </a:p>
          <a:p>
            <a:r>
              <a:rPr lang="en-US" sz="2000" dirty="0" smtClean="0"/>
              <a:t>Disk persisted partitions are stored in local files</a:t>
            </a:r>
            <a:endParaRPr 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14400"/>
            <a:ext cx="39243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5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Broadcast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Set by the Driver and “read” by the Executors</a:t>
            </a:r>
          </a:p>
          <a:p>
            <a:r>
              <a:rPr lang="en-US" sz="2000" dirty="0" smtClean="0"/>
              <a:t>Executors CANNOT write to broadcasters</a:t>
            </a:r>
          </a:p>
          <a:p>
            <a:r>
              <a:rPr lang="en-US" sz="2000" dirty="0" smtClean="0"/>
              <a:t>Helps minimize Shuffle </a:t>
            </a:r>
          </a:p>
          <a:p>
            <a:r>
              <a:rPr lang="en-US" sz="2000" dirty="0" smtClean="0"/>
              <a:t>Uses an efficient “peer-to-peer” algorithm for passing broadcast values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65341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808" y="55626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Data: weblogs/*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targetModels.txt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Code: Spark-</a:t>
            </a:r>
            <a:r>
              <a:rPr lang="en-US" dirty="0" err="1" smtClean="0">
                <a:solidFill>
                  <a:srgbClr val="FF0000"/>
                </a:solidFill>
              </a:rPr>
              <a:t>broadcast.scala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Accumulators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99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Opposite of what Broadcast does:</a:t>
            </a:r>
          </a:p>
          <a:p>
            <a:r>
              <a:rPr lang="en-US" sz="2000" dirty="0" smtClean="0"/>
              <a:t>Worker nodes “set” the values and the driver reads it.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3533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8864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Code: spark-</a:t>
            </a:r>
            <a:r>
              <a:rPr lang="en-US" dirty="0" err="1" smtClean="0">
                <a:solidFill>
                  <a:srgbClr val="FF0000"/>
                </a:solidFill>
              </a:rPr>
              <a:t>accumulator.scala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Cluster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Locally</a:t>
            </a:r>
          </a:p>
          <a:p>
            <a:pPr lvl="1">
              <a:buFontTx/>
              <a:buChar char="-"/>
            </a:pPr>
            <a:r>
              <a:rPr lang="en-US" sz="1600" dirty="0" smtClean="0"/>
              <a:t>Single and multi-threaded</a:t>
            </a:r>
          </a:p>
          <a:p>
            <a:pPr>
              <a:buFontTx/>
              <a:buChar char="-"/>
            </a:pPr>
            <a:r>
              <a:rPr lang="en-US" sz="1600" dirty="0" smtClean="0"/>
              <a:t>Cluster Deployment</a:t>
            </a:r>
          </a:p>
          <a:p>
            <a:pPr lvl="1">
              <a:buFontTx/>
              <a:buChar char="-"/>
            </a:pPr>
            <a:r>
              <a:rPr lang="en-US" sz="1600" dirty="0" smtClean="0"/>
              <a:t>Stand-alone</a:t>
            </a:r>
          </a:p>
          <a:p>
            <a:pPr lvl="2">
              <a:buFontTx/>
              <a:buChar char="-"/>
            </a:pPr>
            <a:r>
              <a:rPr lang="en-US" sz="1600" dirty="0" smtClean="0"/>
              <a:t>Ships with Spark distribution. </a:t>
            </a:r>
          </a:p>
          <a:p>
            <a:pPr lvl="2">
              <a:buFontTx/>
              <a:buChar char="-"/>
            </a:pPr>
            <a:r>
              <a:rPr lang="en-US" sz="1600" dirty="0" smtClean="0"/>
              <a:t>Easy to install and run</a:t>
            </a:r>
            <a:r>
              <a:rPr lang="en-US" sz="1600" dirty="0"/>
              <a:t>. Useful for Testing. </a:t>
            </a:r>
            <a:endParaRPr lang="en-US" sz="1600" dirty="0" smtClean="0"/>
          </a:p>
          <a:p>
            <a:pPr lvl="2">
              <a:buFontTx/>
              <a:buChar char="-"/>
            </a:pPr>
            <a:r>
              <a:rPr lang="en-US" sz="1600" dirty="0" smtClean="0"/>
              <a:t>Not meant for prod runs.</a:t>
            </a:r>
          </a:p>
          <a:p>
            <a:pPr lvl="1"/>
            <a:r>
              <a:rPr lang="en-US" sz="1600" dirty="0" smtClean="0"/>
              <a:t>YARN</a:t>
            </a:r>
          </a:p>
          <a:p>
            <a:pPr lvl="2"/>
            <a:r>
              <a:rPr lang="en-US" sz="1600" dirty="0" smtClean="0"/>
              <a:t>Included in CDH. Production capable. </a:t>
            </a:r>
          </a:p>
          <a:p>
            <a:pPr lvl="1"/>
            <a:r>
              <a:rPr lang="en-US" sz="1600" dirty="0" err="1" smtClean="0"/>
              <a:t>Mesos</a:t>
            </a:r>
            <a:endParaRPr lang="en-US" sz="1600" dirty="0" smtClean="0"/>
          </a:p>
          <a:p>
            <a:pPr lvl="2"/>
            <a:r>
              <a:rPr lang="en-US" sz="1600" dirty="0" smtClean="0"/>
              <a:t>From Berkeley AMP Group.</a:t>
            </a:r>
          </a:p>
          <a:p>
            <a:pPr lvl="2"/>
            <a:r>
              <a:rPr lang="en-US" sz="1600" dirty="0" smtClean="0"/>
              <a:t>Initial distribution. Currently being de phased in favor of YARN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6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Map Side Joins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8229600" cy="60959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http://www.edureka.co/blog/map-side-join-vs-join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52292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2613"/>
            <a:ext cx="79248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410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Code: map-join-1.scala</a:t>
            </a:r>
          </a:p>
          <a:p>
            <a:r>
              <a:rPr lang="en-US" dirty="0"/>
              <a:t> </a:t>
            </a:r>
            <a:r>
              <a:rPr lang="en-US" dirty="0" smtClean="0"/>
              <a:t>           map-join-2.scala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885950"/>
            <a:ext cx="81248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1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What’s wrong with this line?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752600"/>
          </a:xfrm>
        </p:spPr>
        <p:txBody>
          <a:bodyPr/>
          <a:lstStyle/>
          <a:p>
            <a:r>
              <a:rPr lang="en-US" dirty="0" err="1"/>
              <a:t>rdd.foreach</a:t>
            </a:r>
            <a:r>
              <a:rPr lang="en-US" dirty="0"/>
              <a:t>(x </a:t>
            </a:r>
            <a:r>
              <a:rPr lang="en-US" b="1" dirty="0"/>
              <a:t>=&gt;</a:t>
            </a:r>
            <a:r>
              <a:rPr lang="en-US" dirty="0"/>
              <a:t> counter += x)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Closures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http://lucybain.com/blog/2014/closures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Global Variables in Spark</a:t>
            </a:r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stackoverflow.com/questions/5443510/closure-in-java-7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34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Spark be Used as a </a:t>
            </a:r>
            <a:r>
              <a:rPr lang="en-US" dirty="0" err="1" smtClean="0"/>
              <a:t>MemcacheD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Some, None and 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1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/>
              <a:t>Source: http://alvinalexander.com/scala/using-scala-option-some-none-idiom-function-java-null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346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329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67025"/>
            <a:ext cx="4019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3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Starting Spark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19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Locally :</a:t>
            </a:r>
          </a:p>
          <a:p>
            <a:pPr lvl="1"/>
            <a:r>
              <a:rPr lang="en-US" sz="2400" dirty="0"/>
              <a:t>$</a:t>
            </a:r>
            <a:r>
              <a:rPr lang="en-US" sz="2400" dirty="0" smtClean="0"/>
              <a:t> spark-shell </a:t>
            </a:r>
          </a:p>
          <a:p>
            <a:pPr lvl="1"/>
            <a:r>
              <a:rPr lang="en-US" sz="2400" dirty="0" smtClean="0"/>
              <a:t>spark-shell --master local[4]</a:t>
            </a:r>
          </a:p>
          <a:p>
            <a:r>
              <a:rPr lang="en-US" sz="2400" dirty="0" smtClean="0"/>
              <a:t>Standalone Cluster mode:</a:t>
            </a:r>
          </a:p>
          <a:p>
            <a:pPr lvl="1"/>
            <a:r>
              <a:rPr lang="en-US" sz="2400" dirty="0" smtClean="0"/>
              <a:t>$ </a:t>
            </a:r>
            <a:r>
              <a:rPr lang="en-US" sz="2400" dirty="0" err="1" smtClean="0"/>
              <a:t>sudo</a:t>
            </a:r>
            <a:r>
              <a:rPr lang="en-US" sz="2400" dirty="0" smtClean="0"/>
              <a:t> service spark-master start</a:t>
            </a:r>
          </a:p>
          <a:p>
            <a:pPr lvl="1"/>
            <a:r>
              <a:rPr lang="en-US" sz="2400" dirty="0" smtClean="0"/>
              <a:t>$ </a:t>
            </a:r>
            <a:r>
              <a:rPr lang="en-US" sz="2400" dirty="0" err="1"/>
              <a:t>s</a:t>
            </a:r>
            <a:r>
              <a:rPr lang="en-US" sz="2400" dirty="0" err="1" smtClean="0"/>
              <a:t>udo</a:t>
            </a:r>
            <a:r>
              <a:rPr lang="en-US" sz="2400" dirty="0" smtClean="0"/>
              <a:t> service spark-worker start</a:t>
            </a:r>
          </a:p>
          <a:p>
            <a:pPr lvl="1"/>
            <a:r>
              <a:rPr lang="en-US" sz="2400" dirty="0" smtClean="0"/>
              <a:t>$ spark-shell --master spark://&lt;localhost&gt;:7077</a:t>
            </a:r>
          </a:p>
          <a:p>
            <a:r>
              <a:rPr lang="en-US" sz="2400" dirty="0" smtClean="0"/>
              <a:t>YARN </a:t>
            </a:r>
          </a:p>
          <a:p>
            <a:pPr marL="0" indent="0">
              <a:buNone/>
            </a:pPr>
            <a:r>
              <a:rPr lang="en-US" sz="2400" dirty="0" smtClean="0"/>
              <a:t>	./</a:t>
            </a:r>
            <a:r>
              <a:rPr lang="en-US" sz="2400" dirty="0"/>
              <a:t>bin/spark-shell --master </a:t>
            </a:r>
            <a:r>
              <a:rPr lang="en-US" sz="2400" dirty="0" smtClean="0"/>
              <a:t>yarn-client</a:t>
            </a:r>
          </a:p>
          <a:p>
            <a:pPr marL="0" indent="0">
              <a:buNone/>
            </a:pPr>
            <a:r>
              <a:rPr lang="en-US" sz="2400" dirty="0" smtClean="0"/>
              <a:t>	./</a:t>
            </a:r>
            <a:r>
              <a:rPr lang="en-US" sz="2400" dirty="0"/>
              <a:t>bin/spark-submit --class </a:t>
            </a:r>
            <a:r>
              <a:rPr lang="en-US" sz="2400" dirty="0" err="1"/>
              <a:t>org.apache.spark.examples.SparkPi</a:t>
            </a:r>
            <a:r>
              <a:rPr lang="en-US" sz="2400" dirty="0"/>
              <a:t> \ --master yarn-cluster \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5791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00100"/>
            <a:ext cx="8305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623673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HA option for the Spark Master is available via Zookeeper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Partitions and RDD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47800"/>
            <a:ext cx="26003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4" y="1525216"/>
            <a:ext cx="40481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5029200"/>
            <a:ext cx="464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US" dirty="0" err="1"/>
              <a:t>sc.textFile</a:t>
            </a:r>
            <a:r>
              <a:rPr lang="en-US" dirty="0"/>
              <a:t>(</a:t>
            </a:r>
            <a:r>
              <a:rPr lang="en-US" i="1" dirty="0"/>
              <a:t>"</a:t>
            </a:r>
            <a:r>
              <a:rPr lang="en-US" dirty="0"/>
              <a:t>myfile</a:t>
            </a:r>
            <a:r>
              <a:rPr lang="en-US" i="1" dirty="0"/>
              <a:t>",</a:t>
            </a:r>
            <a:r>
              <a:rPr lang="en-US" dirty="0"/>
              <a:t>3)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562600"/>
            <a:ext cx="59626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Partitions vs HDFS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Files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37242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800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Sc.wholeTextFiles</a:t>
            </a:r>
            <a:r>
              <a:rPr lang="en-US" dirty="0" smtClean="0"/>
              <a:t>(“&lt;</a:t>
            </a:r>
            <a:r>
              <a:rPr lang="en-US" dirty="0" err="1" smtClean="0"/>
              <a:t>dir</a:t>
            </a:r>
            <a:r>
              <a:rPr lang="en-US" dirty="0" smtClean="0"/>
              <a:t>&gt;/*”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are partitions important?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2296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Controlling partitions will increase efficiency</a:t>
            </a:r>
          </a:p>
          <a:p>
            <a:pPr lvl="1"/>
            <a:r>
              <a:rPr lang="en-US" sz="2400" dirty="0" smtClean="0"/>
              <a:t>Shoot for optimal partition level for maximum efficiency</a:t>
            </a:r>
          </a:p>
          <a:p>
            <a:r>
              <a:rPr lang="en-US" sz="2400" dirty="0"/>
              <a:t>Provide a higher-level computational </a:t>
            </a:r>
            <a:r>
              <a:rPr lang="en-US" sz="2400" dirty="0" smtClean="0"/>
              <a:t>API</a:t>
            </a:r>
          </a:p>
          <a:p>
            <a:pPr lvl="1"/>
            <a:r>
              <a:rPr lang="en-US" sz="2400" dirty="0" smtClean="0"/>
              <a:t>Most APIs in Spark work on elements in RDD</a:t>
            </a:r>
          </a:p>
          <a:p>
            <a:pPr lvl="1"/>
            <a:r>
              <a:rPr lang="en-US" sz="2400" dirty="0" smtClean="0"/>
              <a:t>Some work on Partitions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mapPartitions</a:t>
            </a:r>
            <a:r>
              <a:rPr lang="en-US" dirty="0" smtClean="0"/>
              <a:t>, </a:t>
            </a:r>
            <a:r>
              <a:rPr lang="en-US" dirty="0" err="1" smtClean="0"/>
              <a:t>mapPartitionsWithIndex</a:t>
            </a:r>
            <a:endParaRPr lang="en-US" dirty="0" smtClean="0"/>
          </a:p>
          <a:p>
            <a:r>
              <a:rPr lang="en-US" sz="2600" dirty="0" smtClean="0"/>
              <a:t>Some operations preserve partitioning</a:t>
            </a:r>
          </a:p>
          <a:p>
            <a:pPr lvl="1"/>
            <a:r>
              <a:rPr lang="en-US" sz="2300" dirty="0" smtClean="0"/>
              <a:t>Map, </a:t>
            </a:r>
            <a:r>
              <a:rPr lang="en-US" sz="2300" dirty="0" err="1" smtClean="0"/>
              <a:t>flatMap</a:t>
            </a:r>
            <a:r>
              <a:rPr lang="en-US" sz="2300" dirty="0" smtClean="0"/>
              <a:t>, filter</a:t>
            </a:r>
          </a:p>
          <a:p>
            <a:r>
              <a:rPr lang="en-US" sz="2600" dirty="0" smtClean="0"/>
              <a:t>Some operations re-partition</a:t>
            </a:r>
          </a:p>
          <a:p>
            <a:pPr lvl="2"/>
            <a:r>
              <a:rPr lang="en-US" sz="2100" dirty="0" smtClean="0"/>
              <a:t>Reduce, sort, group</a:t>
            </a:r>
            <a:endParaRPr lang="en-US" sz="2100" dirty="0"/>
          </a:p>
          <a:p>
            <a:endParaRPr lang="en-US" sz="23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02637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Data: activations/*.xml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Code:spark-core</a:t>
            </a:r>
            <a:r>
              <a:rPr lang="en-US" dirty="0" smtClean="0">
                <a:solidFill>
                  <a:srgbClr val="FF0000"/>
                </a:solidFill>
              </a:rPr>
              <a:t>/spark-</a:t>
            </a:r>
            <a:r>
              <a:rPr lang="en-US" dirty="0" err="1" smtClean="0">
                <a:solidFill>
                  <a:srgbClr val="FF0000"/>
                </a:solidFill>
              </a:rPr>
              <a:t>activations.scala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http://masternode:uiport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>
                <a:hlinkClick r:id="rId3"/>
              </a:rPr>
              <a:t>http://localhost:18080</a:t>
            </a:r>
            <a:endParaRPr lang="en-US" sz="2000" dirty="0" smtClean="0"/>
          </a:p>
          <a:p>
            <a:r>
              <a:rPr lang="en-US" sz="2000" dirty="0" smtClean="0"/>
              <a:t>Spark Master: 7077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53894" y="34290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/>
              <a:t>val</a:t>
            </a:r>
            <a:r>
              <a:rPr lang="nn-NO" dirty="0"/>
              <a:t> data </a:t>
            </a:r>
            <a:r>
              <a:rPr lang="nn-NO" b="1" dirty="0"/>
              <a:t>=</a:t>
            </a:r>
            <a:r>
              <a:rPr lang="nn-NO" dirty="0"/>
              <a:t> </a:t>
            </a:r>
            <a:r>
              <a:rPr lang="nn-NO" b="1" dirty="0"/>
              <a:t>Array</a:t>
            </a:r>
            <a:r>
              <a:rPr lang="nn-NO" dirty="0"/>
              <a:t>(1, 2, 3, 4, 5</a:t>
            </a:r>
            <a:r>
              <a:rPr lang="nn-NO" dirty="0" smtClean="0"/>
              <a:t>)</a:t>
            </a:r>
          </a:p>
          <a:p>
            <a:r>
              <a:rPr lang="en-US" b="1" dirty="0" err="1"/>
              <a:t>val</a:t>
            </a:r>
            <a:r>
              <a:rPr lang="en-US" dirty="0"/>
              <a:t> </a:t>
            </a:r>
            <a:r>
              <a:rPr lang="en-US" dirty="0" err="1"/>
              <a:t>distData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sc.parallelize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distData.count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Parallelism in Spark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3534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3434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vglength.scala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// </a:t>
            </a:r>
            <a:r>
              <a:rPr lang="en-US" dirty="0" smtClean="0"/>
              <a:t>Calculate the average length of  the words starting with each letter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8136</TotalTime>
  <Words>618</Words>
  <Application>Microsoft Office PowerPoint</Application>
  <PresentationFormat>On-screen Show (4:3)</PresentationFormat>
  <Paragraphs>135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Understanding Spark Clusters</vt:lpstr>
      <vt:lpstr>Spark Cluster Deployment</vt:lpstr>
      <vt:lpstr>Starting Spark</vt:lpstr>
      <vt:lpstr>PowerPoint Presentation</vt:lpstr>
      <vt:lpstr>Partitions and RDD</vt:lpstr>
      <vt:lpstr>Whole Files</vt:lpstr>
      <vt:lpstr>Why are partitions important?</vt:lpstr>
      <vt:lpstr>Monitoring Jobs</vt:lpstr>
      <vt:lpstr>Parallelism in Spark</vt:lpstr>
      <vt:lpstr>Partition &amp; Stage</vt:lpstr>
      <vt:lpstr>Tasks, Stages &amp; Job</vt:lpstr>
      <vt:lpstr>How are Stages determined?</vt:lpstr>
      <vt:lpstr>Controlling Parallelism</vt:lpstr>
      <vt:lpstr>Viewing Stages</vt:lpstr>
      <vt:lpstr>Spark &amp; Fault Tolerance</vt:lpstr>
      <vt:lpstr>Spark Persistence Levels</vt:lpstr>
      <vt:lpstr>Disk Persistence</vt:lpstr>
      <vt:lpstr>Broadcast</vt:lpstr>
      <vt:lpstr>Accumulators</vt:lpstr>
      <vt:lpstr>Map Side Joins</vt:lpstr>
      <vt:lpstr>What’s wrong with this line?</vt:lpstr>
      <vt:lpstr>Closures</vt:lpstr>
      <vt:lpstr>Can Spark be Used as a MemcacheD?</vt:lpstr>
      <vt:lpstr>Some, None and Any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Part 5 – Spark Programming</dc:title>
  <dc:creator>Thillaisthanam, Narendran</dc:creator>
  <cp:lastModifiedBy>Thillaisthanam, Narendran</cp:lastModifiedBy>
  <cp:revision>213</cp:revision>
  <dcterms:created xsi:type="dcterms:W3CDTF">2006-08-16T00:00:00Z</dcterms:created>
  <dcterms:modified xsi:type="dcterms:W3CDTF">2015-07-26T12:54:47Z</dcterms:modified>
</cp:coreProperties>
</file>