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0" r:id="rId3"/>
    <p:sldId id="303" r:id="rId4"/>
    <p:sldId id="304" r:id="rId5"/>
    <p:sldId id="305" r:id="rId6"/>
    <p:sldId id="306" r:id="rId7"/>
    <p:sldId id="312" r:id="rId8"/>
    <p:sldId id="309" r:id="rId9"/>
    <p:sldId id="259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6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1" r:id="rId47"/>
    <p:sldId id="300" r:id="rId48"/>
    <p:sldId id="302" r:id="rId49"/>
    <p:sldId id="324" r:id="rId50"/>
    <p:sldId id="313" r:id="rId51"/>
    <p:sldId id="314" r:id="rId52"/>
    <p:sldId id="315" r:id="rId53"/>
    <p:sldId id="325" r:id="rId54"/>
    <p:sldId id="316" r:id="rId55"/>
    <p:sldId id="317" r:id="rId56"/>
    <p:sldId id="318" r:id="rId57"/>
    <p:sldId id="320" r:id="rId58"/>
    <p:sldId id="321" r:id="rId59"/>
    <p:sldId id="322" r:id="rId60"/>
    <p:sldId id="32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content/cloudera/en/downloads/cloudera_manager/cm-5-4-0.html" TargetMode="External"/><Relationship Id="rId2" Type="http://schemas.openxmlformats.org/officeDocument/2006/relationships/hyperlink" Target="http://archive.cloudera.com/cm5/installer/latest/cloudera-manager-installer.b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ortonworks.com/HDPDocuments/HDP2/HDP-2.2.4-Win/index.html" TargetMode="External"/><Relationship Id="rId2" Type="http://schemas.openxmlformats.org/officeDocument/2006/relationships/hyperlink" Target="http://www.cloudera.com/content/cloudera/en/products-and-services/cloudera-liv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web/vmware/downloads" TargetMode="External"/><Relationship Id="rId2" Type="http://schemas.openxmlformats.org/officeDocument/2006/relationships/hyperlink" Target="http://www.cloudera.com/content/cloudera/en/downloads/cloudera_manager/cm-5-4-3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0.18.3/hdfs_shell.html" TargetMode="External"/><Relationship Id="rId2" Type="http://schemas.openxmlformats.org/officeDocument/2006/relationships/hyperlink" Target="file:///\\wc.tx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hadoopandhive/home/how-to-read-all-files-in-a-directory-in-hdfs-using-hadoop-filesystem-api" TargetMode="External"/><Relationship Id="rId2" Type="http://schemas.openxmlformats.org/officeDocument/2006/relationships/hyperlink" Target="http://hortonworks.com/hadoop-tutorial/introducing-apache-hadoop-develop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tacchadoop/home/word-count-example-part-i---create-your-own-jar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jobbrows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beginners/WordCount.java" TargetMode="External"/><Relationship Id="rId2" Type="http://schemas.openxmlformats.org/officeDocument/2006/relationships/hyperlink" Target="http://www.skorks.com/2010/03/how-to-quickly-generate-a-large-file-on-the-command-line-with-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-56inQL5hQ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kb/using-apache-sqoop-for-data-import-from-relational-dbs/" TargetMode="External"/><Relationship Id="rId2" Type="http://schemas.openxmlformats.org/officeDocument/2006/relationships/hyperlink" Target="https://github.com/jarcec/Apache-Sqoop-Cook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5" Type="http://schemas.openxmlformats.org/officeDocument/2006/relationships/image" Target="../media/image54.jpeg"/><Relationship Id="rId4" Type="http://schemas.openxmlformats.org/officeDocument/2006/relationships/hyperlink" Target="http://archive.cloudera.com/cdh/3/sqoop/SqoopUserGuide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cloudera.com/content/cloudera/en/downloads/connectors/hive/odbc/hive-odbc-v2-5-1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www.qlik.com/us/explore/products/free-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loudera.com/blog/2015/04/cloudera-enterprise-5-4-is-released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 -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Feb 26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2: Disk Creation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971361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752600" y="31242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3333" y="131376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4 disks of 1 TB each and call them disk-1,2,3 and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50196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802290" y="3798711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524000" y="41910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5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Step 4: Instance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4 Instances </a:t>
            </a:r>
          </a:p>
          <a:p>
            <a:pPr lvl="1"/>
            <a:r>
              <a:rPr lang="en-US" dirty="0" smtClean="0"/>
              <a:t>VM Instances-&gt;New Instances</a:t>
            </a:r>
          </a:p>
          <a:p>
            <a:pPr lvl="1"/>
            <a:r>
              <a:rPr lang="en-US" dirty="0" smtClean="0"/>
              <a:t>Choose Machine type as n1-highmem-2</a:t>
            </a:r>
          </a:p>
          <a:p>
            <a:pPr lvl="1"/>
            <a:r>
              <a:rPr lang="en-US" dirty="0" smtClean="0"/>
              <a:t>Attach Disk-1 to Instance-1 and so on…</a:t>
            </a:r>
          </a:p>
          <a:p>
            <a:pPr lvl="1"/>
            <a:r>
              <a:rPr lang="en-US" dirty="0" smtClean="0"/>
              <a:t>Enable HTTP  and HTTPS traffic </a:t>
            </a:r>
          </a:p>
        </p:txBody>
      </p:sp>
    </p:spTree>
    <p:extLst>
      <p:ext uri="{BB962C8B-B14F-4D97-AF65-F5344CB8AC3E}">
        <p14:creationId xmlns:p14="http://schemas.microsoft.com/office/powerpoint/2010/main" val="150985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867"/>
            <a:ext cx="3852333" cy="524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981200" y="2687461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905000" y="38100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38600" y="3889022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33" y="1030111"/>
            <a:ext cx="45624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8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Instance Creation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You should have 4 instances mapped to 4 </a:t>
            </a:r>
            <a:r>
              <a:rPr lang="en-US" dirty="0" smtClean="0"/>
              <a:t>disks 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5438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705600" y="28956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1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5: Add Firewall 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Networks-&gt;default (under Networks) -&gt;Add Firewall Rule</a:t>
            </a:r>
          </a:p>
          <a:p>
            <a:r>
              <a:rPr lang="en-US" sz="2000" dirty="0" smtClean="0"/>
              <a:t>Under Allowed protocols and ports: Enter </a:t>
            </a:r>
            <a:r>
              <a:rPr lang="en-US" sz="2000" dirty="0"/>
              <a:t>tcp:1-65535</a:t>
            </a:r>
          </a:p>
        </p:txBody>
      </p:sp>
    </p:spTree>
    <p:extLst>
      <p:ext uri="{BB962C8B-B14F-4D97-AF65-F5344CB8AC3E}">
        <p14:creationId xmlns:p14="http://schemas.microsoft.com/office/powerpoint/2010/main" val="57592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819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960967" y="39243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814388"/>
            <a:ext cx="23050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419600" y="46482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6: Configure SSH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the 2 files, namely gc.pub and </a:t>
            </a:r>
            <a:r>
              <a:rPr lang="en-US" sz="1800" dirty="0" err="1" smtClean="0"/>
              <a:t>gc.pkey</a:t>
            </a:r>
            <a:r>
              <a:rPr lang="en-US" sz="1800" dirty="0" smtClean="0"/>
              <a:t> (attached here) have the public and private key you would need to SSH into Google Cloud</a:t>
            </a:r>
          </a:p>
          <a:p>
            <a:r>
              <a:rPr lang="en-US" sz="1800" dirty="0" smtClean="0"/>
              <a:t>Open the public key and copy the contents</a:t>
            </a:r>
          </a:p>
          <a:p>
            <a:r>
              <a:rPr lang="en-US" sz="1800" dirty="0" smtClean="0"/>
              <a:t>Create a new SSH Key and paste the contents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90650"/>
              </p:ext>
            </p:extLst>
          </p:nvPr>
        </p:nvGraphicFramePr>
        <p:xfrm>
          <a:off x="7239000" y="4724400"/>
          <a:ext cx="66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Packager Shell Object" showAsIcon="1" r:id="rId3" imgW="660240" imgH="685800" progId="Package">
                  <p:embed/>
                </p:oleObj>
              </mc:Choice>
              <mc:Fallback>
                <p:oleObj name="Packager Shell Object" showAsIcon="1" r:id="rId3" imgW="660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4724400"/>
                        <a:ext cx="660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59044"/>
              </p:ext>
            </p:extLst>
          </p:nvPr>
        </p:nvGraphicFramePr>
        <p:xfrm>
          <a:off x="6324600" y="4953000"/>
          <a:ext cx="604838" cy="6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Packager Shell Object" showAsIcon="1" r:id="rId5" imgW="596520" imgH="685800" progId="Package">
                  <p:embed/>
                </p:oleObj>
              </mc:Choice>
              <mc:Fallback>
                <p:oleObj name="Packager Shell Object" showAsIcon="1" r:id="rId5" imgW="5965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4600" y="4953000"/>
                        <a:ext cx="604838" cy="69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33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1162756" y="5722763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200400" y="15240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934199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34000" y="3286125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438400" y="1524000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7400" y="3733800"/>
            <a:ext cx="2895600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Paste the gc.pub contents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 6: Create Stg disk and attach to all the nodes (optional)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new disk called Stg of 1 TB size and attach it to instance-1. </a:t>
            </a:r>
          </a:p>
          <a:p>
            <a:r>
              <a:rPr lang="en-US" sz="2000" dirty="0" smtClean="0"/>
              <a:t>This disk will be used to load staging files such as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 data and other source files. 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56007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662311" y="4814887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1300" y="5116865"/>
            <a:ext cx="2895600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on instanc-1 and attach stg disk.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Installation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38600"/>
            <a:ext cx="3257550" cy="14001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SSH into the instance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Click on SSH (instance-1) and run </a:t>
            </a:r>
            <a:r>
              <a:rPr lang="en-US" sz="2400" dirty="0" err="1" smtClean="0"/>
              <a:t>ls</a:t>
            </a:r>
            <a:r>
              <a:rPr lang="en-US" sz="2400" dirty="0" smtClean="0"/>
              <a:t> and other </a:t>
            </a:r>
            <a:r>
              <a:rPr lang="en-US" sz="2400" dirty="0" err="1" smtClean="0"/>
              <a:t>unix</a:t>
            </a:r>
            <a:r>
              <a:rPr lang="en-US" sz="2400" dirty="0" smtClean="0"/>
              <a:t> scripts.</a:t>
            </a:r>
          </a:p>
          <a:p>
            <a:r>
              <a:rPr lang="en-US" sz="2400" dirty="0" smtClean="0"/>
              <a:t>This completes the basic </a:t>
            </a:r>
            <a:r>
              <a:rPr lang="en-US" sz="2400" b="1" i="1" dirty="0" smtClean="0"/>
              <a:t>Google Cloud Installation. </a:t>
            </a:r>
            <a:endParaRPr lang="en-US" sz="2400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47987"/>
            <a:ext cx="76962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924800" y="3352799"/>
            <a:ext cx="609600" cy="3048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3644" y="4367212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completes your Google Cloud 4 node cluster installation.  </a:t>
            </a:r>
          </a:p>
          <a:p>
            <a:endParaRPr lang="en-US" dirty="0"/>
          </a:p>
          <a:p>
            <a:r>
              <a:rPr lang="en-US" dirty="0" smtClean="0"/>
              <a:t>Note down the “external </a:t>
            </a:r>
            <a:r>
              <a:rPr lang="en-US" dirty="0" err="1" smtClean="0"/>
              <a:t>ip</a:t>
            </a:r>
            <a:r>
              <a:rPr lang="en-US" dirty="0" smtClean="0"/>
              <a:t>” of instance-1. We will use this to configure CDH. </a:t>
            </a:r>
          </a:p>
          <a:p>
            <a:endParaRPr lang="en-US" dirty="0"/>
          </a:p>
          <a:p>
            <a:r>
              <a:rPr lang="en-US" b="1" dirty="0" smtClean="0"/>
              <a:t>Proceed to next page for </a:t>
            </a:r>
            <a:r>
              <a:rPr lang="en-US" b="1" dirty="0" err="1" smtClean="0"/>
              <a:t>Cloudera</a:t>
            </a:r>
            <a:r>
              <a:rPr lang="en-US" b="1" dirty="0" smtClean="0"/>
              <a:t> CDH installation. 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05600" y="3381020"/>
            <a:ext cx="533400" cy="79219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53956" y="4173210"/>
            <a:ext cx="1905000" cy="523220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where CDH will be installed later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87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Install </a:t>
            </a:r>
            <a:r>
              <a:rPr lang="en-US" sz="3200" dirty="0" err="1" smtClean="0"/>
              <a:t>Cloudera</a:t>
            </a:r>
            <a:r>
              <a:rPr lang="en-US" sz="3200" dirty="0" smtClean="0"/>
              <a:t> CDH on the cloud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SSH into one of the nodes (say instance-1)  </a:t>
            </a:r>
            <a:r>
              <a:rPr lang="en-US" sz="2000" dirty="0"/>
              <a:t>and </a:t>
            </a:r>
            <a:r>
              <a:rPr lang="en-US" sz="2000" dirty="0" smtClean="0"/>
              <a:t>run download CDH installer.</a:t>
            </a:r>
          </a:p>
          <a:p>
            <a:r>
              <a:rPr lang="en-US" sz="2000" dirty="0" smtClean="0"/>
              <a:t>Run the following commands:</a:t>
            </a:r>
          </a:p>
          <a:p>
            <a:pPr marL="800100" lvl="2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Sudo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-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Mkdir</a:t>
            </a:r>
            <a:r>
              <a:rPr lang="en-US" sz="1800" dirty="0" smtClean="0"/>
              <a:t> /opt/downloads</a:t>
            </a:r>
          </a:p>
          <a:p>
            <a:pPr marL="800100" lvl="2" indent="0">
              <a:buNone/>
            </a:pPr>
            <a:r>
              <a:rPr lang="en-US" sz="1800" dirty="0" smtClean="0"/>
              <a:t>$ Cd /opt/downloads</a:t>
            </a:r>
          </a:p>
          <a:p>
            <a:pPr marL="800100" lvl="2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wget</a:t>
            </a:r>
            <a:r>
              <a:rPr lang="en-US" sz="1800" dirty="0" smtClean="0"/>
              <a:t>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archive.cloudera.com/cm5/installer/latest/cloudera-manager-installer.bin</a:t>
            </a:r>
            <a:endParaRPr lang="en-US" sz="1800" dirty="0" smtClean="0"/>
          </a:p>
          <a:p>
            <a:pPr marL="800100" lvl="2" indent="0">
              <a:buNone/>
            </a:pPr>
            <a:r>
              <a:rPr lang="en-US" sz="1800" dirty="0" smtClean="0"/>
              <a:t>$  </a:t>
            </a:r>
            <a:r>
              <a:rPr lang="en-US" sz="1800" dirty="0" err="1" smtClean="0"/>
              <a:t>chmod</a:t>
            </a:r>
            <a:r>
              <a:rPr lang="en-US" sz="1800" dirty="0" smtClean="0"/>
              <a:t> </a:t>
            </a:r>
            <a:r>
              <a:rPr lang="en-US" sz="1800" dirty="0" err="1"/>
              <a:t>u+x</a:t>
            </a:r>
            <a:r>
              <a:rPr lang="en-US" sz="1800" dirty="0"/>
              <a:t> 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-manager-</a:t>
            </a:r>
            <a:r>
              <a:rPr lang="en-US" sz="1800" dirty="0" err="1" smtClean="0"/>
              <a:t>installer.bin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sudo</a:t>
            </a:r>
            <a:r>
              <a:rPr lang="en-US" sz="1800" dirty="0" smtClean="0"/>
              <a:t> </a:t>
            </a:r>
            <a:r>
              <a:rPr lang="en-US" sz="1800" dirty="0"/>
              <a:t>./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-manager-</a:t>
            </a:r>
            <a:r>
              <a:rPr lang="en-US" sz="1800" dirty="0" err="1" smtClean="0"/>
              <a:t>installer.bin</a:t>
            </a: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Follow the rest of the steps (usually defaults) mentioned at: </a:t>
            </a:r>
            <a:r>
              <a:rPr lang="en-US" sz="2000" dirty="0"/>
              <a:t>Follow Quick Start Guide at </a:t>
            </a:r>
            <a:r>
              <a:rPr lang="en-US" sz="2000" u="sng" dirty="0">
                <a:hlinkClick r:id="rId3"/>
              </a:rPr>
              <a:t>http://</a:t>
            </a:r>
            <a:r>
              <a:rPr lang="en-US" sz="2000" u="sng" dirty="0" smtClean="0">
                <a:hlinkClick r:id="rId3"/>
              </a:rPr>
              <a:t>www.cloudera.com/content/cloudera/en/downloads/cloudera_manager/cm-5-4-0.html</a:t>
            </a:r>
            <a:endParaRPr lang="en-US" sz="2000" u="sng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439"/>
            <a:ext cx="7715984" cy="518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8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Configure CDH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Point </a:t>
            </a:r>
            <a:r>
              <a:rPr lang="en-US" sz="1600" dirty="0"/>
              <a:t>your </a:t>
            </a:r>
            <a:r>
              <a:rPr lang="en-US" sz="1600" dirty="0" smtClean="0"/>
              <a:t>web browser to: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http:// </a:t>
            </a:r>
            <a:r>
              <a:rPr lang="en-US" sz="1600" dirty="0" smtClean="0"/>
              <a:t>&lt;external </a:t>
            </a:r>
            <a:r>
              <a:rPr lang="en-US" sz="1600" dirty="0" err="1"/>
              <a:t>ip</a:t>
            </a:r>
            <a:r>
              <a:rPr lang="en-US" sz="1600" dirty="0"/>
              <a:t> address of </a:t>
            </a:r>
            <a:r>
              <a:rPr lang="en-US" sz="1600" dirty="0" smtClean="0"/>
              <a:t>instance-1&gt;:</a:t>
            </a:r>
            <a:r>
              <a:rPr lang="en-US" sz="1600" dirty="0"/>
              <a:t>7180&gt; and complete the rest of the steps </a:t>
            </a:r>
          </a:p>
          <a:p>
            <a:pPr lvl="1"/>
            <a:r>
              <a:rPr lang="en-US" sz="1600" dirty="0" smtClean="0"/>
              <a:t>Login using </a:t>
            </a:r>
            <a:r>
              <a:rPr lang="en-US" sz="1600" b="1" dirty="0" smtClean="0"/>
              <a:t>admin/admin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5638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34000" y="4247282"/>
            <a:ext cx="533400" cy="79219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0700" y="5161682"/>
            <a:ext cx="232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Admin/admin is the username/password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2400" y="2743200"/>
            <a:ext cx="533400" cy="79219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58674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</a:t>
            </a:r>
            <a:r>
              <a:rPr lang="en-US" sz="1600" dirty="0" smtClean="0"/>
              <a:t>: It takes ~5 min for the setup (in the previous steps to take effect). Port 7180 may be unresponsive for such time.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270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Configure CDH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Install </a:t>
            </a:r>
            <a:r>
              <a:rPr lang="en-US" sz="1600" dirty="0" err="1" smtClean="0"/>
              <a:t>Cloudera</a:t>
            </a:r>
            <a:r>
              <a:rPr lang="en-US" sz="1600" dirty="0" smtClean="0"/>
              <a:t> Enterprise (It will automatically roll back to free edition after the license expires)</a:t>
            </a:r>
          </a:p>
          <a:p>
            <a:r>
              <a:rPr lang="en-US" sz="1600" dirty="0" smtClean="0"/>
              <a:t>The following components will be installed:</a:t>
            </a:r>
          </a:p>
          <a:p>
            <a:pPr lvl="1"/>
            <a:r>
              <a:rPr lang="en-US" sz="1600" dirty="0"/>
              <a:t>Apache Hadoop (Common, HDFS, </a:t>
            </a:r>
            <a:r>
              <a:rPr lang="en-US" sz="1600" dirty="0" err="1"/>
              <a:t>MapReduce</a:t>
            </a:r>
            <a:r>
              <a:rPr lang="en-US" sz="1600" dirty="0"/>
              <a:t>, YARN)</a:t>
            </a:r>
          </a:p>
          <a:p>
            <a:pPr lvl="1"/>
            <a:r>
              <a:rPr lang="en-US" sz="1600" dirty="0"/>
              <a:t>Apache </a:t>
            </a:r>
            <a:r>
              <a:rPr lang="en-US" sz="1600" dirty="0" err="1"/>
              <a:t>HBase</a:t>
            </a:r>
            <a:endParaRPr lang="en-US" sz="1600" dirty="0"/>
          </a:p>
          <a:p>
            <a:pPr lvl="1"/>
            <a:r>
              <a:rPr lang="en-US" sz="1600" dirty="0"/>
              <a:t>Apache </a:t>
            </a:r>
            <a:r>
              <a:rPr lang="en-US" sz="1600" dirty="0" err="1"/>
              <a:t>ZooKeeper</a:t>
            </a:r>
            <a:endParaRPr lang="en-US" sz="1600" dirty="0"/>
          </a:p>
          <a:p>
            <a:pPr lvl="1"/>
            <a:r>
              <a:rPr lang="en-US" sz="1600" dirty="0"/>
              <a:t>Apache </a:t>
            </a:r>
            <a:r>
              <a:rPr lang="en-US" sz="1600" dirty="0" err="1"/>
              <a:t>Oozie</a:t>
            </a:r>
            <a:endParaRPr lang="en-US" sz="1600" dirty="0"/>
          </a:p>
          <a:p>
            <a:pPr lvl="1"/>
            <a:r>
              <a:rPr lang="en-US" sz="1600" dirty="0"/>
              <a:t>Apache Hive</a:t>
            </a:r>
          </a:p>
          <a:p>
            <a:pPr lvl="1"/>
            <a:r>
              <a:rPr lang="en-US" sz="1600" dirty="0"/>
              <a:t>Hue (Apache licensed)</a:t>
            </a:r>
          </a:p>
          <a:p>
            <a:pPr lvl="1"/>
            <a:r>
              <a:rPr lang="en-US" sz="1600" dirty="0"/>
              <a:t>Apache Flume</a:t>
            </a:r>
          </a:p>
          <a:p>
            <a:pPr lvl="1"/>
            <a:r>
              <a:rPr lang="en-US" sz="1600" dirty="0" err="1"/>
              <a:t>Cloudera</a:t>
            </a:r>
            <a:r>
              <a:rPr lang="en-US" sz="1600" dirty="0"/>
              <a:t> Impala (Apache licensed)</a:t>
            </a:r>
          </a:p>
          <a:p>
            <a:pPr lvl="1"/>
            <a:r>
              <a:rPr lang="en-US" sz="1600" dirty="0"/>
              <a:t>Apache Sentry</a:t>
            </a:r>
          </a:p>
          <a:p>
            <a:pPr lvl="1"/>
            <a:r>
              <a:rPr lang="en-US" sz="1600" dirty="0"/>
              <a:t>Apache </a:t>
            </a:r>
            <a:r>
              <a:rPr lang="en-US" sz="1600" dirty="0" err="1"/>
              <a:t>Sqoop</a:t>
            </a:r>
            <a:endParaRPr lang="en-US" sz="1600" dirty="0"/>
          </a:p>
          <a:p>
            <a:pPr lvl="1"/>
            <a:r>
              <a:rPr lang="en-US" sz="1600" dirty="0" err="1"/>
              <a:t>Cloudera</a:t>
            </a:r>
            <a:r>
              <a:rPr lang="en-US" sz="1600" dirty="0"/>
              <a:t> Search (Apache licensed)</a:t>
            </a:r>
          </a:p>
          <a:p>
            <a:pPr lvl="1"/>
            <a:r>
              <a:rPr lang="en-US" sz="1600" dirty="0"/>
              <a:t>Apache Spark</a:t>
            </a:r>
          </a:p>
          <a:p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72" y="2514601"/>
            <a:ext cx="4438483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153400" y="4853341"/>
            <a:ext cx="533400" cy="79219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Specify Hosts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5" y="1143000"/>
            <a:ext cx="741484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395763"/>
            <a:ext cx="8534400" cy="262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04801" y="1957211"/>
            <a:ext cx="2766646" cy="80997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2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15750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90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11687175" cy="65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622"/>
            <a:ext cx="8381631" cy="46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Cluster Configuration - SSH</a:t>
            </a:r>
            <a:endParaRPr 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4" y="2178336"/>
            <a:ext cx="7696200" cy="4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066800" y="3200400"/>
            <a:ext cx="2233246" cy="55626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424825"/>
            <a:ext cx="2209800" cy="28363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into All Hosts As: </a:t>
            </a:r>
            <a:r>
              <a:rPr lang="en-US" b="1" i="1" dirty="0" err="1" smtClean="0"/>
              <a:t>ubuntu</a:t>
            </a:r>
            <a:r>
              <a:rPr lang="en-US" b="1" i="1" dirty="0" smtClean="0"/>
              <a:t> </a:t>
            </a:r>
          </a:p>
          <a:p>
            <a:r>
              <a:rPr lang="en-US" dirty="0" smtClean="0"/>
              <a:t>Authentication Method: All hosts accept same </a:t>
            </a:r>
            <a:r>
              <a:rPr lang="en-US" b="1" dirty="0" smtClean="0"/>
              <a:t>private key </a:t>
            </a:r>
            <a:r>
              <a:rPr lang="en-US" dirty="0" smtClean="0"/>
              <a:t>(choose file </a:t>
            </a:r>
            <a:r>
              <a:rPr lang="en-US" dirty="0" err="1" smtClean="0"/>
              <a:t>gc.key</a:t>
            </a:r>
            <a:r>
              <a:rPr lang="en-US" dirty="0" smtClean="0"/>
              <a:t> stored from earlier page).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Few Options </a:t>
            </a:r>
            <a:r>
              <a:rPr lang="en-US" dirty="0" smtClean="0"/>
              <a:t>for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Sandbox Installation</a:t>
            </a:r>
          </a:p>
          <a:p>
            <a:pPr lvl="1"/>
            <a:r>
              <a:rPr lang="en-US" dirty="0" smtClean="0"/>
              <a:t>Best if you have admin access and 8 GB RAM. Might work on 4GB, but expect slowness. </a:t>
            </a:r>
          </a:p>
          <a:p>
            <a:pPr lvl="1"/>
            <a:r>
              <a:rPr lang="en-US" dirty="0" smtClean="0"/>
              <a:t>If you have 4GB RAM on your laptop, you may want to install Oracle Virtual Box + </a:t>
            </a:r>
            <a:r>
              <a:rPr lang="en-US" dirty="0" err="1" smtClean="0"/>
              <a:t>Hortonworks</a:t>
            </a:r>
            <a:r>
              <a:rPr lang="en-US" dirty="0"/>
              <a:t> </a:t>
            </a:r>
            <a:r>
              <a:rPr lang="en-US" dirty="0" smtClean="0"/>
              <a:t>(seem to work better)</a:t>
            </a:r>
          </a:p>
          <a:p>
            <a:pPr lvl="1"/>
            <a:r>
              <a:rPr lang="en-US" dirty="0"/>
              <a:t>Binaries available at: Z:\DATAMANAGEMENT-DEV\Share\BD</a:t>
            </a:r>
            <a:endParaRPr lang="en-US" dirty="0" smtClean="0"/>
          </a:p>
          <a:p>
            <a:r>
              <a:rPr lang="en-US" dirty="0" smtClean="0"/>
              <a:t>Cloud Installation</a:t>
            </a:r>
          </a:p>
          <a:p>
            <a:pPr lvl="1"/>
            <a:r>
              <a:rPr lang="en-US" dirty="0" smtClean="0"/>
              <a:t>Hadoop on Google Cloud (Demonstration in class to be given by Deepak </a:t>
            </a:r>
            <a:r>
              <a:rPr lang="en-US" dirty="0" err="1" smtClean="0"/>
              <a:t>Singhal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Hadoop Live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Hortonworks</a:t>
            </a:r>
            <a:r>
              <a:rPr lang="en-US" dirty="0" smtClean="0"/>
              <a:t> and </a:t>
            </a:r>
            <a:r>
              <a:rPr lang="en-US" dirty="0" err="1" smtClean="0"/>
              <a:t>Cloudera</a:t>
            </a:r>
            <a:r>
              <a:rPr lang="en-US" dirty="0" smtClean="0"/>
              <a:t> offer Demo versions that you can play with. </a:t>
            </a:r>
          </a:p>
          <a:p>
            <a:pPr lvl="1"/>
            <a:r>
              <a:rPr lang="en-US" dirty="0" smtClean="0"/>
              <a:t>Bundled offering available</a:t>
            </a:r>
          </a:p>
          <a:p>
            <a:pPr lvl="2"/>
            <a:r>
              <a:rPr lang="en-US" dirty="0" smtClean="0"/>
              <a:t>Hadoop with BI (Tableau/</a:t>
            </a:r>
            <a:r>
              <a:rPr lang="en-US" dirty="0" err="1" smtClean="0"/>
              <a:t>ZoomData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Hadoop with </a:t>
            </a:r>
            <a:r>
              <a:rPr lang="en-US" dirty="0" err="1" smtClean="0"/>
              <a:t>Trifacta</a:t>
            </a:r>
            <a:r>
              <a:rPr lang="en-US" dirty="0" smtClean="0"/>
              <a:t>/</a:t>
            </a:r>
            <a:r>
              <a:rPr lang="en-US" dirty="0" err="1" smtClean="0"/>
              <a:t>Talend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www.cloudera.com/content/cloudera/en/products-and-services/cloudera-live.html</a:t>
            </a:r>
            <a:endParaRPr lang="en-US" dirty="0" smtClean="0"/>
          </a:p>
          <a:p>
            <a:r>
              <a:rPr lang="en-US" dirty="0" smtClean="0"/>
              <a:t>Hadoop </a:t>
            </a:r>
            <a:r>
              <a:rPr lang="en-US" dirty="0"/>
              <a:t>on </a:t>
            </a:r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(native) 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docs.hortonworks.com/HDPDocuments/HDP2/HDP-2.2.4-Win/index.html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4" y="1905000"/>
            <a:ext cx="7689417" cy="329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09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</a:t>
            </a:r>
            <a:r>
              <a:rPr lang="en-US" sz="1200" dirty="0" smtClean="0"/>
              <a:t>: Make sure that the cluster installation completes successfully on all 4 nodes. </a:t>
            </a:r>
          </a:p>
          <a:p>
            <a:r>
              <a:rPr lang="en-US" sz="1200" dirty="0" smtClean="0"/>
              <a:t>If you get heart-beat error, then ensure that you have entered the name of the node (instance-1 and not the IP address) </a:t>
            </a:r>
          </a:p>
          <a:p>
            <a:r>
              <a:rPr lang="en-US" sz="1200" dirty="0" smtClean="0"/>
              <a:t>You can add/delete nodes later. </a:t>
            </a:r>
            <a:endParaRPr lang="en-US" sz="12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488" y="138113"/>
            <a:ext cx="11610976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55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762000"/>
            <a:ext cx="6172201" cy="12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69856"/>
            <a:ext cx="6172200" cy="51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6400799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46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Cluster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Choose “All Services” </a:t>
            </a:r>
          </a:p>
          <a:p>
            <a:r>
              <a:rPr lang="en-US" sz="1800" dirty="0" smtClean="0"/>
              <a:t>This includes Core Services (YARN (Map –Reduce 2), HDFS)</a:t>
            </a:r>
            <a:r>
              <a:rPr lang="en-US" sz="1800" dirty="0"/>
              <a:t> </a:t>
            </a:r>
            <a:r>
              <a:rPr lang="en-US" sz="1800" dirty="0" err="1"/>
              <a:t>ZooKeeper</a:t>
            </a:r>
            <a:r>
              <a:rPr lang="en-US" sz="1800" dirty="0"/>
              <a:t>, </a:t>
            </a:r>
            <a:r>
              <a:rPr lang="en-US" sz="1800" dirty="0" err="1"/>
              <a:t>Oozie</a:t>
            </a:r>
            <a:r>
              <a:rPr lang="en-US" sz="1800" dirty="0"/>
              <a:t>, Hive, Hue, </a:t>
            </a:r>
            <a:r>
              <a:rPr lang="en-US" sz="1800" dirty="0" err="1"/>
              <a:t>Sqoop</a:t>
            </a:r>
            <a:r>
              <a:rPr lang="en-US" sz="1800" dirty="0"/>
              <a:t>, </a:t>
            </a:r>
            <a:r>
              <a:rPr lang="en-US" sz="1800" dirty="0" err="1"/>
              <a:t>HBase</a:t>
            </a:r>
            <a:r>
              <a:rPr lang="en-US" sz="1800" dirty="0"/>
              <a:t>, Impala, </a:t>
            </a:r>
            <a:r>
              <a:rPr lang="en-US" sz="1800" dirty="0" err="1"/>
              <a:t>Solr</a:t>
            </a:r>
            <a:r>
              <a:rPr lang="en-US" sz="1800" dirty="0"/>
              <a:t>, Spark, and Key-Value Store Indexer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7620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4174067"/>
            <a:ext cx="2233246" cy="55626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Role Assignment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r>
              <a:rPr lang="en-US" dirty="0" smtClean="0"/>
              <a:t>Assign Instance-1 as the Name node and the 3 other nodes as data Nodes</a:t>
            </a:r>
          </a:p>
          <a:p>
            <a:r>
              <a:rPr lang="en-US" dirty="0" smtClean="0"/>
              <a:t>Spread the load (roles) of other servers (such as Spark, Hue, </a:t>
            </a:r>
            <a:r>
              <a:rPr lang="en-US" dirty="0" err="1" smtClean="0"/>
              <a:t>Oozie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across the cluster).</a:t>
            </a:r>
          </a:p>
          <a:p>
            <a:pPr lvl="1"/>
            <a:r>
              <a:rPr lang="en-US" dirty="0" smtClean="0"/>
              <a:t>Otherwise, instance-1 will end up having higher memory utilization which will result in run-time errors.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772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269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543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4838"/>
            <a:ext cx="74676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9" y="685800"/>
            <a:ext cx="7848600" cy="505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896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3309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198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642738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838200"/>
            <a:ext cx="62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Accept the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Sandbox 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Single Node vs. Multi Node Installation</a:t>
            </a:r>
          </a:p>
          <a:p>
            <a:r>
              <a:rPr lang="en-US" sz="2400" dirty="0" smtClean="0"/>
              <a:t>Single, Multi and </a:t>
            </a:r>
            <a:r>
              <a:rPr lang="en-US" sz="2400" dirty="0" err="1" smtClean="0"/>
              <a:t>Pesudo</a:t>
            </a:r>
            <a:r>
              <a:rPr lang="en-US" sz="2400" dirty="0" smtClean="0"/>
              <a:t>-Distributed Mode</a:t>
            </a:r>
          </a:p>
          <a:p>
            <a:r>
              <a:rPr lang="en-US" sz="2400" dirty="0" smtClean="0"/>
              <a:t>Installation can be done in 15 min flat!!! (Really)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Note</a:t>
            </a:r>
            <a:r>
              <a:rPr lang="en-US" sz="2400" dirty="0" smtClean="0"/>
              <a:t>: Do NOT violate </a:t>
            </a:r>
            <a:r>
              <a:rPr lang="en-US" sz="2400" dirty="0" err="1" smtClean="0"/>
              <a:t>Altisource</a:t>
            </a:r>
            <a:r>
              <a:rPr lang="en-US" sz="2400" dirty="0" smtClean="0"/>
              <a:t> security policies.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1752600"/>
            <a:ext cx="3200400" cy="487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Host OS (Windows)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48300" y="2133600"/>
            <a:ext cx="2971800" cy="304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    Oracle Virtual Box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72150" y="2438400"/>
            <a:ext cx="2324100" cy="19431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Cent OS (Linux)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2743200"/>
            <a:ext cx="18288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4514"/>
            <a:ext cx="1828800" cy="428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13" y="5734050"/>
            <a:ext cx="2179637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83" y="4454430"/>
            <a:ext cx="581106" cy="67636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Deployment of Client </a:t>
            </a:r>
            <a:r>
              <a:rPr lang="en-US" sz="3200" dirty="0" err="1" smtClean="0"/>
              <a:t>Config</a:t>
            </a:r>
            <a:endParaRPr lang="en-US" sz="3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6229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5166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Based on the selection, close to 35 steps would be implemented. 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7162800" cy="12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743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Mounting Stg disk onto Instance-1 (Optional)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Attach disk stg to Instance-1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0" y="914400"/>
            <a:ext cx="6034087" cy="424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257800" y="41910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81200" y="4813236"/>
            <a:ext cx="914400" cy="43192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112" y="5372205"/>
            <a:ext cx="839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</a:t>
            </a:r>
            <a:r>
              <a:rPr lang="en-US" sz="1200" dirty="0" smtClean="0"/>
              <a:t>: SSH into instance-1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-</a:t>
            </a:r>
          </a:p>
          <a:p>
            <a:r>
              <a:rPr lang="en-US" sz="1200" dirty="0" err="1" smtClean="0"/>
              <a:t>Mkdir</a:t>
            </a:r>
            <a:r>
              <a:rPr lang="en-US" sz="1200" dirty="0" smtClean="0"/>
              <a:t> /</a:t>
            </a:r>
            <a:r>
              <a:rPr lang="en-US" sz="1200" dirty="0" err="1" smtClean="0"/>
              <a:t>mnt</a:t>
            </a:r>
            <a:r>
              <a:rPr lang="en-US" sz="1200" dirty="0" smtClean="0"/>
              <a:t>/stg</a:t>
            </a:r>
          </a:p>
          <a:p>
            <a:r>
              <a:rPr lang="en-US" sz="1200" dirty="0" smtClean="0"/>
              <a:t>Mount –t  ext4    /</a:t>
            </a:r>
            <a:r>
              <a:rPr lang="en-US" sz="1200" dirty="0" err="1" smtClean="0"/>
              <a:t>dev</a:t>
            </a:r>
            <a:r>
              <a:rPr lang="en-US" sz="1200" dirty="0" smtClean="0"/>
              <a:t>/disk/by-id/google-stg      /</a:t>
            </a:r>
            <a:r>
              <a:rPr lang="en-US" sz="1200" dirty="0" err="1"/>
              <a:t>mnt</a:t>
            </a:r>
            <a:r>
              <a:rPr lang="en-US" sz="1200" dirty="0"/>
              <a:t>/stg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0328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Locate the external IP address of Instance-1 and start hue by pointing your browser to port 8888</a:t>
            </a:r>
          </a:p>
          <a:p>
            <a:r>
              <a:rPr lang="en-US" sz="2000" dirty="0" smtClean="0"/>
              <a:t>Enter </a:t>
            </a:r>
            <a:r>
              <a:rPr lang="en-US" sz="2000" b="1" i="1" dirty="0" err="1" smtClean="0"/>
              <a:t>cloudera</a:t>
            </a:r>
            <a:r>
              <a:rPr lang="en-US" sz="2000" b="1" i="1" dirty="0" smtClean="0"/>
              <a:t>/</a:t>
            </a:r>
            <a:r>
              <a:rPr lang="en-US" sz="2000" b="1" i="1" dirty="0" err="1" smtClean="0"/>
              <a:t>cloudera</a:t>
            </a:r>
            <a:r>
              <a:rPr lang="en-US" sz="2000" b="1" i="1" dirty="0" smtClean="0"/>
              <a:t> </a:t>
            </a:r>
            <a:r>
              <a:rPr lang="en-US" sz="2000" dirty="0" smtClean="0"/>
              <a:t>as hue username/password</a:t>
            </a:r>
            <a:endParaRPr 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6763"/>
            <a:ext cx="71628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715000" y="3124200"/>
            <a:ext cx="914400" cy="21596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59313"/>
            <a:ext cx="3905250" cy="14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8996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Congrats !! You have successfully deployed CDH on Google Cloud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70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HDFSMount</a:t>
            </a:r>
            <a:r>
              <a:rPr lang="en-US" sz="2800" dirty="0" smtClean="0"/>
              <a:t> (optional)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229600" cy="1752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Doing a HDFS Mount will allow you to copy files from windows or </a:t>
            </a:r>
            <a:r>
              <a:rPr lang="en-US" sz="1800" dirty="0" err="1" smtClean="0"/>
              <a:t>unix</a:t>
            </a:r>
            <a:r>
              <a:rPr lang="en-US" sz="1800" dirty="0" smtClean="0"/>
              <a:t> directory into HDFS as if it is a local copy. </a:t>
            </a:r>
          </a:p>
          <a:p>
            <a:r>
              <a:rPr lang="en-US" sz="1800" dirty="0" smtClean="0"/>
              <a:t>This will also allow files (data ingestion) to be ingested directly from another host</a:t>
            </a:r>
          </a:p>
          <a:p>
            <a:pPr lvl="1"/>
            <a:r>
              <a:rPr lang="en-US" sz="1600" dirty="0" smtClean="0"/>
              <a:t>For example, the ARLT .</a:t>
            </a:r>
            <a:r>
              <a:rPr lang="en-US" sz="1600" dirty="0" err="1" smtClean="0"/>
              <a:t>tpe</a:t>
            </a:r>
            <a:r>
              <a:rPr lang="en-US" sz="1600" dirty="0" smtClean="0"/>
              <a:t> files can be </a:t>
            </a:r>
            <a:r>
              <a:rPr lang="en-US" sz="1600" dirty="0" err="1" smtClean="0"/>
              <a:t>HDFSMounted</a:t>
            </a:r>
            <a:r>
              <a:rPr lang="en-US" sz="1600" dirty="0" smtClean="0"/>
              <a:t>. This will allow for direct loading of .TPE </a:t>
            </a:r>
            <a:r>
              <a:rPr lang="en-US" sz="1600" dirty="0" err="1" smtClean="0"/>
              <a:t>extactions</a:t>
            </a:r>
            <a:r>
              <a:rPr lang="en-US" sz="1600" dirty="0" smtClean="0"/>
              <a:t> into Hadoop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fuse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–p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-fuse-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/>
              <a:t>dfs://instance-1:8020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cloudera</a:t>
            </a:r>
            <a:r>
              <a:rPr lang="en-US" dirty="0" smtClean="0"/>
              <a:t> &lt;enter </a:t>
            </a:r>
            <a:r>
              <a:rPr lang="en-US" dirty="0" err="1" smtClean="0"/>
              <a:t>cloudera</a:t>
            </a:r>
            <a:r>
              <a:rPr lang="en-US" dirty="0" smtClean="0"/>
              <a:t> as the password&gt;</a:t>
            </a:r>
          </a:p>
          <a:p>
            <a:endParaRPr lang="en-US" dirty="0" smtClean="0"/>
          </a:p>
          <a:p>
            <a:r>
              <a:rPr lang="en-US" dirty="0" smtClean="0"/>
              <a:t>Test file transfer 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smtClean="0"/>
              <a:t>$ vi /home/</a:t>
            </a:r>
            <a:r>
              <a:rPr lang="en-US" dirty="0" err="1" smtClean="0"/>
              <a:t>cloudera</a:t>
            </a:r>
            <a:r>
              <a:rPr lang="en-US" dirty="0" smtClean="0"/>
              <a:t>/x                         &lt;Enter some text and save it&gt;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x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r>
              <a:rPr lang="en-US" dirty="0" smtClean="0"/>
              <a:t>/user/</a:t>
            </a:r>
            <a:r>
              <a:rPr lang="en-US" dirty="0" err="1" smtClean="0"/>
              <a:t>cloudera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Verify if the file X exists in Hue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 the HDFS Mount via Hue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23" y="2970453"/>
            <a:ext cx="5105400" cy="283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0"/>
            <a:ext cx="3914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6267" y="1524000"/>
            <a:ext cx="2819400" cy="15113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4248861"/>
            <a:ext cx="2819400" cy="15113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3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Transfer (</a:t>
            </a:r>
            <a:r>
              <a:rPr lang="en-US" sz="2400" dirty="0" err="1" smtClean="0"/>
              <a:t>WinSCP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495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Step 1: Download </a:t>
            </a:r>
            <a:r>
              <a:rPr lang="en-US" sz="1600" dirty="0" err="1" smtClean="0"/>
              <a:t>WinSCP</a:t>
            </a:r>
            <a:r>
              <a:rPr lang="en-US" sz="1600" dirty="0" smtClean="0"/>
              <a:t> to </a:t>
            </a:r>
            <a:r>
              <a:rPr lang="en-US" sz="1600" dirty="0"/>
              <a:t>transfer file from: http://winscp.net/eng/download.php</a:t>
            </a:r>
            <a:endParaRPr lang="en-US" sz="1600" dirty="0" smtClean="0"/>
          </a:p>
          <a:p>
            <a:r>
              <a:rPr lang="en-US" sz="1600" dirty="0" smtClean="0"/>
              <a:t>Step 2: Generate Putty public and private keys </a:t>
            </a:r>
          </a:p>
          <a:p>
            <a:pPr lvl="1"/>
            <a:r>
              <a:rPr lang="en-US" sz="1600" dirty="0" err="1" smtClean="0"/>
              <a:t>WinSCP</a:t>
            </a:r>
            <a:r>
              <a:rPr lang="en-US" sz="1600" dirty="0" smtClean="0"/>
              <a:t> requires  that you use putty-gen to create the public and private key.</a:t>
            </a:r>
          </a:p>
          <a:p>
            <a:pPr lvl="1"/>
            <a:r>
              <a:rPr lang="en-US" sz="1600" dirty="0" smtClean="0"/>
              <a:t>The putty s/w is also bundled with the </a:t>
            </a:r>
            <a:r>
              <a:rPr lang="en-US" sz="1600" dirty="0" err="1" smtClean="0"/>
              <a:t>winSCP</a:t>
            </a:r>
            <a:r>
              <a:rPr lang="en-US" sz="1600" dirty="0" smtClean="0"/>
              <a:t> binaries. 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 err="1" smtClean="0"/>
              <a:t>puttygen</a:t>
            </a:r>
            <a:r>
              <a:rPr lang="en-US" sz="1600" dirty="0" smtClean="0"/>
              <a:t> and click Generate (move your mouse to generate some randomness)</a:t>
            </a:r>
          </a:p>
          <a:p>
            <a:r>
              <a:rPr lang="en-US" sz="1600" dirty="0" smtClean="0"/>
              <a:t>Step 3: Configure </a:t>
            </a:r>
            <a:r>
              <a:rPr lang="en-US" sz="1600" dirty="0" err="1" smtClean="0"/>
              <a:t>WinSCP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Step 3a: Run the </a:t>
            </a:r>
            <a:r>
              <a:rPr lang="en-US" sz="1600" dirty="0" err="1" smtClean="0"/>
              <a:t>Winscp</a:t>
            </a:r>
            <a:r>
              <a:rPr lang="en-US" sz="1600" dirty="0" smtClean="0"/>
              <a:t> client and then enter the proxy details (when connecting from the office)</a:t>
            </a:r>
          </a:p>
          <a:p>
            <a:pPr lvl="1"/>
            <a:r>
              <a:rPr lang="en-US" sz="1600" dirty="0" smtClean="0"/>
              <a:t>Step 3b: Authenticate using the putty private key</a:t>
            </a:r>
          </a:p>
          <a:p>
            <a:pPr lvl="1"/>
            <a:r>
              <a:rPr lang="en-US" sz="1600" dirty="0" smtClean="0"/>
              <a:t>Step 3c: Copy the contents of putty.pub file and enter into Google Cloud Browser window under Metadata-&gt; SSH Keys-&gt;Edit (+).</a:t>
            </a:r>
          </a:p>
          <a:p>
            <a:pPr lvl="2"/>
            <a:r>
              <a:rPr lang="en-US" sz="1200" dirty="0" smtClean="0"/>
              <a:t>This step is similar to the step in page 11. </a:t>
            </a:r>
          </a:p>
          <a:p>
            <a:pPr lvl="1"/>
            <a:r>
              <a:rPr lang="en-US" sz="1600" dirty="0" smtClean="0"/>
              <a:t>Step 4: Credential Setup. </a:t>
            </a:r>
          </a:p>
          <a:p>
            <a:pPr lvl="2"/>
            <a:r>
              <a:rPr lang="en-US" sz="1200" dirty="0" smtClean="0"/>
              <a:t>Enter the “external” IP address of instancce-1 (from the console)</a:t>
            </a:r>
          </a:p>
          <a:p>
            <a:pPr lvl="2"/>
            <a:r>
              <a:rPr lang="en-US" sz="1200" dirty="0" smtClean="0"/>
              <a:t>Leave the default port as 22</a:t>
            </a:r>
          </a:p>
          <a:p>
            <a:pPr lvl="2"/>
            <a:r>
              <a:rPr lang="en-US" sz="1200" dirty="0" smtClean="0"/>
              <a:t>The user name – </a:t>
            </a:r>
            <a:r>
              <a:rPr lang="en-US" sz="1200" dirty="0" err="1" smtClean="0"/>
              <a:t>rsa</a:t>
            </a:r>
            <a:r>
              <a:rPr lang="en-US" sz="1200" dirty="0" smtClean="0"/>
              <a:t>-key-</a:t>
            </a:r>
            <a:r>
              <a:rPr lang="en-US" sz="1200" dirty="0" err="1" smtClean="0"/>
              <a:t>xxxx</a:t>
            </a:r>
            <a:r>
              <a:rPr lang="en-US" sz="1200" dirty="0" smtClean="0"/>
              <a:t> will also be populate automatically</a:t>
            </a:r>
          </a:p>
          <a:p>
            <a:pPr lvl="2"/>
            <a:r>
              <a:rPr lang="en-US" sz="1200" dirty="0" smtClean="0"/>
              <a:t>No password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862905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1125"/>
            <a:ext cx="46005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33528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2: </a:t>
            </a:r>
            <a:r>
              <a:rPr lang="en-US" sz="1400" dirty="0" smtClean="0"/>
              <a:t>Putty Key Generation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71975" y="2895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72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94532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399001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181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3a: </a:t>
            </a:r>
            <a:r>
              <a:rPr lang="en-US" sz="1400" dirty="0" smtClean="0"/>
              <a:t>Proxy Setting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027711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3b: </a:t>
            </a:r>
            <a:r>
              <a:rPr lang="en-US" sz="1400" dirty="0" smtClean="0"/>
              <a:t>Private Key Authentication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171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71600"/>
            <a:ext cx="6124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57912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4: </a:t>
            </a:r>
            <a:r>
              <a:rPr lang="en-US" sz="1400" dirty="0" smtClean="0"/>
              <a:t>Credential Setup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87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Mounting Windows File onto </a:t>
            </a:r>
            <a:r>
              <a:rPr lang="en-US" dirty="0" err="1" smtClean="0"/>
              <a:t>Cloudera</a:t>
            </a:r>
            <a:r>
              <a:rPr lang="en-US" dirty="0" smtClean="0"/>
              <a:t>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0" y="1447800"/>
            <a:ext cx="8187769" cy="121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 1: Open the Sandbox click on:</a:t>
            </a:r>
          </a:p>
          <a:p>
            <a:pPr lvl="1"/>
            <a:r>
              <a:rPr lang="en-US" dirty="0" smtClean="0"/>
              <a:t>Player-&gt;Manage-&gt;Virtual Machine Setting (Ctrl-D)-&gt;Options-&gt;Shared Folders</a:t>
            </a:r>
          </a:p>
          <a:p>
            <a:pPr lvl="1"/>
            <a:r>
              <a:rPr lang="en-US" dirty="0" smtClean="0"/>
              <a:t>Define the mount point as below: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32847" y="2918823"/>
            <a:ext cx="4495800" cy="2322471"/>
            <a:chOff x="1676400" y="2057400"/>
            <a:chExt cx="6467475" cy="35718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057400"/>
              <a:ext cx="6467475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505200"/>
              <a:ext cx="2383978" cy="1423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13347" y="46482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</a:t>
            </a:r>
            <a:r>
              <a:rPr lang="en-US" dirty="0" smtClean="0"/>
              <a:t>Log </a:t>
            </a:r>
            <a:r>
              <a:rPr lang="en-US" dirty="0"/>
              <a:t>into the Sandbox: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hgfs</a:t>
            </a:r>
            <a:r>
              <a:rPr lang="en-US" dirty="0"/>
              <a:t>/d</a:t>
            </a:r>
          </a:p>
          <a:p>
            <a:pPr lvl="1"/>
            <a:r>
              <a:rPr lang="en-US" dirty="0"/>
              <a:t>mount -t </a:t>
            </a:r>
            <a:r>
              <a:rPr lang="en-US" dirty="0" err="1"/>
              <a:t>vmhgfs</a:t>
            </a:r>
            <a:r>
              <a:rPr lang="en-US" dirty="0"/>
              <a:t> .host:/d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hgfs</a:t>
            </a:r>
            <a:r>
              <a:rPr lang="en-US" dirty="0"/>
              <a:t>/d (This will mount windows D:\ onto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hgfs</a:t>
            </a:r>
            <a:r>
              <a:rPr lang="en-US" dirty="0"/>
              <a:t>/d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Sandbox Installation &amp; Getting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48773"/>
              </p:ext>
            </p:extLst>
          </p:nvPr>
        </p:nvGraphicFramePr>
        <p:xfrm>
          <a:off x="228600" y="990599"/>
          <a:ext cx="8382000" cy="4688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  <a:gridCol w="3657600"/>
                <a:gridCol w="1371600"/>
              </a:tblGrid>
              <a:tr h="5521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Hadoop Distribution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Virtual</a:t>
                      </a:r>
                      <a:r>
                        <a:rPr lang="en-US" sz="1200" baseline="0" dirty="0" smtClean="0"/>
                        <a:t> Machine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263086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Cloudera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n-US" sz="1200" baseline="0" dirty="0" err="1" smtClean="0"/>
                        <a:t>Quickstart</a:t>
                      </a:r>
                      <a:r>
                        <a:rPr lang="en-US" sz="1200" baseline="0" dirty="0" smtClean="0"/>
                        <a:t> VM + CDH 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Vmware</a:t>
                      </a:r>
                      <a:r>
                        <a:rPr lang="en-US" sz="1200" baseline="0" dirty="0" smtClean="0"/>
                        <a:t> Player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"/>
                        </a:rPr>
                        <a:t>CDH:</a:t>
                      </a:r>
                    </a:p>
                    <a:p>
                      <a:endParaRPr lang="en-US" sz="1200" dirty="0" smtClean="0">
                        <a:hlinkClick r:id=""/>
                      </a:endParaRPr>
                    </a:p>
                    <a:p>
                      <a:r>
                        <a:rPr lang="en-US" sz="1200" dirty="0" smtClean="0">
                          <a:hlinkClick r:id="rId2"/>
                        </a:rPr>
                        <a:t>http://www.cloudera.com/content/cloudera/en/downloads/cloudera_manager/cm-5-4-3.html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b="1" dirty="0" smtClean="0"/>
                        <a:t>VM</a:t>
                      </a:r>
                      <a:r>
                        <a:rPr lang="en-US" sz="1200" b="1" baseline="0" dirty="0" smtClean="0"/>
                        <a:t> Player:</a:t>
                      </a:r>
                      <a:endParaRPr lang="en-US" sz="1200" b="1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>
                          <a:hlinkClick r:id="rId3"/>
                        </a:rPr>
                        <a:t>https://my.vmware.com/web/vmware/downloads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Z:\DATAMANAGEMENT-DEV\Share\BD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Used in the class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820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Cloudera</a:t>
                      </a:r>
                      <a:r>
                        <a:rPr lang="en-US" sz="1200" dirty="0" smtClean="0"/>
                        <a:t> – </a:t>
                      </a:r>
                      <a:r>
                        <a:rPr lang="en-US" sz="1200" dirty="0" err="1" smtClean="0"/>
                        <a:t>Quickstart</a:t>
                      </a:r>
                      <a:r>
                        <a:rPr lang="en-US" sz="1200" dirty="0" smtClean="0"/>
                        <a:t> VM + CDH 5.4.3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Oracle</a:t>
                      </a:r>
                      <a:r>
                        <a:rPr lang="en-US" sz="1200" baseline="0" dirty="0" smtClean="0"/>
                        <a:t> Virtual Box/KVM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http://www.cloudera.com/content/cloudera/en/downloads/cloudera_manager/cm-5-4-3.html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820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Hortonworks</a:t>
                      </a:r>
                      <a:r>
                        <a:rPr lang="en-US" sz="1200" dirty="0" smtClean="0"/>
                        <a:t> – HDP 2.3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Sandbox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Oracle</a:t>
                      </a:r>
                      <a:r>
                        <a:rPr lang="en-US" sz="1200" baseline="0" dirty="0" smtClean="0"/>
                        <a:t> Virtual Box/VM Player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http://hortonworks.com/products/hortonworks-sandbox/#install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688449"/>
            <a:ext cx="8305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Add the guest OS IP address to C</a:t>
            </a:r>
            <a:r>
              <a:rPr lang="en-US" sz="1400" dirty="0"/>
              <a:t>:\</a:t>
            </a:r>
            <a:r>
              <a:rPr lang="en-US" sz="1400" dirty="0" smtClean="0"/>
              <a:t>Windows\System32\drivers\etc\hosts 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Point your browser to: </a:t>
            </a:r>
          </a:p>
          <a:p>
            <a:r>
              <a:rPr lang="en-US" sz="1400" dirty="0" smtClean="0"/>
              <a:t>http://Quickstart.cloudera:8888 (</a:t>
            </a:r>
            <a:r>
              <a:rPr lang="en-US" sz="1400" dirty="0" err="1"/>
              <a:t>c</a:t>
            </a:r>
            <a:r>
              <a:rPr lang="en-US" sz="1400" dirty="0" err="1" smtClean="0"/>
              <a:t>loudera</a:t>
            </a:r>
            <a:r>
              <a:rPr lang="en-US" sz="1400" dirty="0" smtClean="0"/>
              <a:t>/</a:t>
            </a:r>
            <a:r>
              <a:rPr lang="en-US" sz="1400" dirty="0" err="1" smtClean="0"/>
              <a:t>cloudera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1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Hello World Examples</a:t>
            </a:r>
          </a:p>
          <a:p>
            <a:endParaRPr lang="en-US" dirty="0"/>
          </a:p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Apr 28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HDFS – Command Line Interface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Hadoop fs &lt;</a:t>
            </a:r>
            <a:r>
              <a:rPr lang="en-US" sz="2400" dirty="0" err="1" smtClean="0"/>
              <a:t>args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Hadoop fs –</a:t>
            </a:r>
            <a:r>
              <a:rPr lang="en-US" sz="2400" dirty="0" err="1" smtClean="0"/>
              <a:t>ls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Hadoop fs  -</a:t>
            </a:r>
            <a:r>
              <a:rPr lang="en-US" sz="2400" dirty="0" err="1" smtClean="0"/>
              <a:t>copyFromLocal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 action="ppaction://hlinkfile"/>
              </a:rPr>
              <a:t>file://wc.txt</a:t>
            </a:r>
            <a:r>
              <a:rPr lang="en-US" sz="2400" dirty="0" smtClean="0"/>
              <a:t> hdfs://localhost/user/hue/wc.txt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</a:t>
            </a:r>
            <a:r>
              <a:rPr lang="en-US" sz="2400" dirty="0" err="1"/>
              <a:t>fsck</a:t>
            </a:r>
            <a:r>
              <a:rPr lang="en-US" sz="2400" dirty="0"/>
              <a:t> / -files -blocks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rId3"/>
            </a:endParaRP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hadoop.apache.org/docs/r0.18.3/hdfs_shell.html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Sample Java Program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410200"/>
          </a:xfrm>
        </p:spPr>
        <p:txBody>
          <a:bodyPr>
            <a:noAutofit/>
          </a:bodyPr>
          <a:lstStyle/>
          <a:p>
            <a:r>
              <a:rPr lang="en-US" sz="1400" dirty="0">
                <a:hlinkClick r:id="rId2"/>
              </a:rPr>
              <a:t>http://hortonworks.com/hadoop-tutorial/introducing-apache-hadoop-developers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sites.google.com/site/hadoopandhive/home/how-to-read-all-files-in-a-directory-in-hdfs-using-hadoop-filesystem-api</a:t>
            </a:r>
            <a:endParaRPr lang="en-US" sz="1400" dirty="0" smtClean="0"/>
          </a:p>
          <a:p>
            <a:pPr lvl="1"/>
            <a:r>
              <a:rPr lang="en-US" sz="1400" dirty="0" smtClean="0"/>
              <a:t>HDFS Java Program</a:t>
            </a:r>
          </a:p>
          <a:p>
            <a:pPr lvl="1"/>
            <a:r>
              <a:rPr lang="en-US" sz="1400" dirty="0" smtClean="0"/>
              <a:t>Map-Reduce Java Program</a:t>
            </a:r>
          </a:p>
          <a:p>
            <a:r>
              <a:rPr lang="en-US" sz="1400" dirty="0" smtClean="0"/>
              <a:t>Using Eclipse</a:t>
            </a:r>
          </a:p>
          <a:p>
            <a:pPr lvl="1"/>
            <a:r>
              <a:rPr lang="en-US" sz="1400" dirty="0">
                <a:hlinkClick r:id="rId4"/>
              </a:rPr>
              <a:t>https://sites.google.com/site/tacchadoop/home/word-count-example-part-i---</a:t>
            </a:r>
            <a:r>
              <a:rPr lang="en-US" sz="1400" dirty="0" smtClean="0">
                <a:hlinkClick r:id="rId4"/>
              </a:rPr>
              <a:t>create-your-own-jar</a:t>
            </a:r>
            <a:endParaRPr lang="en-US" sz="1400" dirty="0" smtClean="0"/>
          </a:p>
          <a:p>
            <a:pPr lvl="1"/>
            <a:r>
              <a:rPr lang="en-US" sz="1400" dirty="0" smtClean="0"/>
              <a:t>Add JAR </a:t>
            </a:r>
            <a:r>
              <a:rPr lang="en-US" sz="1400" dirty="0"/>
              <a:t>files from: </a:t>
            </a:r>
            <a:r>
              <a:rPr lang="en-US" sz="1400" dirty="0" smtClean="0"/>
              <a:t>&lt;z:\....\external jars&gt;</a:t>
            </a:r>
          </a:p>
          <a:p>
            <a:pPr lvl="1"/>
            <a:r>
              <a:rPr lang="en-US" sz="1400" dirty="0" smtClean="0"/>
              <a:t>Compile and export as a JAR file,</a:t>
            </a:r>
          </a:p>
          <a:p>
            <a:r>
              <a:rPr lang="en-US" sz="1400" dirty="0" smtClean="0"/>
              <a:t>Sample HDFS </a:t>
            </a:r>
            <a:r>
              <a:rPr lang="en-US" sz="1400" dirty="0" err="1" smtClean="0"/>
              <a:t>HelloWorld</a:t>
            </a:r>
            <a:r>
              <a:rPr lang="en-US" sz="1400" dirty="0"/>
              <a:t> Programs: </a:t>
            </a:r>
            <a:r>
              <a:rPr lang="en-US" sz="1400" dirty="0" smtClean="0"/>
              <a:t>&lt;z:\.....code\hdfs\ HDFSExamples.jar&gt;</a:t>
            </a:r>
          </a:p>
          <a:p>
            <a:pPr lvl="1"/>
            <a:r>
              <a:rPr lang="en-US" sz="1400" dirty="0" smtClean="0"/>
              <a:t>Running the program</a:t>
            </a:r>
          </a:p>
          <a:p>
            <a:pPr lvl="2"/>
            <a:r>
              <a:rPr lang="en-US" sz="1400" dirty="0" smtClean="0"/>
              <a:t>Copy the JAR file via mount/</a:t>
            </a:r>
            <a:r>
              <a:rPr lang="en-US" sz="1400" dirty="0" err="1" smtClean="0"/>
              <a:t>hgfs</a:t>
            </a:r>
            <a:r>
              <a:rPr lang="en-US" sz="1400" dirty="0" smtClean="0"/>
              <a:t> (or)</a:t>
            </a:r>
          </a:p>
          <a:p>
            <a:pPr lvl="2"/>
            <a:r>
              <a:rPr lang="en-US" sz="1400" dirty="0" smtClean="0"/>
              <a:t>FTP the jar file in binary mode.</a:t>
            </a:r>
          </a:p>
          <a:p>
            <a:pPr lvl="2"/>
            <a:r>
              <a:rPr lang="en-US" sz="1400" dirty="0" smtClean="0"/>
              <a:t>Run the program as follows:</a:t>
            </a:r>
          </a:p>
          <a:p>
            <a:pPr lvl="2"/>
            <a:r>
              <a:rPr lang="en-US" sz="1400" u="sng" dirty="0" err="1" smtClean="0"/>
              <a:t>hadoop</a:t>
            </a:r>
            <a:r>
              <a:rPr lang="en-US" sz="1400" u="sng" dirty="0" smtClean="0"/>
              <a:t> </a:t>
            </a:r>
            <a:r>
              <a:rPr lang="en-US" sz="1400" u="sng" dirty="0"/>
              <a:t>jar </a:t>
            </a:r>
            <a:r>
              <a:rPr lang="en-US" sz="1400" u="sng" dirty="0" smtClean="0"/>
              <a:t>&lt;HDFSExamples.jar&gt;  </a:t>
            </a:r>
            <a:r>
              <a:rPr lang="en-US" sz="1400" u="sng" dirty="0"/>
              <a:t>hdfs</a:t>
            </a:r>
            <a:r>
              <a:rPr lang="en-US" sz="1400" u="sng" dirty="0" smtClean="0"/>
              <a:t>://localhost:8020/user/cloudera/1.sql (or any file available  in HDFS&gt;</a:t>
            </a:r>
          </a:p>
          <a:p>
            <a:pPr marL="914400" lvl="2" indent="0">
              <a:buNone/>
            </a:pPr>
            <a:endParaRPr lang="en-US" sz="1400" u="sng" dirty="0" smtClean="0"/>
          </a:p>
          <a:p>
            <a:r>
              <a:rPr lang="en-US" sz="1400" dirty="0"/>
              <a:t>Sample </a:t>
            </a:r>
            <a:r>
              <a:rPr lang="en-US" sz="1400" dirty="0" smtClean="0"/>
              <a:t>MR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 Program</a:t>
            </a:r>
            <a:r>
              <a:rPr lang="en-US" sz="1400" dirty="0"/>
              <a:t>: &lt;D:\</a:t>
            </a:r>
            <a:r>
              <a:rPr lang="en-US" sz="1400" dirty="0" smtClean="0"/>
              <a:t>workspaces\Hadoop\MR\WordCount.jar&gt;</a:t>
            </a:r>
          </a:p>
          <a:p>
            <a:pPr lvl="1"/>
            <a:r>
              <a:rPr lang="en-US" sz="1400" dirty="0"/>
              <a:t>Running the program</a:t>
            </a:r>
          </a:p>
          <a:p>
            <a:pPr lvl="2"/>
            <a:r>
              <a:rPr lang="en-US" sz="1400" dirty="0" smtClean="0"/>
              <a:t>Hadoop jar WordCount.jar hdfs://</a:t>
            </a:r>
            <a:r>
              <a:rPr lang="en-US" sz="1400" dirty="0"/>
              <a:t> localhost:8020/user/</a:t>
            </a:r>
            <a:r>
              <a:rPr lang="en-US" sz="1400" dirty="0" err="1"/>
              <a:t>cloudera</a:t>
            </a:r>
            <a:r>
              <a:rPr lang="en-US" sz="1400" dirty="0"/>
              <a:t>/1.sql (or any file available  in </a:t>
            </a:r>
            <a:r>
              <a:rPr lang="en-US" sz="1400" dirty="0" smtClean="0"/>
              <a:t>HDFS) hdfs://localhost:8020/user/cloudera/wc.out</a:t>
            </a:r>
            <a:endParaRPr lang="en-US" sz="1400" b="1" i="1" dirty="0" smtClean="0"/>
          </a:p>
          <a:p>
            <a:pPr lvl="1"/>
            <a:r>
              <a:rPr lang="en-US" sz="1400" b="1" dirty="0" smtClean="0"/>
              <a:t>Note</a:t>
            </a:r>
            <a:r>
              <a:rPr lang="en-US" sz="1400" dirty="0" smtClean="0"/>
              <a:t>: If you are connecting from windows host, use </a:t>
            </a:r>
            <a:r>
              <a:rPr lang="en-US" sz="1400" b="1" i="1" dirty="0" err="1" smtClean="0"/>
              <a:t>quickstart.cloudera</a:t>
            </a:r>
            <a:r>
              <a:rPr lang="en-US" sz="1400" dirty="0" smtClean="0"/>
              <a:t> instead of </a:t>
            </a:r>
            <a:r>
              <a:rPr lang="en-US" sz="1400" b="1" i="1" dirty="0" err="1" smtClean="0"/>
              <a:t>localhost</a:t>
            </a:r>
            <a:endParaRPr lang="en-US" sz="1400" b="1" i="1" dirty="0" smtClean="0"/>
          </a:p>
          <a:p>
            <a:pPr lvl="2"/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sz="1800" dirty="0" smtClean="0"/>
              <a:t>Monitoring </a:t>
            </a:r>
            <a:r>
              <a:rPr lang="en-US" sz="1800" dirty="0"/>
              <a:t>the </a:t>
            </a:r>
            <a:r>
              <a:rPr lang="en-US" sz="1800" dirty="0" smtClean="0"/>
              <a:t>Job</a:t>
            </a:r>
            <a:endParaRPr lang="en-US" sz="1400" dirty="0" smtClean="0"/>
          </a:p>
          <a:p>
            <a:pPr marL="57150" indent="0">
              <a:buNone/>
            </a:pPr>
            <a:r>
              <a:rPr lang="en-US" sz="1400" dirty="0"/>
              <a:t>	</a:t>
            </a:r>
            <a:r>
              <a:rPr lang="en-US" sz="1600" dirty="0" smtClean="0"/>
              <a:t>Point </a:t>
            </a:r>
            <a:r>
              <a:rPr lang="en-US" sz="1600" dirty="0"/>
              <a:t>Browser to </a:t>
            </a:r>
            <a:r>
              <a:rPr lang="en-US" sz="1600" dirty="0">
                <a:hlinkClick r:id="rId2"/>
              </a:rPr>
              <a:t>http://localhost:8888/jobbrowser</a:t>
            </a:r>
            <a:r>
              <a:rPr lang="en-US" sz="1600" dirty="0"/>
              <a:t> to monitor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Measuring the </a:t>
            </a:r>
            <a:r>
              <a:rPr lang="en-US" sz="2800" dirty="0" err="1" smtClean="0"/>
              <a:t>WordCount</a:t>
            </a:r>
            <a:r>
              <a:rPr lang="en-US" sz="2800" dirty="0" smtClean="0"/>
              <a:t> Performance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Generate a large file:</a:t>
            </a:r>
          </a:p>
          <a:p>
            <a:pPr lvl="2"/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://www.skorks.com/2010/03/how-to-quickly-generate-a-large-file-on-the-command-line-with-linux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2"/>
            <a:r>
              <a:rPr lang="en-US" sz="1600" i="1" dirty="0" smtClean="0"/>
              <a:t>Z:\datamanagement-dev\HDP Sessions</a:t>
            </a:r>
          </a:p>
          <a:p>
            <a:pPr lvl="2"/>
            <a:r>
              <a:rPr lang="en-US" sz="1600" i="1" dirty="0" smtClean="0"/>
              <a:t>Generate a seed file called file.txt with sample 1 or 2 line text and use </a:t>
            </a:r>
            <a:r>
              <a:rPr lang="en-US" sz="1600" i="1" dirty="0" err="1" smtClean="0"/>
              <a:t>genData</a:t>
            </a:r>
            <a:r>
              <a:rPr lang="en-US" sz="1600" i="1" dirty="0" smtClean="0"/>
              <a:t> to generate a large file</a:t>
            </a:r>
          </a:p>
          <a:p>
            <a:pPr lvl="2"/>
            <a:r>
              <a:rPr lang="en-US" sz="1600" i="1" dirty="0" smtClean="0"/>
              <a:t>1.3 GB file  (251M words, 50M lines) </a:t>
            </a:r>
          </a:p>
          <a:p>
            <a:pPr marL="114300" indent="0">
              <a:buNone/>
            </a:pPr>
            <a:r>
              <a:rPr lang="en-US" sz="2400" i="1" dirty="0" smtClean="0"/>
              <a:t>Java </a:t>
            </a:r>
            <a:r>
              <a:rPr lang="en-US" sz="2400" i="1" dirty="0" err="1" smtClean="0"/>
              <a:t>WordCount</a:t>
            </a:r>
            <a:r>
              <a:rPr lang="en-US" sz="2400" i="1" dirty="0" smtClean="0"/>
              <a:t> Performance: </a:t>
            </a:r>
          </a:p>
          <a:p>
            <a:pPr lvl="1"/>
            <a:r>
              <a:rPr lang="en-US" sz="2000" dirty="0">
                <a:hlinkClick r:id="rId3"/>
              </a:rPr>
              <a:t>http://www.roseindia.net/java/beginners/WordCount.java</a:t>
            </a:r>
            <a:r>
              <a:rPr lang="en-US" sz="2000" dirty="0"/>
              <a:t>	</a:t>
            </a:r>
          </a:p>
          <a:p>
            <a:pPr lvl="2"/>
            <a:r>
              <a:rPr lang="en-US" sz="1600" i="1" dirty="0"/>
              <a:t>Z:\datamanagement-dev\HDP Sessions</a:t>
            </a:r>
          </a:p>
          <a:p>
            <a:pPr lvl="1"/>
            <a:r>
              <a:rPr lang="en-US" sz="1800" i="1" dirty="0" smtClean="0"/>
              <a:t>Run </a:t>
            </a:r>
            <a:r>
              <a:rPr lang="en-US" sz="1800" i="1" dirty="0" err="1" smtClean="0"/>
              <a:t>JavaWordCount</a:t>
            </a:r>
            <a:r>
              <a:rPr lang="en-US" sz="1800" i="1" dirty="0" smtClean="0"/>
              <a:t> Program</a:t>
            </a:r>
          </a:p>
          <a:p>
            <a:pPr lvl="2"/>
            <a:r>
              <a:rPr lang="en-US" sz="1600" i="1" dirty="0" smtClean="0"/>
              <a:t>Java –jar JavaWordCount.jar &lt;file.txt&gt;</a:t>
            </a:r>
          </a:p>
          <a:p>
            <a:pPr lvl="2"/>
            <a:r>
              <a:rPr lang="en-US" sz="1600" i="1" dirty="0" smtClean="0"/>
              <a:t>30 seconds</a:t>
            </a:r>
          </a:p>
          <a:p>
            <a:pPr lvl="1"/>
            <a:endParaRPr lang="en-US" sz="2000" i="1" dirty="0"/>
          </a:p>
          <a:p>
            <a:pPr lvl="2"/>
            <a:endParaRPr lang="en-US" sz="1600" i="1" dirty="0" smtClean="0"/>
          </a:p>
          <a:p>
            <a:pPr lvl="3"/>
            <a:endParaRPr lang="en-US" sz="1200" dirty="0" smtClean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/>
              <a:t>Measuring the </a:t>
            </a:r>
            <a:r>
              <a:rPr lang="en-US" sz="2800" dirty="0" err="1"/>
              <a:t>WordCount</a:t>
            </a:r>
            <a:r>
              <a:rPr lang="en-US" sz="2800" dirty="0"/>
              <a:t> Performance </a:t>
            </a:r>
            <a:r>
              <a:rPr lang="en-US" sz="2800" dirty="0" smtClean="0"/>
              <a:t> (Contd..)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i="1" dirty="0"/>
              <a:t>Run </a:t>
            </a:r>
            <a:r>
              <a:rPr lang="en-US" sz="2400" i="1" dirty="0" err="1" smtClean="0"/>
              <a:t>HadoopWordCount</a:t>
            </a:r>
            <a:r>
              <a:rPr lang="en-US" sz="2400" i="1" dirty="0" smtClean="0"/>
              <a:t> Map Reduce  </a:t>
            </a:r>
            <a:r>
              <a:rPr lang="en-US" sz="2400" i="1" dirty="0"/>
              <a:t>Program</a:t>
            </a:r>
          </a:p>
          <a:p>
            <a:pPr lvl="1"/>
            <a:r>
              <a:rPr lang="en-US" sz="2000" i="1" dirty="0"/>
              <a:t>Load </a:t>
            </a:r>
            <a:r>
              <a:rPr lang="en-US" sz="2000" i="1" dirty="0" smtClean="0"/>
              <a:t>file.txt into HDFS, say under /user/</a:t>
            </a:r>
            <a:r>
              <a:rPr lang="en-US" sz="2000" i="1" dirty="0" err="1" smtClean="0"/>
              <a:t>cloudera</a:t>
            </a:r>
            <a:r>
              <a:rPr lang="en-US" sz="2000" i="1" dirty="0" smtClean="0"/>
              <a:t>/file.txt</a:t>
            </a:r>
            <a:endParaRPr lang="en-US" sz="2000" i="1" dirty="0"/>
          </a:p>
          <a:p>
            <a:pPr lvl="1"/>
            <a:r>
              <a:rPr lang="en-US" sz="2000" i="1" dirty="0" smtClean="0"/>
              <a:t>Pick up the jar file at Z:\Data-Mamagement Dev\HDP Sessions\code\WordCount.jar</a:t>
            </a:r>
            <a:endParaRPr lang="en-US" sz="2000" i="1" dirty="0"/>
          </a:p>
          <a:p>
            <a:pPr lvl="1"/>
            <a:r>
              <a:rPr lang="en-US" sz="2000" i="1" dirty="0"/>
              <a:t>Copy the Jar and run</a:t>
            </a:r>
          </a:p>
          <a:p>
            <a:pPr lvl="2"/>
            <a:r>
              <a:rPr lang="en-US" sz="1600" i="1" dirty="0"/>
              <a:t>Hadoop jar WordCount.jar hdfs://localhost:8020/user/cloudera/file.txt hdfs://</a:t>
            </a:r>
            <a:r>
              <a:rPr lang="en-US" sz="1600" i="1" dirty="0" smtClean="0"/>
              <a:t>localhost:8020/cloudera/file.out</a:t>
            </a:r>
          </a:p>
          <a:p>
            <a:r>
              <a:rPr lang="en-US" sz="2400" i="1" dirty="0"/>
              <a:t>Run </a:t>
            </a:r>
            <a:r>
              <a:rPr lang="en-US" sz="2400" i="1" dirty="0" err="1"/>
              <a:t>HadoopWordCount</a:t>
            </a:r>
            <a:r>
              <a:rPr lang="en-US" sz="2400" i="1" dirty="0"/>
              <a:t> </a:t>
            </a:r>
            <a:r>
              <a:rPr lang="en-US" sz="2400" i="1" dirty="0" smtClean="0"/>
              <a:t>Spark Program</a:t>
            </a:r>
          </a:p>
          <a:p>
            <a:pPr lvl="1"/>
            <a:r>
              <a:rPr lang="en-US" sz="2000" i="1" dirty="0" smtClean="0"/>
              <a:t>$ Spark-shell</a:t>
            </a:r>
          </a:p>
          <a:p>
            <a:pPr lvl="1"/>
            <a:r>
              <a:rPr lang="en-US" sz="2000" i="1" dirty="0"/>
              <a:t>Run contents of  D:\</a:t>
            </a:r>
            <a:r>
              <a:rPr lang="en-US" sz="2000" i="1" dirty="0" smtClean="0"/>
              <a:t>workspaces\Hadoop\spark</a:t>
            </a:r>
          </a:p>
          <a:p>
            <a:pPr lvl="2"/>
            <a:r>
              <a:rPr lang="en-US" sz="1600" i="1" dirty="0" err="1" smtClean="0"/>
              <a:t>wordCount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uncached</a:t>
            </a:r>
            <a:r>
              <a:rPr lang="en-US" sz="1600" i="1" dirty="0" smtClean="0"/>
              <a:t> Spark)</a:t>
            </a:r>
          </a:p>
          <a:p>
            <a:pPr lvl="2"/>
            <a:r>
              <a:rPr lang="en-US" sz="1600" i="1" dirty="0" smtClean="0"/>
              <a:t>wordCountCache1 (Cached – </a:t>
            </a:r>
            <a:r>
              <a:rPr lang="en-US" sz="1600" i="1" dirty="0" err="1" smtClean="0"/>
              <a:t>Ist</a:t>
            </a:r>
            <a:r>
              <a:rPr lang="en-US" sz="1600" i="1" dirty="0" smtClean="0"/>
              <a:t> instance)</a:t>
            </a:r>
          </a:p>
          <a:p>
            <a:pPr lvl="2"/>
            <a:r>
              <a:rPr lang="en-US" sz="1600" i="1" dirty="0" smtClean="0"/>
              <a:t>wordCountCache2 (Cached – 2</a:t>
            </a:r>
            <a:r>
              <a:rPr lang="en-US" sz="1600" i="1" baseline="30000" dirty="0" smtClean="0"/>
              <a:t>nd</a:t>
            </a:r>
            <a:r>
              <a:rPr lang="en-US" sz="1600" i="1" dirty="0" smtClean="0"/>
              <a:t> instance)</a:t>
            </a:r>
            <a:endParaRPr lang="en-US" sz="1600" i="1" dirty="0"/>
          </a:p>
          <a:p>
            <a:pPr lvl="2"/>
            <a:endParaRPr lang="en-US" sz="16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/>
              <a:t>Measuring the </a:t>
            </a:r>
            <a:r>
              <a:rPr lang="en-US" sz="2800" dirty="0" err="1"/>
              <a:t>WordCount</a:t>
            </a:r>
            <a:r>
              <a:rPr lang="en-US" sz="2800" dirty="0"/>
              <a:t> Performance  (Contd..)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36701"/>
              </p:ext>
            </p:extLst>
          </p:nvPr>
        </p:nvGraphicFramePr>
        <p:xfrm>
          <a:off x="381000" y="1143000"/>
          <a:ext cx="8001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800100"/>
                <a:gridCol w="742950"/>
                <a:gridCol w="1257300"/>
                <a:gridCol w="20955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Hardware Configuration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POJO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MapReduce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Spark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23774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Cloudera</a:t>
                      </a:r>
                      <a:r>
                        <a:rPr lang="en-US" sz="1400" baseline="0" dirty="0" smtClean="0"/>
                        <a:t> Sandbox (4GB) on a Windows 8 GB machine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 GB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30</a:t>
                      </a:r>
                      <a:r>
                        <a:rPr lang="en-US" sz="1400" baseline="0" smtClean="0"/>
                        <a:t>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r>
                        <a:rPr lang="en-US" sz="1400" baseline="0" dirty="0" smtClean="0"/>
                        <a:t> - 30 min (Aborted)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52</a:t>
                      </a:r>
                      <a:r>
                        <a:rPr lang="en-US" sz="1400" baseline="0" dirty="0" smtClean="0"/>
                        <a:t> sec (Spark on Native FS)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Spark on HDFS</a:t>
                      </a:r>
                    </a:p>
                    <a:p>
                      <a:r>
                        <a:rPr lang="en-US" sz="1400" dirty="0" smtClean="0"/>
                        <a:t>46 sec (</a:t>
                      </a:r>
                      <a:r>
                        <a:rPr lang="en-US" sz="1400" dirty="0" err="1" smtClean="0"/>
                        <a:t>Uncached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121</a:t>
                      </a:r>
                      <a:r>
                        <a:rPr lang="en-US" sz="1400" baseline="0" dirty="0" smtClean="0"/>
                        <a:t> sec (</a:t>
                      </a:r>
                      <a:r>
                        <a:rPr lang="en-US" sz="1400" baseline="0" dirty="0" err="1" smtClean="0"/>
                        <a:t>Ist</a:t>
                      </a:r>
                      <a:r>
                        <a:rPr lang="en-US" sz="1400" baseline="0" dirty="0" smtClean="0"/>
                        <a:t> Cache)</a:t>
                      </a:r>
                    </a:p>
                    <a:p>
                      <a:r>
                        <a:rPr lang="en-US" sz="1400" baseline="0" dirty="0" smtClean="0"/>
                        <a:t>95 sec (</a:t>
                      </a:r>
                      <a:r>
                        <a:rPr lang="en-US" sz="1400" baseline="0" dirty="0" err="1" smtClean="0"/>
                        <a:t>Iind</a:t>
                      </a:r>
                      <a:r>
                        <a:rPr lang="en-US" sz="1400" baseline="0" dirty="0" smtClean="0"/>
                        <a:t> cached)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&lt;Likely pagination happening&gt;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Node Cluster (Setup by Berkeley)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 GB (Wikipedia</a:t>
                      </a:r>
                      <a:r>
                        <a:rPr lang="en-US" sz="1400" baseline="0" dirty="0" smtClean="0"/>
                        <a:t> – English)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</a:t>
                      </a:r>
                      <a:r>
                        <a:rPr lang="en-US" sz="1400" baseline="0" dirty="0" smtClean="0"/>
                        <a:t> sec 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2 sec (cached)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hlinkClick r:id="rId2"/>
                        </a:rPr>
                        <a:t>https://www.youtube.com/watch?v=e-56inQL5hQ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Sample </a:t>
            </a:r>
            <a:r>
              <a:rPr lang="en-US" sz="3200" dirty="0" err="1" smtClean="0"/>
              <a:t>Sqoop</a:t>
            </a:r>
            <a:r>
              <a:rPr lang="en-US" sz="3200" dirty="0" smtClean="0"/>
              <a:t> Transfers &amp; Hive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5410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Sqoop</a:t>
            </a:r>
            <a:r>
              <a:rPr lang="en-US" sz="1400" dirty="0" smtClean="0"/>
              <a:t> can be used to import data from any RDBMS into HDFS, Hive or </a:t>
            </a:r>
            <a:r>
              <a:rPr lang="en-US" sz="1400" dirty="0" err="1" smtClean="0"/>
              <a:t>Hbase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2"/>
              </a:rPr>
              <a:t>Refer: https://github.com/jarcec/Apache-Sqoop-Cookbook</a:t>
            </a:r>
            <a:endParaRPr lang="en-US" sz="1400" dirty="0"/>
          </a:p>
          <a:p>
            <a:r>
              <a:rPr lang="en-US" sz="1400" dirty="0"/>
              <a:t> &lt;Run the two .SQL files to load data into </a:t>
            </a:r>
            <a:r>
              <a:rPr lang="en-US" sz="1400" dirty="0" err="1"/>
              <a:t>Mysql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$&gt;</a:t>
            </a:r>
            <a:r>
              <a:rPr lang="en-US" sz="1400" dirty="0" err="1"/>
              <a:t>sqoop</a:t>
            </a:r>
            <a:r>
              <a:rPr lang="en-US" sz="1400" dirty="0"/>
              <a:t> import --connect &lt;JDBC connection string&gt; --table &lt;</a:t>
            </a:r>
            <a:r>
              <a:rPr lang="en-US" sz="1400" dirty="0" err="1"/>
              <a:t>tablename</a:t>
            </a:r>
            <a:r>
              <a:rPr lang="en-US" sz="1400" dirty="0"/>
              <a:t>&gt; --username &lt;username&gt; --password &lt;password&gt;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$&gt; </a:t>
            </a:r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dirty="0"/>
              <a:t>import --connect </a:t>
            </a:r>
            <a:r>
              <a:rPr lang="en-US" sz="1400" dirty="0" err="1"/>
              <a:t>jdbc:mysql</a:t>
            </a:r>
            <a:r>
              <a:rPr lang="en-US" sz="1400" dirty="0" smtClean="0"/>
              <a:t>://PTP-LT-2XNMSQ12/</a:t>
            </a:r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en-US" sz="1400" dirty="0"/>
              <a:t>--username </a:t>
            </a:r>
            <a:r>
              <a:rPr lang="en-US" sz="1400" dirty="0" smtClean="0"/>
              <a:t>sqoop2-</a:t>
            </a:r>
            <a:r>
              <a:rPr lang="en-US" sz="1400" dirty="0"/>
              <a:t>-password </a:t>
            </a:r>
            <a:r>
              <a:rPr lang="en-US" sz="1400" dirty="0" err="1" smtClean="0"/>
              <a:t>sqoop</a:t>
            </a:r>
            <a:r>
              <a:rPr lang="en-US" sz="1400" dirty="0" smtClean="0"/>
              <a:t> --</a:t>
            </a:r>
            <a:r>
              <a:rPr lang="en-US" sz="1400" dirty="0"/>
              <a:t>table </a:t>
            </a:r>
            <a:r>
              <a:rPr lang="en-US" sz="1400" dirty="0" smtClean="0"/>
              <a:t>cities  </a:t>
            </a:r>
          </a:p>
          <a:p>
            <a:endParaRPr lang="en-US" sz="1400" dirty="0" smtClean="0"/>
          </a:p>
          <a:p>
            <a:r>
              <a:rPr lang="en-US" sz="1400" dirty="0"/>
              <a:t>$&gt; </a:t>
            </a:r>
            <a:r>
              <a:rPr lang="en-US" sz="1400" dirty="0" err="1"/>
              <a:t>sqoop</a:t>
            </a:r>
            <a:r>
              <a:rPr lang="en-US" sz="1400" dirty="0"/>
              <a:t> import --connect </a:t>
            </a:r>
            <a:r>
              <a:rPr lang="en-US" sz="1400" dirty="0" err="1"/>
              <a:t>jdbc:mysql</a:t>
            </a:r>
            <a:r>
              <a:rPr lang="en-US" sz="1400" dirty="0"/>
              <a:t>://PTP-LT-2XNMSQ12/</a:t>
            </a:r>
            <a:r>
              <a:rPr lang="en-US" sz="1400" dirty="0" err="1"/>
              <a:t>sqoop</a:t>
            </a:r>
            <a:r>
              <a:rPr lang="en-US" sz="1400" dirty="0"/>
              <a:t> --username sqoop2--password </a:t>
            </a:r>
            <a:r>
              <a:rPr lang="en-US" sz="1400" dirty="0" err="1"/>
              <a:t>sqoop</a:t>
            </a:r>
            <a:r>
              <a:rPr lang="en-US" sz="1400" dirty="0"/>
              <a:t> --table cities  </a:t>
            </a:r>
            <a:r>
              <a:rPr lang="en-US" sz="1400" b="1" dirty="0" smtClean="0"/>
              <a:t>--hive-import</a:t>
            </a:r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http://hortonworks.com/kb/using-apache-sqoop-for-data-import-from-relational-dbs/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http://archive.cloudera.com/cdh/3/sqoop/SqoopUserGuide.html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6" name="Picture 2" descr="http://it-ebooks.info/images/ebooks/3/apache_sqoop_cookboo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09" y="924791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akamaicovers.oreilly.com/images/0636920023555/ca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09" y="3733800"/>
            <a:ext cx="1714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BI Tool with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71599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Download </a:t>
            </a:r>
            <a:r>
              <a:rPr lang="en-US" dirty="0" smtClean="0"/>
              <a:t>the 64 bit ODBC driver: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www.cloudera.com/content/cloudera/en/downloads/connectors/hive/odbc/hive-odbc-v2-5-14.html</a:t>
            </a:r>
            <a:endParaRPr lang="en-US" dirty="0" smtClean="0"/>
          </a:p>
          <a:p>
            <a:pPr lvl="1"/>
            <a:r>
              <a:rPr lang="en-US" dirty="0"/>
              <a:t>http://social.technet.microsoft.com/wiki/contents/articles/6226.how-to-connect-excel-to-hadoop-on-azure-via-hiveodbc.aspx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ODBC 64 bit driver</a:t>
            </a:r>
          </a:p>
          <a:p>
            <a:r>
              <a:rPr lang="en-US" dirty="0"/>
              <a:t>Control </a:t>
            </a:r>
            <a:r>
              <a:rPr lang="en-US" dirty="0" smtClean="0"/>
              <a:t>Panel-&gt;System </a:t>
            </a:r>
            <a:r>
              <a:rPr lang="en-US" dirty="0"/>
              <a:t>and </a:t>
            </a:r>
            <a:r>
              <a:rPr lang="en-US" dirty="0" smtClean="0"/>
              <a:t>Security-&gt;Administrative Tools-&gt;Setup Data Sources (ODBC)</a:t>
            </a:r>
          </a:p>
          <a:p>
            <a:pPr lvl="1"/>
            <a:r>
              <a:rPr lang="en-US" dirty="0" smtClean="0"/>
              <a:t>User: hue/</a:t>
            </a:r>
            <a:r>
              <a:rPr lang="en-US" dirty="0" err="1" smtClean="0"/>
              <a:t>cloudera</a:t>
            </a:r>
            <a:endParaRPr lang="en-US" dirty="0" smtClean="0"/>
          </a:p>
          <a:p>
            <a:pPr lvl="1"/>
            <a:r>
              <a:rPr lang="en-US" dirty="0" smtClean="0"/>
              <a:t>Use the IP address of the sandbox</a:t>
            </a:r>
          </a:p>
          <a:p>
            <a:pPr lvl="1"/>
            <a:r>
              <a:rPr lang="en-US" dirty="0" smtClean="0"/>
              <a:t>Click on Test to independently test the DSN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40290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76525"/>
            <a:ext cx="36861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6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BI Tool via ODBC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4905375" cy="1677888"/>
          </a:xfrm>
        </p:spPr>
        <p:txBody>
          <a:bodyPr>
            <a:noAutofit/>
          </a:bodyPr>
          <a:lstStyle/>
          <a:p>
            <a:r>
              <a:rPr lang="en-US" sz="1000" dirty="0" smtClean="0"/>
              <a:t>Install </a:t>
            </a:r>
            <a:r>
              <a:rPr lang="en-US" sz="1000" dirty="0" err="1" smtClean="0"/>
              <a:t>Qlikview</a:t>
            </a:r>
            <a:r>
              <a:rPr lang="en-US" sz="1000" dirty="0" smtClean="0"/>
              <a:t> 64 Bit Edition</a:t>
            </a:r>
          </a:p>
          <a:p>
            <a:pPr lvl="1"/>
            <a:r>
              <a:rPr lang="en-US" sz="900" dirty="0">
                <a:hlinkClick r:id="rId2"/>
              </a:rPr>
              <a:t>http://</a:t>
            </a:r>
            <a:r>
              <a:rPr lang="en-US" sz="900" dirty="0" smtClean="0">
                <a:hlinkClick r:id="rId2"/>
              </a:rPr>
              <a:t>www.qlik.com/us/explore/products/free-download</a:t>
            </a:r>
            <a:endParaRPr lang="en-US" sz="900" dirty="0" smtClean="0"/>
          </a:p>
          <a:p>
            <a:r>
              <a:rPr lang="en-US" sz="1000" dirty="0" smtClean="0"/>
              <a:t>Create a New Report</a:t>
            </a:r>
          </a:p>
          <a:p>
            <a:r>
              <a:rPr lang="en-US" sz="1000" dirty="0" smtClean="0"/>
              <a:t>File-&gt;Edit Script (Ctrl-E)</a:t>
            </a:r>
          </a:p>
          <a:p>
            <a:r>
              <a:rPr lang="en-US" sz="1000" dirty="0" smtClean="0"/>
              <a:t>Choose ODBC and then Click Connect.  </a:t>
            </a:r>
          </a:p>
          <a:p>
            <a:r>
              <a:rPr lang="en-US" sz="1000" dirty="0" smtClean="0"/>
              <a:t>Enter hue/</a:t>
            </a:r>
            <a:r>
              <a:rPr lang="en-US" sz="1000" dirty="0" err="1" smtClean="0"/>
              <a:t>cloudera</a:t>
            </a:r>
            <a:r>
              <a:rPr lang="en-US" sz="1000" dirty="0" smtClean="0"/>
              <a:t> as username/password. Test Connection before proceeding further</a:t>
            </a:r>
          </a:p>
          <a:p>
            <a:r>
              <a:rPr lang="en-US" sz="1000" dirty="0" smtClean="0"/>
              <a:t>Next Enter Select and choose the tables. </a:t>
            </a:r>
          </a:p>
          <a:p>
            <a:r>
              <a:rPr lang="en-US" sz="1000" dirty="0" smtClean="0"/>
              <a:t>Use any Report component to visualize your Data. </a:t>
            </a:r>
          </a:p>
          <a:p>
            <a:pPr marL="0" indent="0">
              <a:buNone/>
            </a:pPr>
            <a:endParaRPr lang="en-US" sz="1000" dirty="0" smtClean="0"/>
          </a:p>
          <a:p>
            <a:pPr lvl="1"/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819400"/>
            <a:ext cx="4724400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1546" y="5560999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146962"/>
            <a:ext cx="3629025" cy="212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15020157">
            <a:off x="555701" y="5365314"/>
            <a:ext cx="307189" cy="110560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673620"/>
            <a:ext cx="46101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592288"/>
            <a:ext cx="30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1: Connect via ODBC 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14975" y="839185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2: Choose the DSN 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67374" y="3365843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3: Visualize the Data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099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CDH 5.4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user – </a:t>
            </a:r>
            <a:r>
              <a:rPr lang="en-US" dirty="0" err="1" smtClean="0"/>
              <a:t>cloudera</a:t>
            </a:r>
            <a:r>
              <a:rPr lang="en-US" dirty="0" smtClean="0"/>
              <a:t>/</a:t>
            </a:r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– (for root privileges) </a:t>
            </a:r>
          </a:p>
          <a:p>
            <a:r>
              <a:rPr lang="en-US" dirty="0" smtClean="0"/>
              <a:t>To start Hue </a:t>
            </a:r>
          </a:p>
          <a:p>
            <a:pPr lvl="1"/>
            <a:r>
              <a:rPr lang="en-US" dirty="0" smtClean="0"/>
              <a:t>http://quickstart-cloudera:8888</a:t>
            </a:r>
          </a:p>
          <a:p>
            <a:r>
              <a:rPr lang="en-US" dirty="0" smtClean="0"/>
              <a:t>What is bundled out of the box?</a:t>
            </a:r>
          </a:p>
          <a:p>
            <a:pPr lvl="1"/>
            <a:r>
              <a:rPr lang="en-US" dirty="0" smtClean="0"/>
              <a:t>Apache Hadoop 2.6, </a:t>
            </a:r>
          </a:p>
          <a:p>
            <a:pPr lvl="1"/>
            <a:r>
              <a:rPr lang="en-US" dirty="0" smtClean="0"/>
              <a:t>Apache Kafka 1.3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r>
              <a:rPr lang="en-US" dirty="0" smtClean="0"/>
              <a:t> 4.10.3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Oozie</a:t>
            </a:r>
            <a:r>
              <a:rPr lang="en-US" dirty="0" smtClean="0"/>
              <a:t> 4.1</a:t>
            </a:r>
          </a:p>
          <a:p>
            <a:pPr lvl="1"/>
            <a:r>
              <a:rPr lang="en-US" dirty="0" smtClean="0"/>
              <a:t>Apache  Hive 1.1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Apache Spark v 1.3,</a:t>
            </a:r>
          </a:p>
          <a:p>
            <a:pPr lvl="1"/>
            <a:r>
              <a:rPr lang="en-US" dirty="0"/>
              <a:t>Hive on Spark </a:t>
            </a:r>
            <a:r>
              <a:rPr lang="en-US" dirty="0" smtClean="0"/>
              <a:t>(Beta)</a:t>
            </a:r>
          </a:p>
          <a:p>
            <a:pPr lvl="1"/>
            <a:r>
              <a:rPr lang="en-US" dirty="0" smtClean="0"/>
              <a:t>Apache Zookeeper 3.4.5</a:t>
            </a:r>
          </a:p>
          <a:p>
            <a:pPr lvl="1"/>
            <a:r>
              <a:rPr lang="en-US" dirty="0" smtClean="0"/>
              <a:t>Hue </a:t>
            </a:r>
            <a:r>
              <a:rPr lang="en-US" dirty="0"/>
              <a:t>3.7</a:t>
            </a:r>
          </a:p>
          <a:p>
            <a:pPr lvl="1"/>
            <a:r>
              <a:rPr lang="en-US" dirty="0"/>
              <a:t>Impala 2.2</a:t>
            </a:r>
          </a:p>
          <a:p>
            <a:pPr lvl="1"/>
            <a:r>
              <a:rPr lang="en-US" dirty="0"/>
              <a:t>Kite SDK </a:t>
            </a:r>
            <a:r>
              <a:rPr lang="en-US" dirty="0" smtClean="0"/>
              <a:t>1.0</a:t>
            </a:r>
          </a:p>
          <a:p>
            <a:pPr marL="457200" lvl="1" indent="0">
              <a:buNone/>
            </a:pPr>
            <a:r>
              <a:rPr lang="en-US" dirty="0" smtClean="0"/>
              <a:t>Release Notes: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://blog.cloudera.com/blog/2015/04/cloudera-enterprise-5-4-is-released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Qlikview</a:t>
            </a:r>
            <a:r>
              <a:rPr lang="en-US" sz="3200" dirty="0" smtClean="0"/>
              <a:t> on Hive  - Example-1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 file z:\HDP </a:t>
            </a:r>
            <a:r>
              <a:rPr lang="en-US" sz="1800" dirty="0" err="1" smtClean="0"/>
              <a:t>Sesssions</a:t>
            </a:r>
            <a:r>
              <a:rPr lang="en-US" sz="1800" dirty="0" smtClean="0"/>
              <a:t>\...\code\hive\hive-examples2.txt</a:t>
            </a:r>
          </a:p>
          <a:p>
            <a:r>
              <a:rPr lang="en-US" sz="1800" dirty="0" smtClean="0"/>
              <a:t>Follow instructions for Example-1</a:t>
            </a:r>
          </a:p>
          <a:p>
            <a:r>
              <a:rPr lang="en-US" sz="1800" dirty="0" smtClean="0"/>
              <a:t>Once the tables are created in Hive, use </a:t>
            </a:r>
            <a:r>
              <a:rPr lang="en-US" sz="1800" dirty="0" err="1" smtClean="0"/>
              <a:t>Qlikview</a:t>
            </a:r>
            <a:r>
              <a:rPr lang="en-US" sz="1800" dirty="0" smtClean="0"/>
              <a:t> to create a table and do some analysis.</a:t>
            </a:r>
          </a:p>
          <a:p>
            <a:r>
              <a:rPr lang="en-US" sz="1800" dirty="0" smtClean="0"/>
              <a:t>Advanced: Create Geo specific maps. Follow instructions at the link below:</a:t>
            </a:r>
          </a:p>
          <a:p>
            <a:pPr lvl="1"/>
            <a:r>
              <a:rPr lang="en-US" sz="1600" dirty="0"/>
              <a:t>http://www.analyticsvidhya.com/blog/2014/05/google-map-qlikview/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r>
              <a:rPr lang="en-US" dirty="0" smtClean="0"/>
              <a:t>’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http://www.datanami.com/wp-content/uploads/2013/10/hadoop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400800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 -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886200"/>
            <a:ext cx="5181600" cy="17526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Google Cloud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1328737" cy="89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2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523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Installation: </a:t>
            </a:r>
          </a:p>
          <a:p>
            <a:pPr lvl="1"/>
            <a:r>
              <a:rPr lang="en-US" sz="1800" dirty="0" smtClean="0"/>
              <a:t>Login into Google cloud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console.developers.google.com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b="1" dirty="0" smtClean="0"/>
              <a:t>Step 1: </a:t>
            </a:r>
            <a:r>
              <a:rPr lang="en-US" sz="1800" dirty="0" smtClean="0"/>
              <a:t>Create Your Project: My First Project</a:t>
            </a:r>
          </a:p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648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9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2263</Words>
  <Application>Microsoft Office PowerPoint</Application>
  <PresentationFormat>On-screen Show (4:3)</PresentationFormat>
  <Paragraphs>403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Packager Shell Object</vt:lpstr>
      <vt:lpstr>Hands on with Hadoop - Installation</vt:lpstr>
      <vt:lpstr>Hadoop Installation</vt:lpstr>
      <vt:lpstr>Few Options for Installation</vt:lpstr>
      <vt:lpstr>Sandbox Installation</vt:lpstr>
      <vt:lpstr>Sandbox Installation &amp; Getting Started</vt:lpstr>
      <vt:lpstr>Cloudera CDH 5.4 Sandbox</vt:lpstr>
      <vt:lpstr>Hortonworks’ Stack</vt:lpstr>
      <vt:lpstr>Hands on with Hadoop - Installation</vt:lpstr>
      <vt:lpstr>PowerPoint Presentation</vt:lpstr>
      <vt:lpstr>Step 2: Disk Creation</vt:lpstr>
      <vt:lpstr>PowerPoint Presentation</vt:lpstr>
      <vt:lpstr>Step 4: Instance Creation</vt:lpstr>
      <vt:lpstr>PowerPoint Presentation</vt:lpstr>
      <vt:lpstr>Step 4: Instance Creation (Contd..)</vt:lpstr>
      <vt:lpstr>Step 5: Add Firewall Rule</vt:lpstr>
      <vt:lpstr>PowerPoint Presentation</vt:lpstr>
      <vt:lpstr>Step 6: Configure SSH</vt:lpstr>
      <vt:lpstr>PowerPoint Presentation</vt:lpstr>
      <vt:lpstr>Step 6: Create Stg disk and attach to all the nodes (optional)</vt:lpstr>
      <vt:lpstr>SSH into the instance  </vt:lpstr>
      <vt:lpstr>Install Cloudera CDH on the cloud</vt:lpstr>
      <vt:lpstr>PowerPoint Presentation</vt:lpstr>
      <vt:lpstr>Configure CDH</vt:lpstr>
      <vt:lpstr>Configure CDH</vt:lpstr>
      <vt:lpstr>Specify Hosts</vt:lpstr>
      <vt:lpstr>PowerPoint Presentation</vt:lpstr>
      <vt:lpstr>PowerPoint Presentation</vt:lpstr>
      <vt:lpstr>PowerPoint Presentation</vt:lpstr>
      <vt:lpstr>Cluster Configuration - SSH</vt:lpstr>
      <vt:lpstr>PowerPoint Presentation</vt:lpstr>
      <vt:lpstr>PowerPoint Presentation</vt:lpstr>
      <vt:lpstr>Cluster Setup</vt:lpstr>
      <vt:lpstr>Role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of Client Config</vt:lpstr>
      <vt:lpstr>Mounting Stg disk onto Instance-1 (Optional)</vt:lpstr>
      <vt:lpstr>Test your Setup</vt:lpstr>
      <vt:lpstr>HDFSMount (optional)</vt:lpstr>
      <vt:lpstr>Verify the HDFS Mount via Hue</vt:lpstr>
      <vt:lpstr>File Transfer (WinSCP) </vt:lpstr>
      <vt:lpstr>PowerPoint Presentation</vt:lpstr>
      <vt:lpstr>PowerPoint Presentation</vt:lpstr>
      <vt:lpstr>PowerPoint Presentation</vt:lpstr>
      <vt:lpstr>Mounting Windows File onto Cloudera Sandbox</vt:lpstr>
      <vt:lpstr>Hands on with Hadoop</vt:lpstr>
      <vt:lpstr>HDFS – Command Line Interface</vt:lpstr>
      <vt:lpstr>Sample Java Program </vt:lpstr>
      <vt:lpstr>Monitoring the Jobs</vt:lpstr>
      <vt:lpstr>Measuring the WordCount Performance </vt:lpstr>
      <vt:lpstr>Measuring the WordCount Performance  (Contd..)</vt:lpstr>
      <vt:lpstr>Measuring the WordCount Performance  (Contd..)</vt:lpstr>
      <vt:lpstr>Sample Sqoop Transfers &amp; Hive</vt:lpstr>
      <vt:lpstr>Connecting BI Tool with Hadoop</vt:lpstr>
      <vt:lpstr>Connecting BI Tool via ODBC</vt:lpstr>
      <vt:lpstr>Qlikview on Hive  - Example-1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Hadoop - Installation</dc:title>
  <dc:creator>Thillaisthanam, Narendran</dc:creator>
  <cp:lastModifiedBy>Thillaisthanam, Narendran</cp:lastModifiedBy>
  <cp:revision>39</cp:revision>
  <dcterms:created xsi:type="dcterms:W3CDTF">2006-08-16T00:00:00Z</dcterms:created>
  <dcterms:modified xsi:type="dcterms:W3CDTF">2015-07-28T09:00:14Z</dcterms:modified>
</cp:coreProperties>
</file>