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6" r:id="rId2"/>
    <p:sldId id="392" r:id="rId3"/>
    <p:sldId id="393" r:id="rId4"/>
    <p:sldId id="408" r:id="rId5"/>
    <p:sldId id="409" r:id="rId6"/>
    <p:sldId id="410" r:id="rId7"/>
    <p:sldId id="390" r:id="rId8"/>
    <p:sldId id="373" r:id="rId9"/>
    <p:sldId id="372" r:id="rId10"/>
    <p:sldId id="378" r:id="rId11"/>
    <p:sldId id="374" r:id="rId12"/>
    <p:sldId id="377" r:id="rId13"/>
    <p:sldId id="395" r:id="rId14"/>
    <p:sldId id="396" r:id="rId15"/>
    <p:sldId id="397" r:id="rId16"/>
    <p:sldId id="386" r:id="rId17"/>
    <p:sldId id="387" r:id="rId18"/>
    <p:sldId id="381" r:id="rId19"/>
    <p:sldId id="379" r:id="rId20"/>
    <p:sldId id="391" r:id="rId21"/>
    <p:sldId id="399" r:id="rId22"/>
    <p:sldId id="403" r:id="rId23"/>
    <p:sldId id="405" r:id="rId24"/>
    <p:sldId id="406" r:id="rId25"/>
    <p:sldId id="401" r:id="rId26"/>
    <p:sldId id="407" r:id="rId27"/>
    <p:sldId id="400" r:id="rId28"/>
    <p:sldId id="411" r:id="rId29"/>
    <p:sldId id="402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9" autoAdjust="0"/>
  </p:normalViewPr>
  <p:slideViewPr>
    <p:cSldViewPr>
      <p:cViewPr>
        <p:scale>
          <a:sx n="91" d="100"/>
          <a:sy n="91" d="100"/>
        </p:scale>
        <p:origin x="-9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017480-81C6-4A15-BD2F-39A17ED0C323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97583F-DAD9-4CA4-9636-C36609155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7583F-DAD9-4CA4-9636-C36609155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5C3A-6FCD-43BA-B4DE-1DA7B09A2D65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A46F-EF4C-4925-9833-09E8025BA9B6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577E-60CD-4550-BD2B-822599A68C11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F5B2-1822-475D-8274-F324DD4D85F7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DB34-19F0-400A-9BDD-5EE2D20600B8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2222-B959-40E6-B3C1-2869892BFABC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D508-D12F-4C71-A06E-8A81D12A6B7C}" type="datetime1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07C-442C-4CDA-A615-B75B56E1C9CD}" type="datetime1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9FF1-7A68-40EA-90BB-D50CDAD5D1C1}" type="datetime1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9928-3D38-4BE1-9F9B-C1AC6FBAC367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FFA3F-F7F7-4BC9-AF53-E21419D91674}" type="datetime1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9B2E-87BE-451A-A8C0-4CC589B2DEEA}" type="datetime1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loudera.com/content/cloudera/en/resources/library/recordedwebinar/best-practices-for-the-hadoop-data-warehouse-video.html" TargetMode="External"/><Relationship Id="rId4" Type="http://schemas.openxmlformats.org/officeDocument/2006/relationships/hyperlink" Target="http://www.cloudera.com/content/cloudera/en/resources/library/recordedwebinar/building-a-hadoop-data-warehouse-video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pawner.sourceforge.net/" TargetMode="External"/><Relationship Id="rId2" Type="http://schemas.openxmlformats.org/officeDocument/2006/relationships/hyperlink" Target="https://www.mockaro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ortonworks.com/hadoop-tutorial/how-to-visualize-website-clickstream-data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Session -2b: Hadoop Components &amp; Tech Stack</a:t>
            </a:r>
          </a:p>
          <a:p>
            <a:endParaRPr lang="en-US" dirty="0"/>
          </a:p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Apr 28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AMPLab</a:t>
            </a:r>
            <a:r>
              <a:rPr lang="en-US" dirty="0" smtClean="0"/>
              <a:t> - BDAS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08414"/>
            <a:ext cx="66008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Unified Data Hub (</a:t>
            </a:r>
            <a:r>
              <a:rPr lang="en-US" dirty="0" err="1" smtClean="0"/>
              <a:t>Stratio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http://www.stratio.com/wp-content/themes/stratio-theme/images/modelo-s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6743700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1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Which Stack to Use?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AutoShape 2" descr="data:image/jpeg;base64,/9j/4AAQSkZJRgABAQAAAQABAAD/2wBDAAoHBwgHBgoICAgLCgoLDhgQDg0NDh0VFhEYIx8lJCIfIiEmKzcvJik0KSEiMEExNDk7Pj4+JS5ESUM8SDc9Pjv/2wBDAQoLCw4NDhwQEBw7KCIoOzs7Ozs7Ozs7Ozs7Ozs7Ozs7Ozs7Ozs7Ozs7Ozs7Ozs7Ozs7Ozs7Ozs7Ozs7Ozs7Ozv/wAARCAFaANwDASIAAhEBAxEB/8QAHAAAAQUBAQEAAAAAAAAAAAAABwIDBAUGAQAI/8QAWBAAAQMDAgIFBQoHDAgFBQEAAQIDBAAFEQYhEjEHE0FRsiJhcYGRFBUWMjZ0lKGx0SMmUlVyc7MkJTQ1QkRUYmSiwcInM0VjdYOS8DdDgsPhU2WEo9KT/8QAGQEAAwEBAQAAAAAAAAAAAAAAAQIDBAAF/8QANREAAgIBAwIEBAQGAQUAAAAAAQIAAxEEEiExQRMiMlEjM2FxFIGRoUJDscHh8NEFJJLC8f/aAAwDAQACEQMRAD8AqLndLii6TUouctKRLeSlCZCwEgOKAGM7DFRDeLp2XSdt/aV/fSbpj36uJ3/hj37RVMMxZEsrEZsucABUE7nBIH2kV76CtKgzY6Tw3ZzYQDH/AH3u2f41nc/6Sv76bN7uoG90nfSV/fTLUSVIkOxmGip1ni4wP6vP66ZiQpVx6z3MEqKMcQUoJ58udBrKAMnEdVsPvJZvd2OcXWd9JX99NHUF2/O076Sv76hMRZU1JUwlKuFQSolQATsTk+bAO9MJjynIbkxLSiy0QFrHZn/v66m11A9pdUf3lgb/AHcE/vvP+lL++kfCG8E7Xed9JX99RBbZrltNwSlBYBIz1ic7HHLOTzFJTbZioHu4JQWsFWzieLAOCeHOcZrO2oq+koEb3kk6kvA/2xP2/tS/vpJ1Jes/xzP+lL++qpptyQ+202MrcUEp37TtUt6zTmrg1AUhBfexwBLiVBWduYOOYqLXKDiVCmSvhLecYN4n/Sl/fXfhJeeXvxP+lL++oCLdLclMR0IHWSEhTflAAg+fs5GprTKmJ6or0Ft5bDZUsBaSOFI4ioEc9s9v3UvjrDsMV8Jbzti7zz2fwpz768dTXo/7XnfSV/fXUNF5hqW3bB7mKnOJYxuUpJUPUCCB2kV4guQXZ6bbH9zcaUpKnEhXkjBAHM8wTih46+wnbPrEjUt5J/jifv8A2pf311Wo7yN/fi4fSl/fSlJeagqnqtrQjPbJPEnKeaeWPT2cxXpCXIkVmU9am0NOElCuMZwckAj764XrntO2fWIOo7zne8XD6U599e+Ed5J/jm4Y+dL++oqUOXVxqNChJQ4lJKuE/G7SSTTbNunPyXYzbClOs56xOQOHBwafxk7wbT7yd8I73+eZ/wBKX99J+Ed6Byb1cPpTn31AbiS3XHG22FqW0QlacbpOcb+ulsW+bLddbYjLWtn/AFiR/J3xv66BtSEAyb8JL3+eJ+B/al/fS06kvBIzeJ/0pf31Wx7fOmOuNx4zji2tlpCd0nlypsMSA2451SuFpQS4cfFJ5A+yity57RSpl0jUV5VyutwOOf7pc++nBqG75GbrP+kuffWfDnIJyDyO/OpjsKbGcbbkRnEKcOEcQxxHze0e2rranfEmUPvLtq/3Hiwu63Dl/SV8/bXk367K/wBqTvN+6V/fVQ5DmxpSIr0ZxDy/iIUnBVvjbv5GnBEnNzBEXHcD6uTZTuaqtlJ9pNkb3lsi+3X86TSfPJX99b/Q0uRNsjrkl9x5YkFIU4sqOOFO2T6aF7UaY5LVGRHcLyfjNgeVj0USejsKTYZCFgpUmWoEHmDwpqWqas1+XGY2nDCzmYi7Kxerj2gTHv2iqr1PuNhQQ4UhQwrBxnBB+0U/e3eG/XPvEx79oaqXHSeRrSCpqAbpiR8M+ISJLRcZUda3GZTra3TlakLIKjnO5HnqMi4yWHFrZfW2pZ4lEHHEf+yajqXk7GmiTk7isjis/wAImpQRH25TrAcS24ptLqOBYB+Mnnj6qUi5zWYxitSnUMHPE0D5JzzyO2opI3xsO6kk7ees7BT2lRmSEz5SYpih9YZOct9m5B+0ClJuc1MP3Il7DOCMBIzjOcZxnGeyomc13OwqZRfaHM826tl1DjauFaCFJPcRUl27TnZrUxT2HmcdWpKEpCcHI2AxzNRMb13GK4oDziHMlKuUtctuWXEh1sAI4W0hIHdwgY76S5cpa5i5Rc/CuILaiEgDhKeEjA25bUwkEjkaUGVE7CuFOeggLYjrN1nMRfcrMhSGjxgo7CFABXhHsryLhKTAMHiSWCoq4VIBIJxuDzHIU31C+404mM53b+in/DZ7RfEEdVdJfvd7gLieo/J4BnnnnjNJeusuTDRDcWktIIIAQAduWSOfOkqiuE/FO/mptUZwHlXfhT7Q+IIuLLegSOuYIC8Y3AI+unW7tMamPygtKnJIIdCkApVkg8sd4FRepVmvKQeWDQajnJEG+PM3OWw+++y6W3HzlZSMZ8rPZy3FKj3WVGffcBQpUk5dC0BQVvxZx6RUdKQkb86bUSVGkNa9xGzJca7Sosl19JQpTyuJfGgKHFnOcemuM3SS17oHkOCScuBaAQTnOfrqJgnzGvY89d4a+07M6k8Ksg7g1LkXSbLfbekSFLU2eJGTsn0Ds5CofbXu2mwCQTOli/eJsuW1Kfe43mfiqI85P2mnmrjKkXUTS6ht/PEVknc+2qobV0GitaDHEU5mohzFJnOz1yW1yltlPCkkE7Y55G+wrd9HT65NklvuEFbk1alYGNylFCNoknhBA85NFfox+Tb/AM7V4EUXrRUyB9IUJ3Qe6hV+MVzA7Jj3jNVRORn/ABqz1D8pLp88e8ZqrI2NaQx2iIQMxBrhJIO3rpXbScb1Iwicxty2r2M8jSuY5V4JNALmNmJHmrqE5O+1LS2VHb6qmxbe44RttVUpLcCSe1UGTICWVqXsKmx7U8+c8JwOdXbFuZioC3cZ7q5ImhA4U+SnsxW5NKq8tMDaxnOKxIqLSyyPwqxnuFdIjoJCWgrftNIbEuc4pqI0pxQGSB3V5VnvGf4A/wCpNc91VfHAnLXY3LGILu/kAJ9Aphb5VzWr0U282+w8pp9Cm3E7lChgj1V5EWS8y4+0wtTbfx1gZ4aQ2jGe0uteJ7rzkeUfbS0yVZ2cI9dMMsuyXg2w2pxxWcJSMmm1cSFqSoEKScEEcqHijOJTYJYIcSo+UhKj5xT4ZjPc0cPo3qvjMS5PGY7K3ODHFwDOM1ITFuLeSYj2B/VNML0Bw0g1R7GOO2gLHE2rIquegOtc0mrCPN8+3ZirJDrT6eFwAnv7qqaa7BkSfjW1HnkTK8JR2YpHbua0U20pUkraqldjrbWQR9VYbdOUM2VahbOkjY39FKwAP8a7gg1xRJ7aykS4MSDv2UpOCd1Y8+M0nevUsaOoV5qLXRec6ZfJ/pivAihIgJxlR37KLPRZ8mZHzxXgRXWHyzk9UH+oQDqO6fPHvGaqiD6at9QDOo7n88e8ZqpI/wC8VqA8okj1iDzrgyTSwB311KRnfProbcw5nEoOCe2nENZOxPqrqU+c1PgxS4rceitFdeTI2WBFyYqFAU4sZTjNXOGoLPYVeml4RBY5+VVHMmLdWfKO9b8LUs8nLah/pHJU9S1HB58qgLdUo/G27ab49+Z9tezk91Zy5aeilSoOI9FlS4bweivuMODkpCsGteu83ZrQHuz3xkGSqcE9aVeUE8HLPdWNBGfvqWq6y1Wb3pV1fufruuyUni4sYxnPL1V5Wu0a37SFBIIz9pqqs2ZGeMSNJkyZ0hUiU8t95QAK3DknFajRLbbkK7ofd6ppUN0LXw8XAMJycduO6skpW/KpcC9y7WxLZYS0pEtlbK+NJJAVsSMHnR1tBfTGqrjpj9YKm+IGaaXTsDTke+Q3Il+W/IDqeFCoqkhZzy81ZjUOPhJc/nTviNR7bcHrVcGZscIU6yoKSFjKSR38qblynJs5+W6AHH3FOKCdgCSTt7ay1ae1NTvZtw245x7/AElmZdmAMczX9G+UXGaes6sBgnixnh574pu76gnQmW1W7WD09alYWgRy3wjvyaorJfpdhkOPRm2XesQUKQ6klJB9BFTRq8hPCmw2cDuDKh/mrLqNK7as2FdwwPbtn3/tGrcCvGecyibWRvk1LYkFKudQckknYZPIcqXuk8696uwqBMroGmgiTQrAJyO2nJUFuQjjSMnzVQtPqQRg1cwJ2fJUcj0V6CWCwYM8y2lqzuSUciMtlwgpIqMR37Vq58RMhsqSPPWaeaLbhBrFqKNpyJt014sHPWRyN69S8b17G9YsTZmcAyaLXRaMaZkfPFeBFCcA8qLHRac6ZkfPFeBFTsHljJ1mC1AM6iufzt3xmpmmtKr1H1qGFKL6ckICgkcIxk5P6QqJf/lHc8j+du+M1tOiD+NX/wBS59rdaicJmRYc/nMTPsDtu1GbPIJaUFpSpWQrAIBztz2NWV70XLs9lRdA04YyynhWpxJ2VyJA3FT9Z/8AibJ/WN+AUUpFrTedBi3qTxddBSE/pBIKT7QKj4hC5h2ZfGYEtPWL36kqZStQXslCEkZUTntPIbGredapGnLsiDJZ4S4z1gJWFbZx2ein+jdGL+yDzDyR9SqselRwo1bEx/Qx41VqS5ldQO8zWVCxWz2kG7aYuDlmeurDbjsdpClFQUkA8Jwds5xsaydqhG7XBEUuFHFncDJ8w9uKPOmWESdJNsuDiQ71qVA9oK1Cg5ZIDls1sqA6CFx5HVnz4WBmpnUMzkGOlKpUCJG1PpSbplLC5TK0JfUUpKlIOcfok99R7NYZV4fQhlC8KPCkJTkrPm83eTsKIXTRtCtI/wB459ias+i+I03ZHZYA48JbHmASlR9pV9VTW44JMqyYIUTITujC7x4an2I63FpGeAPJUr2YH1Gs3ZbI9dpzkRS1MvIISGykBSlE4xuRj11u9J9IV8vOq0sSA0qE8vgDSUAFrPIg8z58mmtdNNWfpFgT4rYQp9CHnQOSlJVz9iRRW588wMgCnBmL1Jpudpt9huY2tPuhJKCopOcc/ik99J0/pt/UDq22VHrAcIQEglZwSeZAGAProidMcVLtstcvGyH1IKu4KGf8tQuiuIDcg4DlKG3F5x38KfvplcshY9oGG0hR3mA1FYJenbgiFLQpDi2w4Arh5EkfySe0GrhHR9cnrWu4xusfabSoqUlKAMp+MN1Z2weypeuHBcuk11tWVNsqbQQe5KQSPtou6egIj6YiRlo/1jPE4k9pXlSvrJqZchdx7x8ZfbmAbT+nHr+CiOs9cVEIaSkEqwMk5JAq6PRffAdo8j/oR/8A3VVEn3TSV7kpgvJS7EfcaPEkKGeRO/mox6GvF0u+n35V0dQuQl3CShASAngSocvTTMzBd2OIoALYJggvmi7nYYHuySw8lsLCcqQkDJ9CjTtk0Rcbznq2nVkDKkoAAT5lKUQAfNuadna0v+qWBbZzzJZ4utPC0EnKATzolalvCtBaKie9rCHHVKSylTnIKKSorOOZ2PtqZcgZIjbcnaDBRqPSVy05wrlRXkMr2DhwpOe7iSSPVUaxwHbnJU005wlIAACeIrUTgADv3oyaVub+t9Jymb3Ha4l/glcA2UkpBCsdh3+qhboVJRqOOk4ymUyP/wBgqldrBsRbFGzIl8xpS8oRwqhSlf8AI/8Amsxd7RKauKYjkdxl1XIOpKdu/fsos661tK0pKhsxobUj3QlRPGSCMEcq5fUs6t6PnLmpgR5TDK3kE7ltSM8Qz3EJI9lV/Fuw8w4kRpVRvKeYJLvpSdaLdHuC2XlRnzhLhb4R5u0nfsyBmk2jS827LSlpCypYyEIb4lY7yNgB5ya390vb956G3pEoI61DjbJKP5WFJ39NXNtkt6T6OTeksh59xpLyuziKyAgHzAED1Gs2/qZowTgAwX37RV2sDIffiv8AU9qylJSn0lJOPXitp0XfJmR88V4EVd6G1fL1e3LiXaFHCS2SktpPC4jPCoEEnvpnSlubtSbvBa/1bNycSjzJ4UY+qpWMSMES1YHYwXX/AOUdz+du+M1teh/+NXz/ALlz7W6xWoPlFcvnbvjNbbog/jR/9S59rdaW9H5SJ6j7yo1kf9Jsn9YjwCjLZ1JTZbeCQCphAHnPDQZ1j/4my/1iPAKIeoZ6rXoi2TkEgsLjLOO0DGR7KiRlBGHzD9pQRbd709LDrARwtyHhIb7iFBROPWSPVVX0tKxqyL80T41UQLxBTI1DYruzhSQ4W1KG/kqSSk+jn7aHvS78rou/80T41Uytyv8AveKB6oSdJrSjTEda1BKQpzJPL/WKrD6wtpt3SZbpwH4K4KbGf64UAR7OH21okuKa6LpbiDhSWHyD3HiVSbu2nU+m7De2McbMmO8fQVBKx6j9lTY4cmOq5rAlD01H9y2j9N37E1ddGmfgm7+sH7JuqTpqz1FnH9Z77EVedG+2kXf1n/tIrh6DCfWIOujgZ1Qx+uT/AI1oulLHwxtYJwDHx/eIqg6Nh+MzB/3yf81XXS4oo1Rb1Dsi5/vmrJ61km9Ly/122m7dF7c3fiZSy+kDv2SfqUfZXei1gN2t944+I2n0fGUfEPZT0NHvh0XzY4OSll5I9WVCm9IKNt6MpM9WE5addB/RTwj600D5Qy/WcPNsaYKGlV91RPmtgqVLkr6oq7lK4U+L6qMztxahXe3WkEJ90NOFI/QCcD2E+yhR0aMKk3aKFJyA7x5/RBV9pFX+o7qprpdtSUqHDFbShWeQ4yQfqVT3D0qPaLUeXc+8yGt4nuPXV0ZUnCX1JdSe/iSDn25ok9Hw4dNSPM4P2LdZLpfi9VqK3zAkgPRy2T3lKif81a7QJ/FuSe9wH/8AUiiTnTidjGoEDFkx7u/5TvgNFLpgP4n2/wCdo/ZroXWTabn/AHTvhNFHpg30hb/naf2a6naMKspX62k7otH7wPelv9mmhvon5TM9/uxn9oKJPReMWB70t/s00N9Eb6lZO38LZ/aUP5h/3tF/lTTdMYUbvaAlJUerXgD0itNbznovnqHIxpZB/wCuri9WzT1zuURq6hpUwpUI6FPKQpQ5nABGeVZPpF1C1aYLek7awWVSGwFKAwlDeeQ7ycUqtlQg947Lh957CCYZbLSXHHOoUUqUjiOD6qMkZkaq6KjBif60M9UlOf5TagQPXwj20J7uyG+r4RjyeH2Vc6B1ivTV09zylqNukqAdB/8ALPYof4+atGor28SVD7wHlZZtS3jTEhwRFJacSC2pLrecb5Ix35oiaBuEi62qdOlFJefnLWspGBngR2VH6S9HNymVajtSQo8PFJSjcLT+WP8AHzb1zox+Tb/zxXgRWNiCuZqUYPEwWoD+Mdz+du+M1teiDe5v/qXPtbrEag+Udz+du+M1tuiD+M5H6lz7W61v6PykG9Q+8qNYf+Jsv9ajwCttro46Mo/6LH2CsRq8/wCkyX+tR4BW116cdGcf0MfZUf4R94T6z9pc6DnJuWkoaXPKcigNKB7Cn4v1Yof9Lh/G+L81R4lVe9G09Me4yLes4D6ONA/rJ5/Ufqqg6WyPhhFH9lR4lUzpstxFps8SrM2bh/0Uzfm7/jVULoluaZmnXrY6MqiucSQeRSrf6iD7RUt/boomfN3/ABqrCdF139wajbYUfwckFpXmzuPrAHrqZGSY4OEUy/6az5FnH9Z7/JV70c7aQeP9f/2kVQdNZ8mz+l7/ACVcdGEyPM07JiNr/CoUCpPaAW0pz7UmgPQYx9YmE6NcnUrB/wB6n7FVc9LaSrVEDblE5/8AqNP6H0VerRqILmRi22y5xKcJBSQAccO++c+rtqF0pSmpGsWGWlBa48UJcAPxVFROPYRV6+bFEk3CuZqujOSJVllQnACkcKiD2hSeEj+59dNauaVYeilNvT5K1JbZPpKsq+w+2q/oskATXmfymlfUoH/NTvTFNxAtcBOD1zynTv2JGP8AMfZXXLi7EGnb4X2nOimEE8b5T8Rk+1SvuQK0U/QcC4X568rmyUSXSkkJKcDhAAA28wqLoVhu06blTHsISjPErP8AJbTv9fFQbAXNke6XlKBfcKlEHlk0xRrLTt7RVKrUC3eFXpggJesEOeMlcWSE5HYhY3+sJ9tWWgfkxI/T/wDaRUS6MG59EC0DKlMRgR3/AINW/wBSTTvRw51uj3155uH9mipZxWymUPNisIIrIB7u/wCU54TRO6YcjSNvx/S0+BVC20PoYlhbhwkoWn1kHFF3pEtkrUmjYblqQZIQ4h/DYyVIKCMgdvMbU13pWdX62jvRf8n3j/WR+yTQz0Lk6kY+ds+OiloSJIs2mX3bi0qMkHiAcHCeFKACSDy+KaFugiVagjk/0pjx0g9ZnY+GJtOkqebZrLTs7fDBKzgdnEM/VXOly3FfvXemgClKiy4R3Hyk/Yr6qhdMa0ovVpKuQaVn/qFaGQ18JOiXhQeJ6Oxkd/G0eXrCfrpV4AYdjKNyxU9xBhcGFSlR2m8BTjgQMnbJpFx0tOt9vM5TbjkYY/ChlQQQdgckYxvS0SUH3C+tWEh5BUe7feifPju37olSxbR17pjtAJTzJbUniA8/kmt2rbofeYdICBtPaReiq5yZtmetsw9a00gKYJ/IJIKfQCD7aXpGCm2t3eEj4jFzdSj9HhTj6qR0XWqfCS+7LjOsIDQQC4gp4lFRUcA92alaefbkyb480riQq6u4PfhKBXnWAA8T0KiSOYJ9Qn8Y7n87d8Zr1j1NddOvqdtrqEKWkpPEgKGCQTz/AERStQD8Y7n87d8Zqx0dppV9uSUYBHFsFDKRjBKj3gbbdpIrYcFeZIkDmV0iRer1c3LwtkqecIJcCQlOQMbZ25VPuuqdR3G2NWe5dWiMngxhsA+Ty3ozRtN2GzxusfZZVwjy35RSr61bJ9AxUS96GsOoYSlMMtR3VJy1IigJGewkDZQqKugIyJ22w88QVKuE20SI9wgOJQ+yrI4hkHbG9U9+1DcdQ3FE2eGy8hAbHVI4RgHP+NWFyjyre7JtU8D3REXwkjksdh9e1aXQuihcnPdUkFCEgFahz3GQlPccbk9mceett/htiwTHpt1YNZlH8KdWOaeXaDER7kdQpBJaIWQoknt8/dWWjSpVrloda4mn2lBQ4hyIOR9Yr6MRYNPQkIjqgwgVbJDyEqUv1q3NY3XXRpDkW9242RosyWQXFMJyUuDtCR2H0bdmKwblzxN4Vuhg61Hq+6arMYT0MD3MVcHUoKc8WM9p7hUa0Xi66fmibb1uMOJGCCnyVJ7iO6uWDyLu0sfGSFkZGcEJODRjv2k7K3pG4S0xVh5MJbgV17nxggnOOLvo+ULzBli2BMU90v6glReoYiQ47yhgvAKOPOATt681myHFyFyHnFPyHTxuOL3Kie2qmNgLBPZW/wBFR2pd1RFfSVNPqSlYBKSQEqPMecCt1KJWhsxMeoZiwSUFtvVxsE9mZBDfEgnyXgeFWRjfBHfXtQ6guuo50eZcGo6VR0cKEsJUBzzvkmtn0n6ftlqskORDYU24ZaU5LqlZHCrsJPcKrdDRGZ9zTEkJKmXj5YSSknCVHmPPQDV2A246QHfVhPeU3w6v6bE7ZAxERHdQttSg2rjwrOTnPPfuqoQ2Ux2xg7DBwKIPSLZ7fp5q1yoLamlmQQVKcUrbHnJrVwtJ2KTBYdcQsrcbSpR90K3JAJ7anXdWmWA6yj12NheOIL4OuL/As71qRHhvRnQsEvIWVYVzGxHefbXLBrO+abszkCPGiOsrWVFbvFxDIAxsQMbUWToixAZ6p70+6F/fVRqjSVli6YuL7KXOsajqUnL6juB6ambKTzgxglwwBiBIoWlsAg581afTHSNd9MRvcPVomRE/EbdJCm/Qe7zVsdA2GDf7CHJqXMs8KEdW4UDHCD2eeh/re3sWzWE+JGCuqbUnh4lZO6QefrrrGViFlKtxG4yx1N0mXjUcIwUNNwoy9nEtElTg7ie7zVSWWbcbPLanMQ1uhtxDnlIPCeE5G47K2GhNDqubnXv/AINCMF13AJGRkITnkrG5PZRHRofT6W+BcIuEjdS3llR9eakdqRss/biBLVmrZerpUd+XFajmOgoAbJOcnPbVjpzpDnadtzsFMNmU26viPWKIxkAEbeir3XvRqi3RF3ezqcLLQy8ws8RSPyknmR5jWL02OG6g4BPAQMjOM4H+NBQD5RC5IG4xiSFJgBKhw5cKgOfCO6rbSuubppTjZaSmTEWeIsuHGFd4PZRD1loaAjSk2TEL/Xx2+tTxOEjA3O3ozQcbAUtIOMZGfbVHdbOBJ1qyAlpvL10t3K4QlR4ENEHrBhbvGVLHo2AHpq16MjnTsk98xfgRVzYNJ2y82ZqbJDqXHFLBDa+FIAUQMDHcKrtBsoj2+5Mt54G7k6kZ7gEis9gA4EtWWbkwc3/5R3L5274zRI6Im0GJIdKBxpQAD5ipWfCPZQ21Ar8Y7mNv4W74zW+6I7m2JD9vOAtbZUnJ58Jzj++fZWh/RJn1D7yv6Yp0leoYsDrT7nbjBwN9nEVKBPsAq+6H3XRbJTKnSprCXEIJ2QSVg49PCKq+mWzPCTEvbaSpvq+od22TgkpPryfZWCtOqr1Y0rTbZqmErACgEg5wSe0ec1EDIxKtnIm16TWUHWfkDBcgpUrzniI+wCt/odITptBAwVOuZ/6iPsAoLN3udfLsJd0kF97q+rSopA2Bzjb0mjXorbTbX61zxmtFgxQJlU/9wR9IEtWzpM7WFxXIdUstyVtpyfipSogAd1HHR7rzuloZfdU6tKVI41cyEqIGfUKA+ocHVtzz/TXfGaO+jR+K8X0ueNVZyBtzNGfPiA9DaGdYTGm0hKEPPhKRyAAVRw1H8hrl/wAPc/Zmgir5azt//PkfYujdqbbQ1z/4e54DXH0icPmGfO0fPEB2UROj8Zv0Y97g8C6HbJIP3UQejlXFeY2/J3/IuvRU/BP2mK8fEU/WaTph+T0H56nwqqh6NCDfmcdileBVXvTEcaeg/PU+FVZ/owVxX1v9JXgVUKT8FpS8fEWXfTKnitdrQe2SR/docRLcwuYhspIAQpRwo8wkn/CiR0xK4YFpI5iSo/3aHtsXxXEHOT1bngNPpVU1nIi6osGGIb9RHGirl5re74DXz8YzRiNrKTxKTnOTX0DqTbRVz+YOeA0AlrHuVtO+AgY9lJpQpLZlNQWwuIYui9ITYnQB/LR4E0NOkAcXSFPSdwXEA/8ASmiZ0YY94nsflo/ZpoZ69P8ApFnj/et+FNQf5plKvlQwaIbS3pdhaRhTjjqlHvPGofYBQUu16ut01a4+qc+2v3SUNFLpAaTxYAHdRt0X8lInpc/aKoB8ROpv/wAz/PS9XMYcVifQllcVd9KxVTsOqkRgl7+vkYPtoC6eA9+uEdgx/eFHnSnyUtx/s6aBGmx+/ald3/8AQpqx8TES0/BzPotbaHWS2tIUhacKB7QRXzXdLeu1agkW9YILEgoGe0A7H2V9MD4ooNdLVqMXVEW4pThExCQo9604B+opqSnBljysI2i/kvH/AE3f2iqy2iv4Ndf+KPfYmtRoz5Lxv0nP2iqy+iv4Ldf+JvfYmhZ6jOq9Igx1D8pLl87d8ZpNlvEmyXRmfFVhbK84PJQ7QfMRtS9RD8Yrmcfzt3xmqvODzrXtysmes+joMy16y03x8IdiykFDrZ5pPaD3EH/A0CtX6Xk6WvKoro4o7mVR3fy0/eO2p+h9Wu6XuvEtRXBfITIb7u5Q84+yjDqCyQNY6eLBUlSXUhyO+n+SrsI83Yay8qZUcifPUZwtuJUg7g7V9CaMOdNMkD/zHPGa+fZMN+3T3oclsoeYcKFpPYQaP+iPkuz+sd/aKqzPmvEiFxaDAdfwfhXcz/bXPGaO2jj+K8UedzxqoFXwZ1Vc8D+eueM0ddHfJeL6XPGqlYeQRs/EgRO+tZ/66R9i6Nup9tD3P5g54DQTI/HSd+tk/YujZqn5DXP5ivwmkPpEI9Znzsyqt70Yq4r20O50eBdD9O1bzovOb8z+tHgXW1W+GR9JntXkfeavpjP4vwPng8Kqz3Rdg35B/rK8Cq0HTJ/EEH52PCaz/RZvfEfpK8BqVR+E0a4eZZd9MmRb7V2/uhXhoe2xQ98QM/8AlOeBVEHpnOLfaj3SFfZQ2tKv3xA/3TngVVdM2EMXUjMPOpvkVdPmDvgNfPBc/BJGewCvoXVW2iLp8wc8Br50B8kVGhtpMs65Ahz6Lz+8Dv6aP2aaGevf/Eed+ub8KaJnRd8n3f00fs00NNdj/SPN/Xt/Ympt8ycnyoYtF/JSJ6XP2iqAScfCNJz/ADv/AD0fdGbaTh/8z9oqgC0SdRoHfLHiofxw/wAv8p9C6V20pbvm6fsoE2A8NwPeo/5hR30vtpW2/NkfZQEsCs3nHYOX/UKZDhzEsGaof9QXQWayuXBWeBhbZXj8njAV9RNZ3pQt3vlpEymgFqhuJfBH5PJX1HPqqf0ifIW5foJ8QpvSMtvUug2G39yWDGe7TkDhz6xg+uo/WXkjQqw5pCE4OSusP99VZfQ/8Euv/FHvsTWq0VCdt2lIsJ8fhWC42vHeFqFZXQ/8Euv/ABN77E0HOSTCgwMQcX9OdRXLu91u+M1LtGjJ96hCTECnSdyhCQSkZI3yRzwaRfEfjBcfnbvjNEfon4Rb5CQcnhR4116T+WvdMe7L7YKrxZJViniHMbWhwoCwFAA4PoJ7qLXRRJdXp1cZxZWlpQU2Cc8IVnb0ZST66ynS0y58L2VFCuFcRAScfG8pVanorZcatcgLSRgITv35WcewiszeavcZQ+Vwsw/SdGQxrl9SRjrm23D6cY/woqaIGNLMfrHf2iqGXSmQrXCwMHhYbB81FDROPguwAc/hHeX6xVTI+HmPn4ogRvDalajuTgGR7vcH96jho/5MRfS541UFpqHk6rubBaUeKY5lOOWVHBo16SSU6Zh5BHFxKGe4rJB+urW48JTIoT4xBgRz+Ok79bJ+xdGrVZxoe5/Ml+Ggo3hesZywcgvSMEehdGvVufgPdMb/ALjX4aiwwoll+YZ85JIxW76Lt7+1+uHgXWNbhSXU8TcZ5STyUlskGtv0ZsuM6gYS62tsl3YLSR/IX31YemTcg/rNL0zH94YGP6V/lNZ/opOb4j9JXgNaLpkQTYYCseSJWCe48JrP9FTakX1sFKhkrVuOwIx/jS1/LaG31CXHTUcW215/+uvwihpZzm4g/wC6c8CqJXTX/AbSnvec+wUOLKnE/J5BpzwKpqM4nX9IeNXHGiLr8ycH90185jZIr6K1icaIuvzNfhr52HLfuqVfUyjekQ5dF6h8HncEH8Inl+gmhprjfpJm/OG8exNZxpmU6grYaeUlPMoSSBXIeRcY5VnJdTz9IolTuzFBATE+iNGbaUhehfjVQAjAnUTZ/tQ8VH/Rm+lIXoX41UCLcyoXpKnUFJbk4KTzBB39lFF3WQMwWrMP+mRjS9uH9mR9lAHTv8c/9/lCj9pw/ivblH+ioO/6IoA6bObyP+/5QpV+YYG+UIbekU40Jcv0E+MVk+h66nEq2LOykh5v0jyVfUU1qukg/iHcsfkI8aaEOgrqq1akiuk4R1gSv9FXkn7QfVSLzkSj8YM+hAkJBCQBkk7eehxof+BXT/iTv2JokZyKHGhzmDcv+Iu/YmpmVWYG+YN+uOR/OnfEal6S1SrS94RIcCnIqxwPJSd+E43HnHOq6/rxqC4nIP7rdGP/AFGqwr8kjIr2Dh68TzwpD5n0Nw2DV0Ft8dRPZQcoUlW6D6eYNMXO82DRdrIcWzGSAVNx0fHcPmHM57zXz4hxbSitlxxsntQoiklXGsrWtS1nmpRyaxChumeJp3jrjmWt2uz9+vUm6yUhKpC8hAOeBI2A9grZ9Hmuo9rWu03ZwNMOK4mX1fFSe0KPYP8AHNDxLn8nvrx4VZz7K0tUpTaJEMd24z6IkaesVzki4Ow2XXHACXEHZwdmcc6ptY62g6dgLhQXEOXJSeBllvB6ruJ7sd1BNlx9pPVtS322/wAlDpA9lKYbQhXENyeajzzUV0zE4Y8RmuVckDmTLQjqrikuqCTwOZJ7ylVfQqm40uEY76UOtOI4VoVuFDHI18/PspkRyvhBOMKHfVQ5FSk7ZHrNXv05ONshp7wSSes+iU6X08kBKbVEAHYEAULNcyEaZ1/HftLSI4Yabc4EbJUcnOfSNqwnVY7Ve2lNtDORufTWdaHzgmaS6Y6T6Ft11set7IU/gpDa0jro7nxmz5x2b8iPVUmHarLptl2U0hEZIT5bzq84SPOTsK+eWUuMuh1h5xlf5Tayk1OJflt8c+ZJkpSdkuuqUKI0thOB0iPqKxyRzLnXmpPhde0CEFGBCBS0sjHWKPNXo5eyqa3ANzgk7YacyT+gafjyEhQQEAJ7MdlQ5zP4VQGRnuratASvjrMhvax8MMQ6azUBoi6/NFD6q+dgPJG/ZUpSXlgpLzyknYjjOKaKQBgA1krpZSSZtNoIwIXuj61WO7WZ1TjTcgsrDQbJ2QOEHl3kk70MtXwoVt1bOiW1QMdpzycKzwnGSM+Y5FVjbr8dalR33WSrYltZTn04rzLJcXsMqJpPDcvCCqpCr0W62jKjmxXB0MvBZVHUs4SviOSn05+2tlJ0XYZU5ya5EIceVxOhCylKz3kCgK9FQlKWkjJTuSBvmpDN4vzTHUt3ic20kY4RJUAPrrnodWyDFS1GXBEL+vtXQtO2N6Aw4gzn2i00ygjLaSMcR7gBy89B7S4HvuncdniTVc4FOPKU4tTi1c1qJJPrNN+UhWUKKSO0GlFRXkx2YMMQ/wDSOoHQlx/RR400BIyy1ITk4B2PrpSp815sodlvuIVzStwkH1E0zsqpqhBzHYgjE+kNMXJV105BmOHLi2gHD3rGyvrBrG6EObfcj/8AcnfsTQranTY7QQxMkNoHJKHVAeyiV0Ykq03IKiSTMVkn9BFTdSOY6HtMBqEkajuY/tbvjNVal9matNRfKK5/O3fGaqV9vnrdyFEj1MRxADflXkqHZsaSdq5molyIwAlo1Zbo4wl5qG4pCxlKu8VDPG26ULGFJOCO0GtUt6PdLfaeqvrEMRY4bdacdUhRUFHuGOXbWcvD6XbxKcEsSwXDh/g4es8+Ky06x3fBHvGNYxJPvRc291RFYxnmDTDC1OOBtKOJZOAO855VrXNQWNy5Qg468FIjo4XUyVJbSsb8K0gbec1kTKJvSpDpQMyONXVnKfjZ2PbTabXW2OQy4iWUALnMt48aXFKuva4WwPKOQfsqDKCQolJBSoZSfNWiv8hmeVuQrpFaBQk8Xu9YKgEgFPByFVltNvedjOzX0R2Gxk8XbjfA+6tOl17XVMzjGP1mWzT+FYNvOZUPsORXEtPI4FEBQB7jUhq3THGUuoYJQvkQRvvire9XW3XuA6sSFJkxVFccOshv8FsOrBCjkjmPXTOlLkIF3aMictiMAskFwhBPCQMjlU01tj0s4TDDsc/8S71AEDPWQ2o6kvFp1PAtIyQd9qflkRwGSghShxDzg0hDrz7CpLz7r7qkhPE64VHHcM8udO3qaxJbtfUOpdWzGKXAD8U8Z2NbvHsQVgry37cZmIVLY7c8CReF1lLby0ENrPkqPI4qY+yl4gKSUOlHEEq2yO+pDN6hsabahSUNyUrkq65nOFoTwjCknsIP+NM3WVEL9uEKYmShuMQVAYIy4ohKh2EAioV69zf4JTjOMylmlzX4gPIEr/cUpwFTUZxSQcZA51DfbWy4UOoKFAZIVWuRcFe8Yiw54jyES0qcSmSlhRbwrOCSO0iqfVb7TrsIokuPuBk9YHJCH1I8o4HGkb99RbXMdQadvGSJaqrNYfPaUfxjVpbI+TxpbUtY+KkDJzVc0kqWAK1tmfgW2OuVImstOtjhaSRxnjOcEpG+Bz9QrW9oprNhGcSTguQg7zPl0BxSsDIJ9tNvJdQyhxbawhZPCspwD6KsNQGE7KbnQJLbqJQ/DJQOEpdAHEeE7gHn7amMXO3taYZizG0SULkKDiEkdagYyFJPZjPoPKsra0mhbQvJOMdxKija+zMzjzbragHG1IUoBQBGMg8jSkwpTiQ4iM4tB5LCCQfXVtqMxVG2pjS25KUxd1o/TUQCOYOMbVZW96QrSTTNumNMykyvL4nkIIRhX5RG2cUjaz4ItA6nHPHeU8PDbZkygpWUqSUnOCCMYpIQOzc1e6mXHW5CHWNPTUskSnGuEpJz5OSnYqxzI81U4TvWjTv41YcjED+U4jfCR2UUejL5OSPnavAihmE95om9Ggxp1/52rwIoahcVw0tloPtQn8Yrn87d8ZqqVg1Z6i+Udz+du+M1UqyM0+fKIccxCsDIxTZ89OGmzWZo4ngDjauZOa6NwKWylK3kIVkhSgCBU48RmuhVbRdpsz0pEaLFQ8VhKRwTm0L4iBkBKk5yCSOfZWViNIFzbbcb4kBzCkK7fMahXqVckDtCUIGYylYBqxjOhyIto+qraJYYbmtJ9rWhZjt9clB2ykpBI7MZ2qqsLbLtzbakEhkq8s9w762afVKTj6Zme2skZkPiTxcqebUDua0FwtltcZmiDF4lMoUtLjU5lzYHmUDfGKp7O/CSvqpcJx/rCAgocCFA+sEV1WuSwFlHSB6WHWTEcBhZOccXZUFRSFdgHZVxqJmHAkOQYLDyTHcTxLWtJCspB5BIPaO2nbTp9iXbFPTFLbckq6qMpKc4XjIJ7k8s+kVZv+oVCkXNwO0z16dg5UdZQeTkkHz5pTKkocGCPbTC0usPLjvIKHGllC0EfFI2xVpqGExbrmy3HBDbsZt0pJzgkb4qv4lNygfxdI7Vtg/SRLhwmUrzYqFgdmK1MrT7U+2xX4zqUznSoCOrm8EgZ4T378u2qbUEJmBcGkMIUhDsdt3hPNJUN6zHWVPaUXrkj9I1dTCsGJtiAqQCrsp2YUGQTgZ5VMMNmLb7ZKaBSuQlwOAnOSkIOf731U7CtUa6WeVIXJTGkIfCW1uKwhRPJJPIemtB1dSUlz0Bx+ch4TNd+UpMAUnCTuQPuqyvFt97rdBcW2tqQtTrbyFZyFJ4Tn+99lO2mDBescy4zEOL9zuJRwo5+V3bikOrp8PxB0zj+0t4Tg4lSEoJzXuqSVZq2u9rRBjxpDceRHDylJKHUjBwAQQQT7KrQc7jnVaba703L0iOrIeYhKACCOwUsJ7MUtABpWAoYI9NXAEmWMbI7aJPRwMafkfO1eBFDob5OdqJHR2MWB/50rworPqxiqV0zfExBvqI/jHc/nbvjNVKjVtqL5R3Pcfwt3xmqgmpHoJp7xBPOk4pZ768Ac5rO0cRGNia4lSkqBScEHIIpat+YqytmnpVyiuSm3Y7TTaggqecCBk9mTUmYLyxjCPNatvbaUhMpvyEhKVmO2VjHLyinPrzVOXVBwucR4s5z25qXcrVJtbjaX1NLS6niQtpwLSoZwcEUl21SGrUzcjwFh5ZbGDuFDsNTRahyuOYxJ7yerWd9UFj3U2CsFKliO2FnIwfK4c58/OoFuddZeDzThQ4ghQUOw1y4WuRbCyHwkh9oOoKTkFJqytem58mGialyOhl0lKetdCckemnq8CrngCTsLMsRI1NdXEvMdawgOpKHC3GbQpSTzGQkHeqyOtSFhaTwqScpPcadulvkW2epiSnhXgKBByFAjYg9oq0i6Tub8VmUnqEtvDiRxuhJI9dMhoq5XABisWIwZx+S/NaclSnesedcBUopAzgAch6BUeReLk91SVzXUhlPCgNq4ABnPIdu/OnpLT0FDsOSjq32l4Wg+jn5wakHSF4LaFhLPCtIUn8KBkH01ptOmCJuxjt7TNVvDN7ypmS358lcqUvrHV4ClcIGcDGdu2nH5si4vNLlO9YtDaWknhA8kcuVR2I7siSI7aQXVKKcE9tXL+lbxAZckvMJKGQVL4F5KR27UoahCuSB7f4lm3EGRbhJkq6mOXSERllTQGxSTjO49AqNcJ8u6ShImu9Y6EJRxEAEgcvXU1MN+6XHqIiescXuBmlXDTdztkYypTADSSAVIVxAZ5Z7qZ106WDoD+/MnW7lMT0R5+REZaecy1GKurTjGOIDO//AKRUNy4SG4j8BKwGHVhShjtB2qyssCVcG3G4qONaRnh4sVW3a0XC1FC5jPVpdJ4Tnant8BVFfGTziLVvLlp6Vd5twhxIsp4utxOINFXMA42J7eQxUm13aXbmHmWkMPMvY42n2wtJI5Heq8wJKbc3PKP3O4sthYP8odlSlQJVv6syW+FLyA4jf4wPn9VQCU7fDwMZ6fXrNBLZzJM+8Sbgy1GdZjsMtKLiW2GggFRAyT6hUNJ8/bS3oTzMZqYUfgHiQlfeRzHpplCkhQrVQtda7a+ki+5jkyUkgJ3zz2pYxt3+Y1GSo8Q3zTyCM7mtamZnWOoAKu7sGKI3R8MWJ/50rwpobpIChnBxRI6Pv4heP9qV4U1DWfKj6X5sGuovlHc/nbvjNVRIq11FvqS6fO3fGaqVgb1nPQTb3iSa51gxXjyNJwMb1AxhOlXFV5Y73FgQHoz7jrZWsK2jtvoVjPNKyNxnYg9pqh2xXsVGysWLtMcHBzLrUFzgXARBDawtlsh10RkM9YckjyUkjYbU7Fudskaeatc9clksSC8FtNBfECAMHKhjl56oCBzrgFT/AA6hAgPSHfzky61Hdotyehpi9aW40dLPE6gJKiCd8AnHPvqQ1c7VMsMS3TnZLKozy15aaCwsKAH5QxyrOkb10bHcfVRGnUqFB6HMUtzLS7PwHZwVEEhTIbSkdcd8gb4GTgdwzVm5dbPcbdbGJjklpUFtSFIS0FBeVZBzxCs9IOSkjOMUyCaq9Awq56d5MHvL2TMgPS5C2UPusqUCgvnKyMAbn0/VVrdb1artDjsqX1HVsIbWVQ0rWCDnZecgf/NZJC8DHYRSgvJwe6ms06WIik+mKpKMSO8sIEqLFlNvFK0ltWQtHMb88E/VV3Iu9ndRNXILchx9tfD1cLqllZ5Eqz386ynFg7g13IHrrr9Kl5Usek5GKZxL21XWNAnMyFFbC0pwXEoC8elPaKfmzrMu1yGk9S7IcKeq6iMpopIUCSSTuMZrNFwb1zjHFnNNfp0usFhPIx+0FZNalR3mns94i2pchbw8l2K4hI4cgqKSAD5jWblSRKfLpabayB5DYwkequvrSWUAHeouf/mjbWnjeJ3M6nITbNPbZtslaaTapsz3GpqX13EptSgtOMYHCDg03qa5xJS4DMF8vtxYwbUvhKQpXETyIB7RWdHOnEgkctu2oLQPE3575li3GMTURZFquGmIsCbc0w3WJK3FBbS1FQIGMFIPdVHJSyxKcbYfD7SThDgBHEO/BANRcjFezk4rRTX4bEhuDziSPIAxJTK8HcU8knnvURvBVvTxXgYFbUaRZZICxkc8Yol9HZzYHznP7qV4UULEKOdqKPRwc6ef+dK8CKXVnNUGnXFkHGovlLc/nbvjNVS6tNRfKS6fPHfGaqVGs/aae8TmknlXfNXNu2pGMJ3GR2bUnzV3O23rpGd6WGKrydzgVxPMZrx2VtXTpb6XQ05qWC2+lKm1OgKCuVbFUGXNn3ONJgtstIU+GkuxXgFpSFYVxjYcvXQ3CiFAgkEdoqWq63B1soXPkKSoYILqiCPbXcxcDOZY6WShWo4DTiQUrdwR5jtWsvEeGIF6dcehyo8cuMttx0PF1lziwjizsBtzOxoecS0BK0qKVg5SoHBFcEh9K3FJfcCnQQshRyoHnnvp3zxAAM5mj0DHjytSttSGkuJKFEJV2nGas2HHLzZ7qbhaY0cMQ1PNLQlxKgoEY5qI9VYhp1xlwONOKQtJyFJOCKlO3S4SGS09PkuoV8ZK3VEH2mhgwYGcyx0wuKq5phT+FMWYCytw7dXkEBWezBIPqrXe8VsiNMlwNKkWJBVck5HCoKQVJA7zkcGR2qob5z270tUmQsulT7h67/W5UfL3zv3770Wz2nADvHoU4wp6JQZadKST1bicpPm55rVagnx2dPW5wWa3pduLThWtKXPIwcAp8ruPbmsUTtSzIedQ2046tTbeQhKjsnPPHdQ5nYHWaXR8CJcJNxbmJb6sQXVhxaSerIQSFbb7YztTqLVaUaMu70eZHnvMFlaXG21pU2VLCTupI2IrLiQ/HcJZdW1xJKDwK4cpIwQcdhptuQ+2y4w284lp3HWISogLwcjI7cUXJzCixKAFHHZSkqPFnPLspCefOujGds0ojGOcQJ22HdS0kYpoDFdB7KYGLHQvytqlA55naq8K3p7rspxVFeArHiQF4opdGpzp1/52rwIoTJUaK/RhvpuR88V4EUb2zXiCpcPB3qP5SXT5274zVQo86t9SD8ZLn87d8ZqoIO9KekbvEk1zOx2pxphx9xLTY4lLOEjvNWl20rc7PHTIktfgieFSkkEJJ5A9o9dZ2sRSAT1jASnGaT2+mp9zs8m0raRJCfwzYcQUnYpOR/ga6bNLFmTduEGMpzq8jsVQ3rjOYZXgV3tq3TpmeqVDYR1ajNRxsqBJSR6cVIi6Lu01CnI4acQlRSpQUdiDg9lKbq15LD9Z0z/bXU1dQdI3e4NPOx2OINLKSO8jmB7Khx7NMfjS30N7Qxl1JyFJ79sdlMLa89RxBIyvKbCj2bYpo1On22TCajOPBPBIb42ynOCOR7O+ks2mU/bXri2kKYYUEuHfKc8vVVWdcZzxFAkRO/I17PsqW5apTNsauS0YjurKEq8+KZiRH50hEeO2VuLOABShxjIMOI1mvBVWVw05crXMZiy2S0p84QoghJ9eKTI0/cYiJS32uARCkPDfKc4wfR5QpfFQjIM7Erz564BvirZWmLsLYLiIq1xijrONCSRw99QzbJfvci4BsmOtzqwob+V3VwsQngzu0juncJ7hTYq3macusWE1MeiqSy4QAvBwM8snlXZWlLzCirlPw3EsoGSvGwHfmg1tefUP1hXpKgUoc85qzlaau0KEZr8RaY4APWAZGDy39YpAsFyMtqKIyi8631iEj+UnvHfRFiHoRBIBVXMgbZqfb7FcrkViJFW4W88QA7uYrkSy3Cc84zGircdZOFo/lA+jn2GjvX3nSEOdOJTnPbipXvLcUSHo6oiw6yniWgjBAxnOPRvXnYcliK3JdZUlp7ZC+w0wdexnSKnNFjovOdNSPnivAihMOdFjot+TMj54rwIo2HywoPNB/qNP4x3P5274zVQRvV1qP5RXLH9Ld8ZqmVnNaHXyiTB5kyx7XyH+uT9tWGprjKZvV6gtuYjyJZU4nhByUqON+Yqngy/cc1mTw8RaWFY78Vo79ebHJt0wxHHH5NwkB/hW1w+5+0jPaT5u6vHvGLlJXI/zLr0M9rr/AFtpGP5gnxKq8Uyj4F+8ZADqoCpvxe1KxjHpAPtqnv1ysF2hxZXu9wSY0ZLYj9SoZIJJ8rl2mpq9csG/tR/daveQRwysBrnlvBOMZ5n6q8+xLWqVVU5BJ9unSOuAeZzTdxaRpV6e8SX7MViP/wA0YA/6t/bUDTig5pvUKz8Yxxk9vMVXQLpDjabu8Bbv4WSpstYScKAJz6KVY7tDhWO8RH3Cl2UyEtDhJCjkbZqxoOLCB1Ix+x/5gz0l/ZxxaasQOf41z7AcVZWFcZvUWqTLA9zqdWhzP5Kl4P21n7BfLSi0RIk+UqK5Bl+6AerK+tGDsMcj6aYY1FCcTqNbilNLuPEphJBPNecEis9lDuzqAef7kQjgCK1hGct8K0Q3geJlt5G/aA6oA+zFWmgzFVpy6sTMdRIdQwon+Tx7A+okb1Q6q1Axfo9qWhZ69iN1b4I5KB/x5+umrfdYbGkbrb3HeGRIcbU2nhO+DvvV/CsfRBGGGz/7QHG/I/3iaXWrLMTR0SA0pKzDl9S4pPIr4MnH/Vj1VQaB31ZEGe/7KUzcLZK0xCtcmUppfu4uvq4CSlJTji89QtOXOLZNSMylqLsdtwpK0jcpO3Fj0b4pqamTT2Vnk8/nOJBIxOtXeVIcjW51QU01LLqVEeVxKO+9bbVsTqomp5HuhhfXJjfg0OArRgtjyk9nKsvdJNkiMW5iHLTLdaeU46+hspAScYG/bzqdfb/bJitRiPICjNDHUeSRx8JRn0YwedTdS5QoMD7fUf8A2d0Jz/vWaC3pMa2We6OyUoiQ7e4Xm+s3OTgeT2jJArMIe6no7beCc8F1CgPQkmpUa/2si0xXpAEdVvdiy/JPkcXLs7wDtVWm5QmdGNwC4lx5u5B4t4+MgJO/ooVVOHOR/EP0yYDjAlje7hKetKrvb1h6FLiohymlkkx1pA7PPjIPnqJd3HBoay+Wvy3neLKjvyqVIn2KPaLk9Eltn3wittiElCgUODhyo9mAQSPTVVc7hEf0naYjbwU8w64XEAbpBxinpT04XgN7c9D/AE6Qn+0u9bx5aYkSQmchMX3Iykxuu8onHPg7vPWriQ0SF2CQ1/rog/CD/dr4gD6lJHtrE6q967nFZuMa7MLeZitN+5gDxEjn2Y2z9VW9v1Zb4eoLY57sSIpgFmQrfCDxKIz9XtrJdXa2nXYOQT2x2MK43cyusUlcyNc7LEkGNPcdDsdQXw9YUqUSjPfvt6Klaakzbre7286hMeY7HcBAygIXwkereqq1OWmW1IQ7KZhTGpKXmJLgIyniORkb55GrKLebXJ1Nfnfdjcdicy42044CEklPDnYeur2qc2ADt7fb9f8AEUdB95zSCX4GrpHvi/7oWy0ouLC+sBAQo8+3akasgqt2nmYp+Kie71ZHagpSUn2EVX2V2DZrrNaXcGXm1RXEoebzwqUW1AAZHecU9fr+xdtI2mOp0GXHUpDie3AACT6xiiyP+KR16cZ/QwjG05mVA3os9FoxpqR88V4EUJhz50Wei0501I+eK8CK9yz0yadZhtRp/GG4nH86d8RqkcSc7VoNQp/f+4q/tTviNUriNztivSK5UTIrcmRUtFxYQkZUo4AFaJzSkZE+OwJQW262tKlJUk4eSknh2PacAcqz60896aKTXmXVOx8pxNKMO8v2rHb2pRjTXH2nBE68hIHkkJKlJOSO7am2LHCeipfE5CS4w64lpWePKCrHZjknv9tUmCRkGrK32J+526ZMYXkxE8akf1RjJ+v6qyurINzPiUBHtLB7TUZERL6X3wn8DlamwEL48ZCTnfGe7sqLqGwx7R1RYm+6Q4taThOAnhOOYJHft2Y9FNLsElGnU3hSgGi8GuA8+Wf+/VTkzTMmLc4UFLgcVOaS60cY2Vnsz5qRSd3NmeT/AL+UORjpJD2mWG4jb4ff4VJZUVKaHArjxkJVncjPd2VCvFvgWq6KhsyFyg2spdXgJxg4IG532qRedLybSwl9MhmSyHOqcU0oHq18+FQHI0t3SMlDkhAkJV1MITE5Tjib9ux2rq7F9RsyIDjpiOt6at0iaxGjznR18RcnjebCUoASSAcKP5JzUiFo6LKekte7VuBmO08lTCOLj4huByzvVNaLBJvDEt1hWPcrZcII+MBz/wAKXYbE/e1SOplBgsI6xZXsOHtJJIxjatBuQZyenX6RcRm3WtE5yehS1oMaOt1IIwSUkbEVcPaNjtcC0z+tbXLYYynmnrASQQeRGB5jmq5rTrrtzkQWZbTqmmysLaUFpXhOSMg45CqfrHEn45znv7aZbFboYcTTo0g0XI3FLU62+H1JXHRxdYltIUOEbHJzjB3BBry9JMCeqK3KdSoNtSCHUcKgyrHESOwpzk+amFaXmM2du6Ca0hCmy82FOJQokDfGVZJ7PZVElbz0gZdWXHDwlZUcnO3Ogtitnac4gxxzL86XSm0C7Led9zdbukIwssk4DmOXPbGe2nzpWF7ulsomSnERI7bzgSyCs8ZTwhIzvssZ9FM3DSl0t9v92h3r2ktJUQlY4ktnkeHOcb1Etdvuc2NMuUN5xBit5UtKyFFIAzvns2pRdWQWBGBOwZYxtGCQiX+6lJVHeU2M8I2CeIqIJB5c8ZqNZNNNXjj6mWSUIQSkBIPErO2VEDbH11HRa7g5DjT2pKlokSAgrSo5Q4d9+3OO2n02S7wHbl7mkLQ5BSC/1ThSSnn2Hz0fFQdxOka12YTZctlx1TXuRtTiilHETwkDAHrqe1pFxb6WjJSlS5LTA8k7FxvjST9hFQFQLja5MVyPIWhyY3xNuNLKSQSQRtvzFTLpYL7ZmRNefcUOsCnFIdyptzsJ3yDz3NHxkGASOYCMxiBp1yXElyHnSx7mUkKSpO5BBOQCRnl2VIY0dIetqZ6ZTIaVDck4J3BTxeTjvISoj0Hz1KVatUphqujM99zib4lLbkq41JTnO2ckDes0ZUhKhwyHBhBbGFnZJzlPoOTt5zRWxXyFOcTsS7e0fJYgOzBKZWhLCHkJScqXxFIKcdhHEn2jvqNe9OS7EmMqR5SX2+IEJIAVgZT6Rkcu+qxuRIyr8O5lSQgnjO6RjAPm2G3mrq5D7iVIcecWla+NQKyQVflHz+ennRsc9qLPRZ8mZHzxXgRQnSn20Wei4Y01I+eK8CKLg7czk9Ux1+T+/wDcTg/wl3xmqhaBwqO+e+ri+J/f+45H86d8RqsUnBPZ9deuBlRPOzhjIJRuaZUnBPdU8pAGM7eimS2CDUXrzLq8iAYFbTQ01q3225yHkhTSUpDgP5KlpSr6iaySmtz2VPgXVuFaLjCU2pSpaEpQoEYBCknf2V5Ov0xsqKAZzj+s01vyJqtTSInwOdt0BxL0aBKbbDqSCHCUqUTn149VJn/K/S/zNj7VVlW7u0jS7tpLS+tXIS6F7cOACP8AGpk/VDb10tNwjsLCoEdttSHOSlJJO2OzevLXR2VjaBnk8/cdf1lS4Mi3l2Z75z2At0RFTVqKd+AqBPqzW5ktRg3Ic91EyTp/BY6s7J4fjcXL1Vkr3qC1yreuNb4z4L8kyHVv8OUH8lOOynnNXw1uPL9zvAOWn3FyGy8c+fL66Wyi161wpGP8QhsNzLfQzbsKzCQhhbqZkxDCwlBVhBzxE+blULS0JEWXqODIe4ENRHmnHQknABwTjt76rFasXGstuhW1ciMthSlvlKsBZOMYx6Dz76ntaltqr7d5bseYId0YU2OFCeMcQAJ5455+qg9N26xser9eCMftOBGAJH0u1FZ1E+3Dke6WEx3eB3hKeL8ErsPLtrJ/yz6a0lquFrtWoFvNMzFQVNqRukdZugg9uO2qu6R4QlBVrble5gkZMhGFcW57NuW9ba8i0kg4IH94O002oI0N3R9lcfm9S83HX1TJbUetOR2gYHrrHRhiW1g/yx9taiZcLRctOQ4z7c5MuCwtKOBscBUd8k921UctEVucyqA1I6rhQpSXEb8X8oDzUNKCoKtnqf6zj0m9vKGYNql3TrusU7a2oZYSjdBWBhRPdsai6NSmJYmUOA8F2kmMsEbcPArf2lPsqsl6lhP+6mXkvJiyrc2xujk8gApPoz9tNJ1m5CgWmNbXXmRFyqSkHAcORgecYH115w01xpNeOSf2x/Yx8jIMl6LUho3G3z0EtQ1CVjnwraJJHoIBzUrQlwbfcvk25YW0+Pw5VyIWrBz5t6qGb/bmLzfJCA4GZ7TqWvI3BUk4B9ZqFZLrFgWW7RHuPrJbIS1hORnI51ezTNYrnHLbf8xQ2MS8vcNdvvNghuZ4mWyjJ7R1q8Gpd82tuqye2c3/AIVRXrUyLlLtM1CVKehx0odCu1QJzv5xU2+agtUm23FqCt9btzkIecS42EhnHMZzvSLTdivcvPf/AMgZxIycS9jNtR7fCvC30kQYT5LASStQUpaQR5skUMlbqNbCPqWAHIbLvW+5jDdjSQEZI41KII78HBrJhs5ON9626GixbH3Dr0+2TEZhtESlPtpQQTS0tntqQ0wSR3V7SUkyDWARltokgbUVujRPDpx8f2tXhRQ6ZZHCCR2dgomdHwxYXhn+cq8KafUVhaZOm3dbiYe+gG+XHb+cueM1WqaBJ5ZHfRmXaLY64pxy3RFrWSVKUwkknvJxSfeS0fmuF9HR91VW/wAoGJE1cnmBjgG4I4tu+kdXnJ/7FGr3ktH5rhfR0fdXveO0fmqF9HR91d430hFZ94E+q4h302pgFWw37aOHvHaPzVC+jo+6ue8Vn/NUL6Oj7qU2j2jhT7wGGN2/XSCxjbPOjt7w2Y/7Jg/R0fdXveCzfmiD9GR91SZl9pQA+8AvU7nsFIDQ83po+fB+y/meB9GR91e+D1k/M8D6Mj7qmSvtKAGALqjUqNPlRHEuNkZSAPKTzA76OXwesn5mgfRkfdXvg9Y/zNA+jI+6kO32jcwIG5zFKQtSx5OSMjmSCCfYcV1d2lrUtRUPKKSRwjAKeWPRRu+D1j/M0D6Mj7q98HbH+Zrf9FR91TOIRmA43SaFuKDu7mOLyRvtiuC6Thj8KCQVHdI7efZRy+Dtj/M1v+io+6vfByxfmW3/AEVH3UOI3MA8iU/KS2h1QUGxhICQMDOftpoNnmaPvwdsf5mt/wBFR91e+Dtj/M0D6Kj7qbiKcwBBBOaUlO29Hv4O2P8AM0D6Kj7q98HrJ+ZoH0ZH3Uwx7QYMBAbpaWc9nKjr8H7KP9jwPoyPur3vBZvzRB+jI+6qqVHaIwPvAemNnv5UtDH19lG73is/5phfR0fdXfeO0D/ZUL6Oj7qsrgdpEqfeBZuPuCMY+ynksgczj1cqMfvJaRytcP6Oj7q6LJaRytcMf/jo+6qi4DtJNWT3ghSg7CiJoH+I3vnKvCmrr3ltQ/2ZD/8A8E/dUiPGjxGy3GYbZQTkpbQEgnvwKjqrt1WMR9NVtszm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BDAAoHBwgHBgoICAgLCgoLDhgQDg0NDh0VFhEYIx8lJCIfIiEmKzcvJik0KSEiMEExNDk7Pj4+JS5ESUM8SDc9Pjv/2wBDAQoLCw4NDhwQEBw7KCIoOzs7Ozs7Ozs7Ozs7Ozs7Ozs7Ozs7Ozs7Ozs7Ozs7Ozs7Ozs7Ozs7Ozs7Ozs7Ozs7Ozv/wAARCAFaANwDASIAAhEBAxEB/8QAHAAAAQUBAQEAAAAAAAAAAAAABwIDBAUGAQAI/8QAWBAAAQMDAgIFBQoHDAgFBQEAAQIDBAAFEQYhEjEHE0FRsiJhcYGRFBUWMjZ0lKGx0SMmUlVyc7MkJTQ1QkRUYmSiwcInM0VjdYOS8DdDgsPhU2WEo9KT/8QAGQEAAwEBAQAAAAAAAAAAAAAAAQIDBAAF/8QANREAAgIBAwIEBAQGAQUAAAAAAQIAAxEEEiExQRMiMlEjM2FxFIGRoUJDscHh8NEFJJLC8f/aAAwDAQACEQMRAD8AqLndLii6TUouctKRLeSlCZCwEgOKAGM7DFRDeLp2XSdt/aV/fSbpj36uJ3/hj37RVMMxZEsrEZsucABUE7nBIH2kV76CtKgzY6Tw3ZzYQDH/AH3u2f41nc/6Sv76bN7uoG90nfSV/fTLUSVIkOxmGip1ni4wP6vP66ZiQpVx6z3MEqKMcQUoJ58udBrKAMnEdVsPvJZvd2OcXWd9JX99NHUF2/O076Sv76hMRZU1JUwlKuFQSolQATsTk+bAO9MJjynIbkxLSiy0QFrHZn/v66m11A9pdUf3lgb/AHcE/vvP+lL++kfCG8E7Xed9JX99RBbZrltNwSlBYBIz1ic7HHLOTzFJTbZioHu4JQWsFWzieLAOCeHOcZrO2oq+koEb3kk6kvA/2xP2/tS/vpJ1Jes/xzP+lL++qpptyQ+202MrcUEp37TtUt6zTmrg1AUhBfexwBLiVBWduYOOYqLXKDiVCmSvhLecYN4n/Sl/fXfhJeeXvxP+lL++oCLdLclMR0IHWSEhTflAAg+fs5GprTKmJ6or0Ft5bDZUsBaSOFI4ioEc9s9v3UvjrDsMV8Jbzti7zz2fwpz768dTXo/7XnfSV/fXUNF5hqW3bB7mKnOJYxuUpJUPUCCB2kV4guQXZ6bbH9zcaUpKnEhXkjBAHM8wTih46+wnbPrEjUt5J/jifv8A2pf311Wo7yN/fi4fSl/fSlJeagqnqtrQjPbJPEnKeaeWPT2cxXpCXIkVmU9am0NOElCuMZwckAj764XrntO2fWIOo7zne8XD6U599e+Ed5J/jm4Y+dL++oqUOXVxqNChJQ4lJKuE/G7SSTTbNunPyXYzbClOs56xOQOHBwafxk7wbT7yd8I73+eZ/wBKX99J+Ed6Byb1cPpTn31AbiS3XHG22FqW0QlacbpOcb+ulsW+bLddbYjLWtn/AFiR/J3xv66BtSEAyb8JL3+eJ+B/al/fS06kvBIzeJ/0pf31Wx7fOmOuNx4zji2tlpCd0nlypsMSA2451SuFpQS4cfFJ5A+yity57RSpl0jUV5VyutwOOf7pc++nBqG75GbrP+kuffWfDnIJyDyO/OpjsKbGcbbkRnEKcOEcQxxHze0e2rranfEmUPvLtq/3Hiwu63Dl/SV8/bXk367K/wBqTvN+6V/fVQ5DmxpSIr0ZxDy/iIUnBVvjbv5GnBEnNzBEXHcD6uTZTuaqtlJ9pNkb3lsi+3X86TSfPJX99b/Q0uRNsjrkl9x5YkFIU4sqOOFO2T6aF7UaY5LVGRHcLyfjNgeVj0USejsKTYZCFgpUmWoEHmDwpqWqas1+XGY2nDCzmYi7Kxerj2gTHv2iqr1PuNhQQ4UhQwrBxnBB+0U/e3eG/XPvEx79oaqXHSeRrSCpqAbpiR8M+ISJLRcZUda3GZTra3TlakLIKjnO5HnqMi4yWHFrZfW2pZ4lEHHEf+yajqXk7GmiTk7isjis/wAImpQRH25TrAcS24ptLqOBYB+Mnnj6qUi5zWYxitSnUMHPE0D5JzzyO2opI3xsO6kk7ees7BT2lRmSEz5SYpih9YZOct9m5B+0ClJuc1MP3Il7DOCMBIzjOcZxnGeyomc13OwqZRfaHM826tl1DjauFaCFJPcRUl27TnZrUxT2HmcdWpKEpCcHI2AxzNRMb13GK4oDziHMlKuUtctuWXEh1sAI4W0hIHdwgY76S5cpa5i5Rc/CuILaiEgDhKeEjA25bUwkEjkaUGVE7CuFOeggLYjrN1nMRfcrMhSGjxgo7CFABXhHsryLhKTAMHiSWCoq4VIBIJxuDzHIU31C+404mM53b+in/DZ7RfEEdVdJfvd7gLieo/J4BnnnnjNJeusuTDRDcWktIIIAQAduWSOfOkqiuE/FO/mptUZwHlXfhT7Q+IIuLLegSOuYIC8Y3AI+unW7tMamPygtKnJIIdCkApVkg8sd4FRepVmvKQeWDQajnJEG+PM3OWw+++y6W3HzlZSMZ8rPZy3FKj3WVGffcBQpUk5dC0BQVvxZx6RUdKQkb86bUSVGkNa9xGzJca7Sosl19JQpTyuJfGgKHFnOcemuM3SS17oHkOCScuBaAQTnOfrqJgnzGvY89d4a+07M6k8Ksg7g1LkXSbLfbekSFLU2eJGTsn0Ds5CofbXu2mwCQTOli/eJsuW1Kfe43mfiqI85P2mnmrjKkXUTS6ht/PEVknc+2qobV0GitaDHEU5mohzFJnOz1yW1yltlPCkkE7Y55G+wrd9HT65NklvuEFbk1alYGNylFCNoknhBA85NFfox+Tb/AM7V4EUXrRUyB9IUJ3Qe6hV+MVzA7Jj3jNVRORn/ABqz1D8pLp88e8ZqrI2NaQx2iIQMxBrhJIO3rpXbScb1Iwicxty2r2M8jSuY5V4JNALmNmJHmrqE5O+1LS2VHb6qmxbe44RttVUpLcCSe1UGTICWVqXsKmx7U8+c8JwOdXbFuZioC3cZ7q5ImhA4U+SnsxW5NKq8tMDaxnOKxIqLSyyPwqxnuFdIjoJCWgrftNIbEuc4pqI0pxQGSB3V5VnvGf4A/wCpNc91VfHAnLXY3LGILu/kAJ9Aphb5VzWr0U282+w8pp9Cm3E7lChgj1V5EWS8y4+0wtTbfx1gZ4aQ2jGe0uteJ7rzkeUfbS0yVZ2cI9dMMsuyXg2w2pxxWcJSMmm1cSFqSoEKScEEcqHijOJTYJYIcSo+UhKj5xT4ZjPc0cPo3qvjMS5PGY7K3ODHFwDOM1ITFuLeSYj2B/VNML0Bw0g1R7GOO2gLHE2rIquegOtc0mrCPN8+3ZirJDrT6eFwAnv7qqaa7BkSfjW1HnkTK8JR2YpHbua0U20pUkraqldjrbWQR9VYbdOUM2VahbOkjY39FKwAP8a7gg1xRJ7aykS4MSDv2UpOCd1Y8+M0nevUsaOoV5qLXRec6ZfJ/pivAihIgJxlR37KLPRZ8mZHzxXgRXWHyzk9UH+oQDqO6fPHvGaqiD6at9QDOo7n88e8ZqpI/wC8VqA8okj1iDzrgyTSwB311KRnfProbcw5nEoOCe2nENZOxPqrqU+c1PgxS4rceitFdeTI2WBFyYqFAU4sZTjNXOGoLPYVeml4RBY5+VVHMmLdWfKO9b8LUs8nLah/pHJU9S1HB58qgLdUo/G27ab49+Z9tezk91Zy5aeilSoOI9FlS4bweivuMODkpCsGteu83ZrQHuz3xkGSqcE9aVeUE8HLPdWNBGfvqWq6y1Wb3pV1fufruuyUni4sYxnPL1V5Wu0a37SFBIIz9pqqs2ZGeMSNJkyZ0hUiU8t95QAK3DknFajRLbbkK7ofd6ppUN0LXw8XAMJycduO6skpW/KpcC9y7WxLZYS0pEtlbK+NJJAVsSMHnR1tBfTGqrjpj9YKm+IGaaXTsDTke+Q3Il+W/IDqeFCoqkhZzy81ZjUOPhJc/nTviNR7bcHrVcGZscIU6yoKSFjKSR38qblynJs5+W6AHH3FOKCdgCSTt7ay1ae1NTvZtw245x7/AElmZdmAMczX9G+UXGaes6sBgnixnh574pu76gnQmW1W7WD09alYWgRy3wjvyaorJfpdhkOPRm2XesQUKQ6klJB9BFTRq8hPCmw2cDuDKh/mrLqNK7as2FdwwPbtn3/tGrcCvGecyibWRvk1LYkFKudQckknYZPIcqXuk8696uwqBMroGmgiTQrAJyO2nJUFuQjjSMnzVQtPqQRg1cwJ2fJUcj0V6CWCwYM8y2lqzuSUciMtlwgpIqMR37Vq58RMhsqSPPWaeaLbhBrFqKNpyJt014sHPWRyN69S8b17G9YsTZmcAyaLXRaMaZkfPFeBFCcA8qLHRac6ZkfPFeBFTsHljJ1mC1AM6iufzt3xmpmmtKr1H1qGFKL6ckICgkcIxk5P6QqJf/lHc8j+du+M1tOiD+NX/wBS59rdaicJmRYc/nMTPsDtu1GbPIJaUFpSpWQrAIBztz2NWV70XLs9lRdA04YyynhWpxJ2VyJA3FT9Z/8AibJ/WN+AUUpFrTedBi3qTxddBSE/pBIKT7QKj4hC5h2ZfGYEtPWL36kqZStQXslCEkZUTntPIbGredapGnLsiDJZ4S4z1gJWFbZx2ein+jdGL+yDzDyR9SqselRwo1bEx/Qx41VqS5ldQO8zWVCxWz2kG7aYuDlmeurDbjsdpClFQUkA8Jwds5xsaydqhG7XBEUuFHFncDJ8w9uKPOmWESdJNsuDiQ71qVA9oK1Cg5ZIDls1sqA6CFx5HVnz4WBmpnUMzkGOlKpUCJG1PpSbplLC5TK0JfUUpKlIOcfok99R7NYZV4fQhlC8KPCkJTkrPm83eTsKIXTRtCtI/wB459ias+i+I03ZHZYA48JbHmASlR9pV9VTW44JMqyYIUTITujC7x4an2I63FpGeAPJUr2YH1Gs3ZbI9dpzkRS1MvIISGykBSlE4xuRj11u9J9IV8vOq0sSA0qE8vgDSUAFrPIg8z58mmtdNNWfpFgT4rYQp9CHnQOSlJVz9iRRW588wMgCnBmL1Jpudpt9huY2tPuhJKCopOcc/ik99J0/pt/UDq22VHrAcIQEglZwSeZAGAProidMcVLtstcvGyH1IKu4KGf8tQuiuIDcg4DlKG3F5x38KfvplcshY9oGG0hR3mA1FYJenbgiFLQpDi2w4Arh5EkfySe0GrhHR9cnrWu4xusfabSoqUlKAMp+MN1Z2weypeuHBcuk11tWVNsqbQQe5KQSPtou6egIj6YiRlo/1jPE4k9pXlSvrJqZchdx7x8ZfbmAbT+nHr+CiOs9cVEIaSkEqwMk5JAq6PRffAdo8j/oR/8A3VVEn3TSV7kpgvJS7EfcaPEkKGeRO/mox6GvF0u+n35V0dQuQl3CShASAngSocvTTMzBd2OIoALYJggvmi7nYYHuySw8lsLCcqQkDJ9CjTtk0Rcbznq2nVkDKkoAAT5lKUQAfNuadna0v+qWBbZzzJZ4utPC0EnKATzolalvCtBaKie9rCHHVKSylTnIKKSorOOZ2PtqZcgZIjbcnaDBRqPSVy05wrlRXkMr2DhwpOe7iSSPVUaxwHbnJU005wlIAACeIrUTgADv3oyaVub+t9Jymb3Ha4l/glcA2UkpBCsdh3+qhboVJRqOOk4ymUyP/wBgqldrBsRbFGzIl8xpS8oRwqhSlf8AI/8Amsxd7RKauKYjkdxl1XIOpKdu/fsos661tK0pKhsxobUj3QlRPGSCMEcq5fUs6t6PnLmpgR5TDK3kE7ltSM8Qz3EJI9lV/Fuw8w4kRpVRvKeYJLvpSdaLdHuC2XlRnzhLhb4R5u0nfsyBmk2jS827LSlpCypYyEIb4lY7yNgB5ya390vb956G3pEoI61DjbJKP5WFJ39NXNtkt6T6OTeksh59xpLyuziKyAgHzAED1Gs2/qZowTgAwX37RV2sDIffiv8AU9qylJSn0lJOPXitp0XfJmR88V4EVd6G1fL1e3LiXaFHCS2SktpPC4jPCoEEnvpnSlubtSbvBa/1bNycSjzJ4UY+qpWMSMES1YHYwXX/AOUdz+du+M1teh/+NXz/ALlz7W6xWoPlFcvnbvjNbbog/jR/9S59rdaW9H5SJ6j7yo1kf9Jsn9YjwCjLZ1JTZbeCQCphAHnPDQZ1j/4my/1iPAKIeoZ6rXoi2TkEgsLjLOO0DGR7KiRlBGHzD9pQRbd709LDrARwtyHhIb7iFBROPWSPVVX0tKxqyL80T41UQLxBTI1DYruzhSQ4W1KG/kqSSk+jn7aHvS78rou/80T41Uytyv8AveKB6oSdJrSjTEda1BKQpzJPL/WKrD6wtpt3SZbpwH4K4KbGf64UAR7OH21okuKa6LpbiDhSWHyD3HiVSbu2nU+m7De2McbMmO8fQVBKx6j9lTY4cmOq5rAlD01H9y2j9N37E1ddGmfgm7+sH7JuqTpqz1FnH9Z77EVedG+2kXf1n/tIrh6DCfWIOujgZ1Qx+uT/AI1oulLHwxtYJwDHx/eIqg6Nh+MzB/3yf81XXS4oo1Rb1Dsi5/vmrJ61km9Ly/122m7dF7c3fiZSy+kDv2SfqUfZXei1gN2t944+I2n0fGUfEPZT0NHvh0XzY4OSll5I9WVCm9IKNt6MpM9WE5addB/RTwj600D5Qy/WcPNsaYKGlV91RPmtgqVLkr6oq7lK4U+L6qMztxahXe3WkEJ90NOFI/QCcD2E+yhR0aMKk3aKFJyA7x5/RBV9pFX+o7qprpdtSUqHDFbShWeQ4yQfqVT3D0qPaLUeXc+8yGt4nuPXV0ZUnCX1JdSe/iSDn25ok9Hw4dNSPM4P2LdZLpfi9VqK3zAkgPRy2T3lKif81a7QJ/FuSe9wH/8AUiiTnTidjGoEDFkx7u/5TvgNFLpgP4n2/wCdo/ZroXWTabn/AHTvhNFHpg30hb/naf2a6naMKspX62k7otH7wPelv9mmhvon5TM9/uxn9oKJPReMWB70t/s00N9Eb6lZO38LZ/aUP5h/3tF/lTTdMYUbvaAlJUerXgD0itNbznovnqHIxpZB/wCuri9WzT1zuURq6hpUwpUI6FPKQpQ5nABGeVZPpF1C1aYLek7awWVSGwFKAwlDeeQ7ycUqtlQg947Lh957CCYZbLSXHHOoUUqUjiOD6qMkZkaq6KjBif60M9UlOf5TagQPXwj20J7uyG+r4RjyeH2Vc6B1ivTV09zylqNukqAdB/8ALPYof4+atGor28SVD7wHlZZtS3jTEhwRFJacSC2pLrecb5Ix35oiaBuEi62qdOlFJefnLWspGBngR2VH6S9HNymVajtSQo8PFJSjcLT+WP8AHzb1zox+Tb/zxXgRWNiCuZqUYPEwWoD+Mdz+du+M1teiDe5v/qXPtbrEag+Udz+du+M1tuiD+M5H6lz7W61v6PykG9Q+8qNYf+Jsv9ajwCttro46Mo/6LH2CsRq8/wCkyX+tR4BW116cdGcf0MfZUf4R94T6z9pc6DnJuWkoaXPKcigNKB7Cn4v1Yof9Lh/G+L81R4lVe9G09Me4yLes4D6ONA/rJ5/Ufqqg6WyPhhFH9lR4lUzpstxFps8SrM2bh/0Uzfm7/jVULoluaZmnXrY6MqiucSQeRSrf6iD7RUt/boomfN3/ABqrCdF139wajbYUfwckFpXmzuPrAHrqZGSY4OEUy/6az5FnH9Z7/JV70c7aQeP9f/2kVQdNZ8mz+l7/ACVcdGEyPM07JiNr/CoUCpPaAW0pz7UmgPQYx9YmE6NcnUrB/wB6n7FVc9LaSrVEDblE5/8AqNP6H0VerRqILmRi22y5xKcJBSQAccO++c+rtqF0pSmpGsWGWlBa48UJcAPxVFROPYRV6+bFEk3CuZqujOSJVllQnACkcKiD2hSeEj+59dNauaVYeilNvT5K1JbZPpKsq+w+2q/oskATXmfymlfUoH/NTvTFNxAtcBOD1zynTv2JGP8AMfZXXLi7EGnb4X2nOimEE8b5T8Rk+1SvuQK0U/QcC4X568rmyUSXSkkJKcDhAAA28wqLoVhu06blTHsISjPErP8AJbTv9fFQbAXNke6XlKBfcKlEHlk0xRrLTt7RVKrUC3eFXpggJesEOeMlcWSE5HYhY3+sJ9tWWgfkxI/T/wDaRUS6MG59EC0DKlMRgR3/AINW/wBSTTvRw51uj3155uH9mipZxWymUPNisIIrIB7u/wCU54TRO6YcjSNvx/S0+BVC20PoYlhbhwkoWn1kHFF3pEtkrUmjYblqQZIQ4h/DYyVIKCMgdvMbU13pWdX62jvRf8n3j/WR+yTQz0Lk6kY+ds+OiloSJIs2mX3bi0qMkHiAcHCeFKACSDy+KaFugiVagjk/0pjx0g9ZnY+GJtOkqebZrLTs7fDBKzgdnEM/VXOly3FfvXemgClKiy4R3Hyk/Yr6qhdMa0ovVpKuQaVn/qFaGQ18JOiXhQeJ6Oxkd/G0eXrCfrpV4AYdjKNyxU9xBhcGFSlR2m8BTjgQMnbJpFx0tOt9vM5TbjkYY/ChlQQQdgckYxvS0SUH3C+tWEh5BUe7feifPju37olSxbR17pjtAJTzJbUniA8/kmt2rbofeYdICBtPaReiq5yZtmetsw9a00gKYJ/IJIKfQCD7aXpGCm2t3eEj4jFzdSj9HhTj6qR0XWqfCS+7LjOsIDQQC4gp4lFRUcA92alaefbkyb480riQq6u4PfhKBXnWAA8T0KiSOYJ9Qn8Y7n87d8Zr1j1NddOvqdtrqEKWkpPEgKGCQTz/AERStQD8Y7n87d8Zqx0dppV9uSUYBHFsFDKRjBKj3gbbdpIrYcFeZIkDmV0iRer1c3LwtkqecIJcCQlOQMbZ25VPuuqdR3G2NWe5dWiMngxhsA+Ty3ozRtN2GzxusfZZVwjy35RSr61bJ9AxUS96GsOoYSlMMtR3VJy1IigJGewkDZQqKugIyJ22w88QVKuE20SI9wgOJQ+yrI4hkHbG9U9+1DcdQ3FE2eGy8hAbHVI4RgHP+NWFyjyre7JtU8D3REXwkjksdh9e1aXQuihcnPdUkFCEgFahz3GQlPccbk9mceett/htiwTHpt1YNZlH8KdWOaeXaDER7kdQpBJaIWQoknt8/dWWjSpVrloda4mn2lBQ4hyIOR9Yr6MRYNPQkIjqgwgVbJDyEqUv1q3NY3XXRpDkW9242RosyWQXFMJyUuDtCR2H0bdmKwblzxN4Vuhg61Hq+6arMYT0MD3MVcHUoKc8WM9p7hUa0Xi66fmibb1uMOJGCCnyVJ7iO6uWDyLu0sfGSFkZGcEJODRjv2k7K3pG4S0xVh5MJbgV17nxggnOOLvo+ULzBli2BMU90v6glReoYiQ47yhgvAKOPOATt681myHFyFyHnFPyHTxuOL3Kie2qmNgLBPZW/wBFR2pd1RFfSVNPqSlYBKSQEqPMecCt1KJWhsxMeoZiwSUFtvVxsE9mZBDfEgnyXgeFWRjfBHfXtQ6guuo50eZcGo6VR0cKEsJUBzzvkmtn0n6ftlqskORDYU24ZaU5LqlZHCrsJPcKrdDRGZ9zTEkJKmXj5YSSknCVHmPPQDV2A246QHfVhPeU3w6v6bE7ZAxERHdQttSg2rjwrOTnPPfuqoQ2Ux2xg7DBwKIPSLZ7fp5q1yoLamlmQQVKcUrbHnJrVwtJ2KTBYdcQsrcbSpR90K3JAJ7anXdWmWA6yj12NheOIL4OuL/As71qRHhvRnQsEvIWVYVzGxHefbXLBrO+abszkCPGiOsrWVFbvFxDIAxsQMbUWToixAZ6p70+6F/fVRqjSVli6YuL7KXOsajqUnL6juB6ambKTzgxglwwBiBIoWlsAg581afTHSNd9MRvcPVomRE/EbdJCm/Qe7zVsdA2GDf7CHJqXMs8KEdW4UDHCD2eeh/re3sWzWE+JGCuqbUnh4lZO6QefrrrGViFlKtxG4yx1N0mXjUcIwUNNwoy9nEtElTg7ie7zVSWWbcbPLanMQ1uhtxDnlIPCeE5G47K2GhNDqubnXv/AINCMF13AJGRkITnkrG5PZRHRofT6W+BcIuEjdS3llR9eakdqRss/biBLVmrZerpUd+XFajmOgoAbJOcnPbVjpzpDnadtzsFMNmU26viPWKIxkAEbeir3XvRqi3RF3ezqcLLQy8ws8RSPyknmR5jWL02OG6g4BPAQMjOM4H+NBQD5RC5IG4xiSFJgBKhw5cKgOfCO6rbSuubppTjZaSmTEWeIsuHGFd4PZRD1loaAjSk2TEL/Xx2+tTxOEjA3O3ozQcbAUtIOMZGfbVHdbOBJ1qyAlpvL10t3K4QlR4ENEHrBhbvGVLHo2AHpq16MjnTsk98xfgRVzYNJ2y82ZqbJDqXHFLBDa+FIAUQMDHcKrtBsoj2+5Mt54G7k6kZ7gEis9gA4EtWWbkwc3/5R3L5274zRI6Im0GJIdKBxpQAD5ipWfCPZQ21Ar8Y7mNv4W74zW+6I7m2JD9vOAtbZUnJ58Jzj++fZWh/RJn1D7yv6Yp0leoYsDrT7nbjBwN9nEVKBPsAq+6H3XRbJTKnSprCXEIJ2QSVg49PCKq+mWzPCTEvbaSpvq+od22TgkpPryfZWCtOqr1Y0rTbZqmErACgEg5wSe0ec1EDIxKtnIm16TWUHWfkDBcgpUrzniI+wCt/odITptBAwVOuZ/6iPsAoLN3udfLsJd0kF97q+rSopA2Bzjb0mjXorbTbX61zxmtFgxQJlU/9wR9IEtWzpM7WFxXIdUstyVtpyfipSogAd1HHR7rzuloZfdU6tKVI41cyEqIGfUKA+ocHVtzz/TXfGaO+jR+K8X0ueNVZyBtzNGfPiA9DaGdYTGm0hKEPPhKRyAAVRw1H8hrl/wAPc/Zmgir5azt//PkfYujdqbbQ1z/4e54DXH0icPmGfO0fPEB2UROj8Zv0Y97g8C6HbJIP3UQejlXFeY2/J3/IuvRU/BP2mK8fEU/WaTph+T0H56nwqqh6NCDfmcdileBVXvTEcaeg/PU+FVZ/owVxX1v9JXgVUKT8FpS8fEWXfTKnitdrQe2SR/docRLcwuYhspIAQpRwo8wkn/CiR0xK4YFpI5iSo/3aHtsXxXEHOT1bngNPpVU1nIi6osGGIb9RHGirl5re74DXz8YzRiNrKTxKTnOTX0DqTbRVz+YOeA0AlrHuVtO+AgY9lJpQpLZlNQWwuIYui9ITYnQB/LR4E0NOkAcXSFPSdwXEA/8ASmiZ0YY94nsflo/ZpoZ69P8ApFnj/et+FNQf5plKvlQwaIbS3pdhaRhTjjqlHvPGofYBQUu16ut01a4+qc+2v3SUNFLpAaTxYAHdRt0X8lInpc/aKoB8ROpv/wAz/PS9XMYcVifQllcVd9KxVTsOqkRgl7+vkYPtoC6eA9+uEdgx/eFHnSnyUtx/s6aBGmx+/ald3/8AQpqx8TES0/BzPotbaHWS2tIUhacKB7QRXzXdLeu1agkW9YILEgoGe0A7H2V9MD4ooNdLVqMXVEW4pThExCQo9604B+opqSnBljysI2i/kvH/AE3f2iqy2iv4Ndf+KPfYmtRoz5Lxv0nP2iqy+iv4Ldf+JvfYmhZ6jOq9Igx1D8pLl87d8ZpNlvEmyXRmfFVhbK84PJQ7QfMRtS9RD8Yrmcfzt3xmqvODzrXtysmes+joMy16y03x8IdiykFDrZ5pPaD3EH/A0CtX6Xk6WvKoro4o7mVR3fy0/eO2p+h9Wu6XuvEtRXBfITIb7u5Q84+yjDqCyQNY6eLBUlSXUhyO+n+SrsI83Yay8qZUcifPUZwtuJUg7g7V9CaMOdNMkD/zHPGa+fZMN+3T3oclsoeYcKFpPYQaP+iPkuz+sd/aKqzPmvEiFxaDAdfwfhXcz/bXPGaO2jj+K8UedzxqoFXwZ1Vc8D+eueM0ddHfJeL6XPGqlYeQRs/EgRO+tZ/66R9i6Nup9tD3P5g54DQTI/HSd+tk/YujZqn5DXP5ivwmkPpEI9Znzsyqt70Yq4r20O50eBdD9O1bzovOb8z+tHgXW1W+GR9JntXkfeavpjP4vwPng8Kqz3Rdg35B/rK8Cq0HTJ/EEH52PCaz/RZvfEfpK8BqVR+E0a4eZZd9MmRb7V2/uhXhoe2xQ98QM/8AlOeBVEHpnOLfaj3SFfZQ2tKv3xA/3TngVVdM2EMXUjMPOpvkVdPmDvgNfPBc/BJGewCvoXVW2iLp8wc8Br50B8kVGhtpMs65Ahz6Lz+8Dv6aP2aaGevf/Eed+ub8KaJnRd8n3f00fs00NNdj/SPN/Xt/Ympt8ycnyoYtF/JSJ6XP2iqAScfCNJz/ADv/AD0fdGbaTh/8z9oqgC0SdRoHfLHiofxw/wAv8p9C6V20pbvm6fsoE2A8NwPeo/5hR30vtpW2/NkfZQEsCs3nHYOX/UKZDhzEsGaof9QXQWayuXBWeBhbZXj8njAV9RNZ3pQt3vlpEymgFqhuJfBH5PJX1HPqqf0ifIW5foJ8QpvSMtvUug2G39yWDGe7TkDhz6xg+uo/WXkjQqw5pCE4OSusP99VZfQ/8Euv/FHvsTWq0VCdt2lIsJ8fhWC42vHeFqFZXQ/8Euv/ABN77E0HOSTCgwMQcX9OdRXLu91u+M1LtGjJ96hCTECnSdyhCQSkZI3yRzwaRfEfjBcfnbvjNEfon4Rb5CQcnhR4116T+WvdMe7L7YKrxZJViniHMbWhwoCwFAA4PoJ7qLXRRJdXp1cZxZWlpQU2Cc8IVnb0ZST66ynS0y58L2VFCuFcRAScfG8pVanorZcatcgLSRgITv35WcewiszeavcZQ+Vwsw/SdGQxrl9SRjrm23D6cY/woqaIGNLMfrHf2iqGXSmQrXCwMHhYbB81FDROPguwAc/hHeX6xVTI+HmPn4ogRvDalajuTgGR7vcH96jho/5MRfS541UFpqHk6rubBaUeKY5lOOWVHBo16SSU6Zh5BHFxKGe4rJB+urW48JTIoT4xBgRz+Ok79bJ+xdGrVZxoe5/Ml+Ggo3hesZywcgvSMEehdGvVufgPdMb/ALjX4aiwwoll+YZ85JIxW76Lt7+1+uHgXWNbhSXU8TcZ5STyUlskGtv0ZsuM6gYS62tsl3YLSR/IX31YemTcg/rNL0zH94YGP6V/lNZ/opOb4j9JXgNaLpkQTYYCseSJWCe48JrP9FTakX1sFKhkrVuOwIx/jS1/LaG31CXHTUcW215/+uvwihpZzm4g/wC6c8CqJXTX/AbSnvec+wUOLKnE/J5BpzwKpqM4nX9IeNXHGiLr8ycH90185jZIr6K1icaIuvzNfhr52HLfuqVfUyjekQ5dF6h8HncEH8Inl+gmhprjfpJm/OG8exNZxpmU6grYaeUlPMoSSBXIeRcY5VnJdTz9IolTuzFBATE+iNGbaUhehfjVQAjAnUTZ/tQ8VH/Rm+lIXoX41UCLcyoXpKnUFJbk4KTzBB39lFF3WQMwWrMP+mRjS9uH9mR9lAHTv8c/9/lCj9pw/ivblH+ioO/6IoA6bObyP+/5QpV+YYG+UIbekU40Jcv0E+MVk+h66nEq2LOykh5v0jyVfUU1qukg/iHcsfkI8aaEOgrqq1akiuk4R1gSv9FXkn7QfVSLzkSj8YM+hAkJBCQBkk7eehxof+BXT/iTv2JokZyKHGhzmDcv+Iu/YmpmVWYG+YN+uOR/OnfEal6S1SrS94RIcCnIqxwPJSd+E43HnHOq6/rxqC4nIP7rdGP/AFGqwr8kjIr2Dh68TzwpD5n0Nw2DV0Ft8dRPZQcoUlW6D6eYNMXO82DRdrIcWzGSAVNx0fHcPmHM57zXz4hxbSitlxxsntQoiklXGsrWtS1nmpRyaxChumeJp3jrjmWt2uz9+vUm6yUhKpC8hAOeBI2A9grZ9Hmuo9rWu03ZwNMOK4mX1fFSe0KPYP8AHNDxLn8nvrx4VZz7K0tUpTaJEMd24z6IkaesVzki4Ow2XXHACXEHZwdmcc6ptY62g6dgLhQXEOXJSeBllvB6ruJ7sd1BNlx9pPVtS322/wAlDpA9lKYbQhXENyeajzzUV0zE4Y8RmuVckDmTLQjqrikuqCTwOZJ7ylVfQqm40uEY76UOtOI4VoVuFDHI18/PspkRyvhBOMKHfVQ5FSk7ZHrNXv05ONshp7wSSes+iU6X08kBKbVEAHYEAULNcyEaZ1/HftLSI4Yabc4EbJUcnOfSNqwnVY7Ve2lNtDORufTWdaHzgmaS6Y6T6Ft11set7IU/gpDa0jro7nxmz5x2b8iPVUmHarLptl2U0hEZIT5bzq84SPOTsK+eWUuMuh1h5xlf5Tayk1OJflt8c+ZJkpSdkuuqUKI0thOB0iPqKxyRzLnXmpPhde0CEFGBCBS0sjHWKPNXo5eyqa3ANzgk7YacyT+gafjyEhQQEAJ7MdlQ5zP4VQGRnuratASvjrMhvax8MMQ6azUBoi6/NFD6q+dgPJG/ZUpSXlgpLzyknYjjOKaKQBgA1krpZSSZtNoIwIXuj61WO7WZ1TjTcgsrDQbJ2QOEHl3kk70MtXwoVt1bOiW1QMdpzycKzwnGSM+Y5FVjbr8dalR33WSrYltZTn04rzLJcXsMqJpPDcvCCqpCr0W62jKjmxXB0MvBZVHUs4SviOSn05+2tlJ0XYZU5ya5EIceVxOhCylKz3kCgK9FQlKWkjJTuSBvmpDN4vzTHUt3ic20kY4RJUAPrrnodWyDFS1GXBEL+vtXQtO2N6Aw4gzn2i00ygjLaSMcR7gBy89B7S4HvuncdniTVc4FOPKU4tTi1c1qJJPrNN+UhWUKKSO0GlFRXkx2YMMQ/wDSOoHQlx/RR400BIyy1ITk4B2PrpSp815sodlvuIVzStwkH1E0zsqpqhBzHYgjE+kNMXJV105BmOHLi2gHD3rGyvrBrG6EObfcj/8AcnfsTQranTY7QQxMkNoHJKHVAeyiV0Ykq03IKiSTMVkn9BFTdSOY6HtMBqEkajuY/tbvjNVal9matNRfKK5/O3fGaqV9vnrdyFEj1MRxADflXkqHZsaSdq5molyIwAlo1Zbo4wl5qG4pCxlKu8VDPG26ULGFJOCO0GtUt6PdLfaeqvrEMRY4bdacdUhRUFHuGOXbWcvD6XbxKcEsSwXDh/g4es8+Ky06x3fBHvGNYxJPvRc291RFYxnmDTDC1OOBtKOJZOAO855VrXNQWNy5Qg468FIjo4XUyVJbSsb8K0gbec1kTKJvSpDpQMyONXVnKfjZ2PbTabXW2OQy4iWUALnMt48aXFKuva4WwPKOQfsqDKCQolJBSoZSfNWiv8hmeVuQrpFaBQk8Xu9YKgEgFPByFVltNvedjOzX0R2Gxk8XbjfA+6tOl17XVMzjGP1mWzT+FYNvOZUPsORXEtPI4FEBQB7jUhq3THGUuoYJQvkQRvvire9XW3XuA6sSFJkxVFccOshv8FsOrBCjkjmPXTOlLkIF3aMictiMAskFwhBPCQMjlU01tj0s4TDDsc/8S71AEDPWQ2o6kvFp1PAtIyQd9qflkRwGSghShxDzg0hDrz7CpLz7r7qkhPE64VHHcM8udO3qaxJbtfUOpdWzGKXAD8U8Z2NbvHsQVgry37cZmIVLY7c8CReF1lLby0ENrPkqPI4qY+yl4gKSUOlHEEq2yO+pDN6hsabahSUNyUrkq65nOFoTwjCknsIP+NM3WVEL9uEKYmShuMQVAYIy4ohKh2EAioV69zf4JTjOMylmlzX4gPIEr/cUpwFTUZxSQcZA51DfbWy4UOoKFAZIVWuRcFe8Yiw54jyES0qcSmSlhRbwrOCSO0iqfVb7TrsIokuPuBk9YHJCH1I8o4HGkb99RbXMdQadvGSJaqrNYfPaUfxjVpbI+TxpbUtY+KkDJzVc0kqWAK1tmfgW2OuVImstOtjhaSRxnjOcEpG+Bz9QrW9oprNhGcSTguQg7zPl0BxSsDIJ9tNvJdQyhxbawhZPCspwD6KsNQGE7KbnQJLbqJQ/DJQOEpdAHEeE7gHn7amMXO3taYZizG0SULkKDiEkdagYyFJPZjPoPKsra0mhbQvJOMdxKija+zMzjzbragHG1IUoBQBGMg8jSkwpTiQ4iM4tB5LCCQfXVtqMxVG2pjS25KUxd1o/TUQCOYOMbVZW96QrSTTNumNMykyvL4nkIIRhX5RG2cUjaz4ItA6nHPHeU8PDbZkygpWUqSUnOCCMYpIQOzc1e6mXHW5CHWNPTUskSnGuEpJz5OSnYqxzI81U4TvWjTv41YcjED+U4jfCR2UUejL5OSPnavAihmE95om9Ggxp1/52rwIoahcVw0tloPtQn8Yrn87d8ZqqVg1Z6i+Udz+du+M1UqyM0+fKIccxCsDIxTZ89OGmzWZo4ngDjauZOa6NwKWylK3kIVkhSgCBU48RmuhVbRdpsz0pEaLFQ8VhKRwTm0L4iBkBKk5yCSOfZWViNIFzbbcb4kBzCkK7fMahXqVckDtCUIGYylYBqxjOhyIto+qraJYYbmtJ9rWhZjt9clB2ykpBI7MZ2qqsLbLtzbakEhkq8s9w762afVKTj6Zme2skZkPiTxcqebUDua0FwtltcZmiDF4lMoUtLjU5lzYHmUDfGKp7O/CSvqpcJx/rCAgocCFA+sEV1WuSwFlHSB6WHWTEcBhZOccXZUFRSFdgHZVxqJmHAkOQYLDyTHcTxLWtJCspB5BIPaO2nbTp9iXbFPTFLbckq6qMpKc4XjIJ7k8s+kVZv+oVCkXNwO0z16dg5UdZQeTkkHz5pTKkocGCPbTC0usPLjvIKHGllC0EfFI2xVpqGExbrmy3HBDbsZt0pJzgkb4qv4lNygfxdI7Vtg/SRLhwmUrzYqFgdmK1MrT7U+2xX4zqUznSoCOrm8EgZ4T378u2qbUEJmBcGkMIUhDsdt3hPNJUN6zHWVPaUXrkj9I1dTCsGJtiAqQCrsp2YUGQTgZ5VMMNmLb7ZKaBSuQlwOAnOSkIOf731U7CtUa6WeVIXJTGkIfCW1uKwhRPJJPIemtB1dSUlz0Bx+ch4TNd+UpMAUnCTuQPuqyvFt97rdBcW2tqQtTrbyFZyFJ4Tn+99lO2mDBescy4zEOL9zuJRwo5+V3bikOrp8PxB0zj+0t4Tg4lSEoJzXuqSVZq2u9rRBjxpDceRHDylJKHUjBwAQQQT7KrQc7jnVaba703L0iOrIeYhKACCOwUsJ7MUtABpWAoYI9NXAEmWMbI7aJPRwMafkfO1eBFDob5OdqJHR2MWB/50rworPqxiqV0zfExBvqI/jHc/nbvjNVKjVtqL5R3Pcfwt3xmqgmpHoJp7xBPOk4pZ768Ac5rO0cRGNia4lSkqBScEHIIpat+YqytmnpVyiuSm3Y7TTaggqecCBk9mTUmYLyxjCPNatvbaUhMpvyEhKVmO2VjHLyinPrzVOXVBwucR4s5z25qXcrVJtbjaX1NLS6niQtpwLSoZwcEUl21SGrUzcjwFh5ZbGDuFDsNTRahyuOYxJ7yerWd9UFj3U2CsFKliO2FnIwfK4c58/OoFuddZeDzThQ4ghQUOw1y4WuRbCyHwkh9oOoKTkFJqytem58mGialyOhl0lKetdCckemnq8CrngCTsLMsRI1NdXEvMdawgOpKHC3GbQpSTzGQkHeqyOtSFhaTwqScpPcadulvkW2epiSnhXgKBByFAjYg9oq0i6Tub8VmUnqEtvDiRxuhJI9dMhoq5XABisWIwZx+S/NaclSnesedcBUopAzgAch6BUeReLk91SVzXUhlPCgNq4ABnPIdu/OnpLT0FDsOSjq32l4Wg+jn5wakHSF4LaFhLPCtIUn8KBkH01ptOmCJuxjt7TNVvDN7ypmS358lcqUvrHV4ClcIGcDGdu2nH5si4vNLlO9YtDaWknhA8kcuVR2I7siSI7aQXVKKcE9tXL+lbxAZckvMJKGQVL4F5KR27UoahCuSB7f4lm3EGRbhJkq6mOXSERllTQGxSTjO49AqNcJ8u6ShImu9Y6EJRxEAEgcvXU1MN+6XHqIiescXuBmlXDTdztkYypTADSSAVIVxAZ5Z7qZ106WDoD+/MnW7lMT0R5+REZaecy1GKurTjGOIDO//AKRUNy4SG4j8BKwGHVhShjtB2qyssCVcG3G4qONaRnh4sVW3a0XC1FC5jPVpdJ4Tnant8BVFfGTziLVvLlp6Vd5twhxIsp4utxOINFXMA42J7eQxUm13aXbmHmWkMPMvY42n2wtJI5Heq8wJKbc3PKP3O4sthYP8odlSlQJVv6syW+FLyA4jf4wPn9VQCU7fDwMZ6fXrNBLZzJM+8Sbgy1GdZjsMtKLiW2GggFRAyT6hUNJ8/bS3oTzMZqYUfgHiQlfeRzHpplCkhQrVQtda7a+ki+5jkyUkgJ3zz2pYxt3+Y1GSo8Q3zTyCM7mtamZnWOoAKu7sGKI3R8MWJ/50rwpobpIChnBxRI6Pv4heP9qV4U1DWfKj6X5sGuovlHc/nbvjNVRIq11FvqS6fO3fGaqVgb1nPQTb3iSa51gxXjyNJwMb1AxhOlXFV5Y73FgQHoz7jrZWsK2jtvoVjPNKyNxnYg9pqh2xXsVGysWLtMcHBzLrUFzgXARBDawtlsh10RkM9YckjyUkjYbU7Fudskaeatc9clksSC8FtNBfECAMHKhjl56oCBzrgFT/AA6hAgPSHfzky61Hdotyehpi9aW40dLPE6gJKiCd8AnHPvqQ1c7VMsMS3TnZLKozy15aaCwsKAH5QxyrOkb10bHcfVRGnUqFB6HMUtzLS7PwHZwVEEhTIbSkdcd8gb4GTgdwzVm5dbPcbdbGJjklpUFtSFIS0FBeVZBzxCs9IOSkjOMUyCaq9Awq56d5MHvL2TMgPS5C2UPusqUCgvnKyMAbn0/VVrdb1artDjsqX1HVsIbWVQ0rWCDnZecgf/NZJC8DHYRSgvJwe6ms06WIik+mKpKMSO8sIEqLFlNvFK0ltWQtHMb88E/VV3Iu9ndRNXILchx9tfD1cLqllZ5Eqz386ynFg7g13IHrrr9Kl5Usek5GKZxL21XWNAnMyFFbC0pwXEoC8elPaKfmzrMu1yGk9S7IcKeq6iMpopIUCSSTuMZrNFwb1zjHFnNNfp0usFhPIx+0FZNalR3mns94i2pchbw8l2K4hI4cgqKSAD5jWblSRKfLpabayB5DYwkequvrSWUAHeouf/mjbWnjeJ3M6nITbNPbZtslaaTapsz3GpqX13EptSgtOMYHCDg03qa5xJS4DMF8vtxYwbUvhKQpXETyIB7RWdHOnEgkctu2oLQPE3575li3GMTURZFquGmIsCbc0w3WJK3FBbS1FQIGMFIPdVHJSyxKcbYfD7SThDgBHEO/BANRcjFezk4rRTX4bEhuDziSPIAxJTK8HcU8knnvURvBVvTxXgYFbUaRZZICxkc8Yol9HZzYHznP7qV4UULEKOdqKPRwc6ef+dK8CKXVnNUGnXFkHGovlLc/nbvjNVS6tNRfKS6fPHfGaqVGs/aae8TmknlXfNXNu2pGMJ3GR2bUnzV3O23rpGd6WGKrydzgVxPMZrx2VtXTpb6XQ05qWC2+lKm1OgKCuVbFUGXNn3ONJgtstIU+GkuxXgFpSFYVxjYcvXQ3CiFAgkEdoqWq63B1soXPkKSoYILqiCPbXcxcDOZY6WShWo4DTiQUrdwR5jtWsvEeGIF6dcehyo8cuMttx0PF1lziwjizsBtzOxoecS0BK0qKVg5SoHBFcEh9K3FJfcCnQQshRyoHnnvp3zxAAM5mj0DHjytSttSGkuJKFEJV2nGas2HHLzZ7qbhaY0cMQ1PNLQlxKgoEY5qI9VYhp1xlwONOKQtJyFJOCKlO3S4SGS09PkuoV8ZK3VEH2mhgwYGcyx0wuKq5phT+FMWYCytw7dXkEBWezBIPqrXe8VsiNMlwNKkWJBVck5HCoKQVJA7zkcGR2qob5z270tUmQsulT7h67/W5UfL3zv3770Wz2nADvHoU4wp6JQZadKST1bicpPm55rVagnx2dPW5wWa3pduLThWtKXPIwcAp8ruPbmsUTtSzIedQ2046tTbeQhKjsnPPHdQ5nYHWaXR8CJcJNxbmJb6sQXVhxaSerIQSFbb7YztTqLVaUaMu70eZHnvMFlaXG21pU2VLCTupI2IrLiQ/HcJZdW1xJKDwK4cpIwQcdhptuQ+2y4w284lp3HWISogLwcjI7cUXJzCixKAFHHZSkqPFnPLspCefOujGds0ojGOcQJ22HdS0kYpoDFdB7KYGLHQvytqlA55naq8K3p7rspxVFeArHiQF4opdGpzp1/52rwIoTJUaK/RhvpuR88V4EUb2zXiCpcPB3qP5SXT5274zVQo86t9SD8ZLn87d8ZqoIO9KekbvEk1zOx2pxphx9xLTY4lLOEjvNWl20rc7PHTIktfgieFSkkEJJ5A9o9dZ2sRSAT1jASnGaT2+mp9zs8m0raRJCfwzYcQUnYpOR/ga6bNLFmTduEGMpzq8jsVQ3rjOYZXgV3tq3TpmeqVDYR1ajNRxsqBJSR6cVIi6Lu01CnI4acQlRSpQUdiDg9lKbq15LD9Z0z/bXU1dQdI3e4NPOx2OINLKSO8jmB7Khx7NMfjS30N7Qxl1JyFJ79sdlMLa89RxBIyvKbCj2bYpo1On22TCajOPBPBIb42ynOCOR7O+ks2mU/bXri2kKYYUEuHfKc8vVVWdcZzxFAkRO/I17PsqW5apTNsauS0YjurKEq8+KZiRH50hEeO2VuLOABShxjIMOI1mvBVWVw05crXMZiy2S0p84QoghJ9eKTI0/cYiJS32uARCkPDfKc4wfR5QpfFQjIM7Erz564BvirZWmLsLYLiIq1xijrONCSRw99QzbJfvci4BsmOtzqwob+V3VwsQngzu0juncJ7hTYq3macusWE1MeiqSy4QAvBwM8snlXZWlLzCirlPw3EsoGSvGwHfmg1tefUP1hXpKgUoc85qzlaau0KEZr8RaY4APWAZGDy39YpAsFyMtqKIyi8631iEj+UnvHfRFiHoRBIBVXMgbZqfb7FcrkViJFW4W88QA7uYrkSy3Cc84zGircdZOFo/lA+jn2GjvX3nSEOdOJTnPbipXvLcUSHo6oiw6yniWgjBAxnOPRvXnYcliK3JdZUlp7ZC+w0wdexnSKnNFjovOdNSPnivAihMOdFjot+TMj54rwIo2HywoPNB/qNP4x3P5274zVQRvV1qP5RXLH9Ld8ZqmVnNaHXyiTB5kyx7XyH+uT9tWGprjKZvV6gtuYjyJZU4nhByUqON+Yqngy/cc1mTw8RaWFY78Vo79ebHJt0wxHHH5NwkB/hW1w+5+0jPaT5u6vHvGLlJXI/zLr0M9rr/AFtpGP5gnxKq8Uyj4F+8ZADqoCpvxe1KxjHpAPtqnv1ysF2hxZXu9wSY0ZLYj9SoZIJJ8rl2mpq9csG/tR/daveQRwysBrnlvBOMZ5n6q8+xLWqVVU5BJ9unSOuAeZzTdxaRpV6e8SX7MViP/wA0YA/6t/bUDTig5pvUKz8Yxxk9vMVXQLpDjabu8Bbv4WSpstYScKAJz6KVY7tDhWO8RH3Cl2UyEtDhJCjkbZqxoOLCB1Ix+x/5gz0l/ZxxaasQOf41z7AcVZWFcZvUWqTLA9zqdWhzP5Kl4P21n7BfLSi0RIk+UqK5Bl+6AerK+tGDsMcj6aYY1FCcTqNbilNLuPEphJBPNecEis9lDuzqAef7kQjgCK1hGct8K0Q3geJlt5G/aA6oA+zFWmgzFVpy6sTMdRIdQwon+Tx7A+okb1Q6q1Axfo9qWhZ69iN1b4I5KB/x5+umrfdYbGkbrb3HeGRIcbU2nhO+DvvV/CsfRBGGGz/7QHG/I/3iaXWrLMTR0SA0pKzDl9S4pPIr4MnH/Vj1VQaB31ZEGe/7KUzcLZK0xCtcmUppfu4uvq4CSlJTji89QtOXOLZNSMylqLsdtwpK0jcpO3Fj0b4pqamTT2Vnk8/nOJBIxOtXeVIcjW51QU01LLqVEeVxKO+9bbVsTqomp5HuhhfXJjfg0OArRgtjyk9nKsvdJNkiMW5iHLTLdaeU46+hspAScYG/bzqdfb/bJitRiPICjNDHUeSRx8JRn0YwedTdS5QoMD7fUf8A2d0Jz/vWaC3pMa2We6OyUoiQ7e4Xm+s3OTgeT2jJArMIe6no7beCc8F1CgPQkmpUa/2si0xXpAEdVvdiy/JPkcXLs7wDtVWm5QmdGNwC4lx5u5B4t4+MgJO/ooVVOHOR/EP0yYDjAlje7hKetKrvb1h6FLiohymlkkx1pA7PPjIPnqJd3HBoay+Wvy3neLKjvyqVIn2KPaLk9Eltn3wittiElCgUODhyo9mAQSPTVVc7hEf0naYjbwU8w64XEAbpBxinpT04XgN7c9D/AE6Qn+0u9bx5aYkSQmchMX3Iykxuu8onHPg7vPWriQ0SF2CQ1/rog/CD/dr4gD6lJHtrE6q967nFZuMa7MLeZitN+5gDxEjn2Y2z9VW9v1Zb4eoLY57sSIpgFmQrfCDxKIz9XtrJdXa2nXYOQT2x2MK43cyusUlcyNc7LEkGNPcdDsdQXw9YUqUSjPfvt6Klaakzbre7286hMeY7HcBAygIXwkereqq1OWmW1IQ7KZhTGpKXmJLgIyniORkb55GrKLebXJ1Nfnfdjcdicy42044CEklPDnYeur2qc2ADt7fb9f8AEUdB95zSCX4GrpHvi/7oWy0ouLC+sBAQo8+3akasgqt2nmYp+Kie71ZHagpSUn2EVX2V2DZrrNaXcGXm1RXEoebzwqUW1AAZHecU9fr+xdtI2mOp0GXHUpDie3AACT6xiiyP+KR16cZ/QwjG05mVA3os9FoxpqR88V4EUJhz50Wei0501I+eK8CK9yz0yadZhtRp/GG4nH86d8RqkcSc7VoNQp/f+4q/tTviNUriNztivSK5UTIrcmRUtFxYQkZUo4AFaJzSkZE+OwJQW262tKlJUk4eSknh2PacAcqz60896aKTXmXVOx8pxNKMO8v2rHb2pRjTXH2nBE68hIHkkJKlJOSO7am2LHCeipfE5CS4w64lpWePKCrHZjknv9tUmCRkGrK32J+526ZMYXkxE8akf1RjJ+v6qyurINzPiUBHtLB7TUZERL6X3wn8DlamwEL48ZCTnfGe7sqLqGwx7R1RYm+6Q4taThOAnhOOYJHft2Y9FNLsElGnU3hSgGi8GuA8+Wf+/VTkzTMmLc4UFLgcVOaS60cY2Vnsz5qRSd3NmeT/AL+UORjpJD2mWG4jb4ff4VJZUVKaHArjxkJVncjPd2VCvFvgWq6KhsyFyg2spdXgJxg4IG532qRedLybSwl9MhmSyHOqcU0oHq18+FQHI0t3SMlDkhAkJV1MITE5Tjib9ux2rq7F9RsyIDjpiOt6at0iaxGjznR18RcnjebCUoASSAcKP5JzUiFo6LKekte7VuBmO08lTCOLj4huByzvVNaLBJvDEt1hWPcrZcII+MBz/wAKXYbE/e1SOplBgsI6xZXsOHtJJIxjatBuQZyenX6RcRm3WtE5yehS1oMaOt1IIwSUkbEVcPaNjtcC0z+tbXLYYynmnrASQQeRGB5jmq5rTrrtzkQWZbTqmmysLaUFpXhOSMg45CqfrHEn45znv7aZbFboYcTTo0g0XI3FLU62+H1JXHRxdYltIUOEbHJzjB3BBry9JMCeqK3KdSoNtSCHUcKgyrHESOwpzk+amFaXmM2du6Ca0hCmy82FOJQokDfGVZJ7PZVElbz0gZdWXHDwlZUcnO3Ogtitnac4gxxzL86XSm0C7Led9zdbukIwssk4DmOXPbGe2nzpWF7ulsomSnERI7bzgSyCs8ZTwhIzvssZ9FM3DSl0t9v92h3r2ktJUQlY4ktnkeHOcb1Etdvuc2NMuUN5xBit5UtKyFFIAzvns2pRdWQWBGBOwZYxtGCQiX+6lJVHeU2M8I2CeIqIJB5c8ZqNZNNNXjj6mWSUIQSkBIPErO2VEDbH11HRa7g5DjT2pKlokSAgrSo5Q4d9+3OO2n02S7wHbl7mkLQ5BSC/1ThSSnn2Hz0fFQdxOka12YTZctlx1TXuRtTiilHETwkDAHrqe1pFxb6WjJSlS5LTA8k7FxvjST9hFQFQLja5MVyPIWhyY3xNuNLKSQSQRtvzFTLpYL7ZmRNefcUOsCnFIdyptzsJ3yDz3NHxkGASOYCMxiBp1yXElyHnSx7mUkKSpO5BBOQCRnl2VIY0dIetqZ6ZTIaVDck4J3BTxeTjvISoj0Hz1KVatUphqujM99zib4lLbkq41JTnO2ckDes0ZUhKhwyHBhBbGFnZJzlPoOTt5zRWxXyFOcTsS7e0fJYgOzBKZWhLCHkJScqXxFIKcdhHEn2jvqNe9OS7EmMqR5SX2+IEJIAVgZT6Rkcu+qxuRIyr8O5lSQgnjO6RjAPm2G3mrq5D7iVIcecWla+NQKyQVflHz+ennRsc9qLPRZ8mZHzxXgRQnSn20Wei4Y01I+eK8CKLg7czk9Ux1+T+/wDcTg/wl3xmqhaBwqO+e+ri+J/f+45H86d8RqsUnBPZ9deuBlRPOzhjIJRuaZUnBPdU8pAGM7eimS2CDUXrzLq8iAYFbTQ01q3225yHkhTSUpDgP5KlpSr6iaySmtz2VPgXVuFaLjCU2pSpaEpQoEYBCknf2V5Ov0xsqKAZzj+s01vyJqtTSInwOdt0BxL0aBKbbDqSCHCUqUTn149VJn/K/S/zNj7VVlW7u0jS7tpLS+tXIS6F7cOACP8AGpk/VDb10tNwjsLCoEdttSHOSlJJO2OzevLXR2VjaBnk8/cdf1lS4Mi3l2Z75z2At0RFTVqKd+AqBPqzW5ktRg3Ic91EyTp/BY6s7J4fjcXL1Vkr3qC1yreuNb4z4L8kyHVv8OUH8lOOynnNXw1uPL9zvAOWn3FyGy8c+fL66Wyi161wpGP8QhsNzLfQzbsKzCQhhbqZkxDCwlBVhBzxE+blULS0JEWXqODIe4ENRHmnHQknABwTjt76rFasXGstuhW1ciMthSlvlKsBZOMYx6Dz76ntaltqr7d5bseYId0YU2OFCeMcQAJ5455+qg9N26xser9eCMftOBGAJH0u1FZ1E+3Dke6WEx3eB3hKeL8ErsPLtrJ/yz6a0lquFrtWoFvNMzFQVNqRukdZugg9uO2qu6R4QlBVrble5gkZMhGFcW57NuW9ba8i0kg4IH94O002oI0N3R9lcfm9S83HX1TJbUetOR2gYHrrHRhiW1g/yx9taiZcLRctOQ4z7c5MuCwtKOBscBUd8k921UctEVucyqA1I6rhQpSXEb8X8oDzUNKCoKtnqf6zj0m9vKGYNql3TrusU7a2oZYSjdBWBhRPdsai6NSmJYmUOA8F2kmMsEbcPArf2lPsqsl6lhP+6mXkvJiyrc2xujk8gApPoz9tNJ1m5CgWmNbXXmRFyqSkHAcORgecYH115w01xpNeOSf2x/Yx8jIMl6LUho3G3z0EtQ1CVjnwraJJHoIBzUrQlwbfcvk25YW0+Pw5VyIWrBz5t6qGb/bmLzfJCA4GZ7TqWvI3BUk4B9ZqFZLrFgWW7RHuPrJbIS1hORnI51ezTNYrnHLbf8xQ2MS8vcNdvvNghuZ4mWyjJ7R1q8Gpd82tuqye2c3/AIVRXrUyLlLtM1CVKehx0odCu1QJzv5xU2+agtUm23FqCt9btzkIecS42EhnHMZzvSLTdivcvPf/AMgZxIycS9jNtR7fCvC30kQYT5LASStQUpaQR5skUMlbqNbCPqWAHIbLvW+5jDdjSQEZI41KII78HBrJhs5ON9626GixbH3Dr0+2TEZhtESlPtpQQTS0tntqQ0wSR3V7SUkyDWARltokgbUVujRPDpx8f2tXhRQ6ZZHCCR2dgomdHwxYXhn+cq8KafUVhaZOm3dbiYe+gG+XHb+cueM1WqaBJ5ZHfRmXaLY64pxy3RFrWSVKUwkknvJxSfeS0fmuF9HR91VW/wAoGJE1cnmBjgG4I4tu+kdXnJ/7FGr3ktH5rhfR0fdXveO0fmqF9HR91d430hFZ94E+q4h302pgFWw37aOHvHaPzVC+jo+6ue8Vn/NUL6Oj7qU2j2jhT7wGGN2/XSCxjbPOjt7w2Y/7Jg/R0fdXveCzfmiD9GR91SZl9pQA+8AvU7nsFIDQ83po+fB+y/meB9GR91e+D1k/M8D6Mj7qmSvtKAGALqjUqNPlRHEuNkZSAPKTzA76OXwesn5mgfRkfdXvg9Y/zNA+jI+6kO32jcwIG5zFKQtSx5OSMjmSCCfYcV1d2lrUtRUPKKSRwjAKeWPRRu+D1j/M0D6Mj7q98HbH+Zrf9FR91TOIRmA43SaFuKDu7mOLyRvtiuC6Thj8KCQVHdI7efZRy+Dtj/M1v+io+6vfByxfmW3/AEVH3UOI3MA8iU/KS2h1QUGxhICQMDOftpoNnmaPvwdsf5mt/wBFR91e+Dtj/M0D6Kj7qbiKcwBBBOaUlO29Hv4O2P8AM0D6Kj7q98HrJ+ZoH0ZH3Uwx7QYMBAbpaWc9nKjr8H7KP9jwPoyPur3vBZvzRB+jI+6qqVHaIwPvAemNnv5UtDH19lG73is/5phfR0fdXfeO0D/ZUL6Oj7qsrgdpEqfeBZuPuCMY+ynksgczj1cqMfvJaRytcP6Oj7q6LJaRytcMf/jo+6qi4DtJNWT3ghSg7CiJoH+I3vnKvCmrr3ltQ/2ZD/8A8E/dUiPGjxGy3GYbZQTkpbQEgnvwKjqrt1WMR9NVtszm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BDAAoHBwgHBgoICAgLCgoLDhgQDg0NDh0VFhEYIx8lJCIfIiEmKzcvJik0KSEiMEExNDk7Pj4+JS5ESUM8SDc9Pjv/2wBDAQoLCw4NDhwQEBw7KCIoOzs7Ozs7Ozs7Ozs7Ozs7Ozs7Ozs7Ozs7Ozs7Ozs7Ozs7Ozs7Ozs7Ozs7Ozs7Ozs7Ozv/wAARCAFaANwDASIAAhEBAxEB/8QAHAAAAQUBAQEAAAAAAAAAAAAABwIDBAUGAQAI/8QAWBAAAQMDAgIFBQoHDAgFBQEAAQIDBAAFEQYhEjEHE0FRsiJhcYGRFBUWMjZ0lKGx0SMmUlVyc7MkJTQ1QkRUYmSiwcInM0VjdYOS8DdDgsPhU2WEo9KT/8QAGQEAAwEBAQAAAAAAAAAAAAAAAQIDBAAF/8QANREAAgIBAwIEBAQGAQUAAAAAAQIAAxEEEiExQRMiMlEjM2FxFIGRoUJDscHh8NEFJJLC8f/aAAwDAQACEQMRAD8AqLndLii6TUouctKRLeSlCZCwEgOKAGM7DFRDeLp2XSdt/aV/fSbpj36uJ3/hj37RVMMxZEsrEZsucABUE7nBIH2kV76CtKgzY6Tw3ZzYQDH/AH3u2f41nc/6Sv76bN7uoG90nfSV/fTLUSVIkOxmGip1ni4wP6vP66ZiQpVx6z3MEqKMcQUoJ58udBrKAMnEdVsPvJZvd2OcXWd9JX99NHUF2/O076Sv76hMRZU1JUwlKuFQSolQATsTk+bAO9MJjynIbkxLSiy0QFrHZn/v66m11A9pdUf3lgb/AHcE/vvP+lL++kfCG8E7Xed9JX99RBbZrltNwSlBYBIz1ic7HHLOTzFJTbZioHu4JQWsFWzieLAOCeHOcZrO2oq+koEb3kk6kvA/2xP2/tS/vpJ1Jes/xzP+lL++qpptyQ+202MrcUEp37TtUt6zTmrg1AUhBfexwBLiVBWduYOOYqLXKDiVCmSvhLecYN4n/Sl/fXfhJeeXvxP+lL++oCLdLclMR0IHWSEhTflAAg+fs5GprTKmJ6or0Ft5bDZUsBaSOFI4ioEc9s9v3UvjrDsMV8Jbzti7zz2fwpz768dTXo/7XnfSV/fXUNF5hqW3bB7mKnOJYxuUpJUPUCCB2kV4guQXZ6bbH9zcaUpKnEhXkjBAHM8wTih46+wnbPrEjUt5J/jifv8A2pf311Wo7yN/fi4fSl/fSlJeagqnqtrQjPbJPEnKeaeWPT2cxXpCXIkVmU9am0NOElCuMZwckAj764XrntO2fWIOo7zne8XD6U599e+Ed5J/jm4Y+dL++oqUOXVxqNChJQ4lJKuE/G7SSTTbNunPyXYzbClOs56xOQOHBwafxk7wbT7yd8I73+eZ/wBKX99J+Ed6Byb1cPpTn31AbiS3XHG22FqW0QlacbpOcb+ulsW+bLddbYjLWtn/AFiR/J3xv66BtSEAyb8JL3+eJ+B/al/fS06kvBIzeJ/0pf31Wx7fOmOuNx4zji2tlpCd0nlypsMSA2451SuFpQS4cfFJ5A+yity57RSpl0jUV5VyutwOOf7pc++nBqG75GbrP+kuffWfDnIJyDyO/OpjsKbGcbbkRnEKcOEcQxxHze0e2rranfEmUPvLtq/3Hiwu63Dl/SV8/bXk367K/wBqTvN+6V/fVQ5DmxpSIr0ZxDy/iIUnBVvjbv5GnBEnNzBEXHcD6uTZTuaqtlJ9pNkb3lsi+3X86TSfPJX99b/Q0uRNsjrkl9x5YkFIU4sqOOFO2T6aF7UaY5LVGRHcLyfjNgeVj0USejsKTYZCFgpUmWoEHmDwpqWqas1+XGY2nDCzmYi7Kxerj2gTHv2iqr1PuNhQQ4UhQwrBxnBB+0U/e3eG/XPvEx79oaqXHSeRrSCpqAbpiR8M+ISJLRcZUda3GZTra3TlakLIKjnO5HnqMi4yWHFrZfW2pZ4lEHHEf+yajqXk7GmiTk7isjis/wAImpQRH25TrAcS24ptLqOBYB+Mnnj6qUi5zWYxitSnUMHPE0D5JzzyO2opI3xsO6kk7ees7BT2lRmSEz5SYpih9YZOct9m5B+0ClJuc1MP3Il7DOCMBIzjOcZxnGeyomc13OwqZRfaHM826tl1DjauFaCFJPcRUl27TnZrUxT2HmcdWpKEpCcHI2AxzNRMb13GK4oDziHMlKuUtctuWXEh1sAI4W0hIHdwgY76S5cpa5i5Rc/CuILaiEgDhKeEjA25bUwkEjkaUGVE7CuFOeggLYjrN1nMRfcrMhSGjxgo7CFABXhHsryLhKTAMHiSWCoq4VIBIJxuDzHIU31C+404mM53b+in/DZ7RfEEdVdJfvd7gLieo/J4BnnnnjNJeusuTDRDcWktIIIAQAduWSOfOkqiuE/FO/mptUZwHlXfhT7Q+IIuLLegSOuYIC8Y3AI+unW7tMamPygtKnJIIdCkApVkg8sd4FRepVmvKQeWDQajnJEG+PM3OWw+++y6W3HzlZSMZ8rPZy3FKj3WVGffcBQpUk5dC0BQVvxZx6RUdKQkb86bUSVGkNa9xGzJca7Sosl19JQpTyuJfGgKHFnOcemuM3SS17oHkOCScuBaAQTnOfrqJgnzGvY89d4a+07M6k8Ksg7g1LkXSbLfbekSFLU2eJGTsn0Ds5CofbXu2mwCQTOli/eJsuW1Kfe43mfiqI85P2mnmrjKkXUTS6ht/PEVknc+2qobV0GitaDHEU5mohzFJnOz1yW1yltlPCkkE7Y55G+wrd9HT65NklvuEFbk1alYGNylFCNoknhBA85NFfox+Tb/AM7V4EUXrRUyB9IUJ3Qe6hV+MVzA7Jj3jNVRORn/ABqz1D8pLp88e8ZqrI2NaQx2iIQMxBrhJIO3rpXbScb1Iwicxty2r2M8jSuY5V4JNALmNmJHmrqE5O+1LS2VHb6qmxbe44RttVUpLcCSe1UGTICWVqXsKmx7U8+c8JwOdXbFuZioC3cZ7q5ImhA4U+SnsxW5NKq8tMDaxnOKxIqLSyyPwqxnuFdIjoJCWgrftNIbEuc4pqI0pxQGSB3V5VnvGf4A/wCpNc91VfHAnLXY3LGILu/kAJ9Aphb5VzWr0U282+w8pp9Cm3E7lChgj1V5EWS8y4+0wtTbfx1gZ4aQ2jGe0uteJ7rzkeUfbS0yVZ2cI9dMMsuyXg2w2pxxWcJSMmm1cSFqSoEKScEEcqHijOJTYJYIcSo+UhKj5xT4ZjPc0cPo3qvjMS5PGY7K3ODHFwDOM1ITFuLeSYj2B/VNML0Bw0g1R7GOO2gLHE2rIquegOtc0mrCPN8+3ZirJDrT6eFwAnv7qqaa7BkSfjW1HnkTK8JR2YpHbua0U20pUkraqldjrbWQR9VYbdOUM2VahbOkjY39FKwAP8a7gg1xRJ7aykS4MSDv2UpOCd1Y8+M0nevUsaOoV5qLXRec6ZfJ/pivAihIgJxlR37KLPRZ8mZHzxXgRXWHyzk9UH+oQDqO6fPHvGaqiD6at9QDOo7n88e8ZqpI/wC8VqA8okj1iDzrgyTSwB311KRnfProbcw5nEoOCe2nENZOxPqrqU+c1PgxS4rceitFdeTI2WBFyYqFAU4sZTjNXOGoLPYVeml4RBY5+VVHMmLdWfKO9b8LUs8nLah/pHJU9S1HB58qgLdUo/G27ab49+Z9tezk91Zy5aeilSoOI9FlS4bweivuMODkpCsGteu83ZrQHuz3xkGSqcE9aVeUE8HLPdWNBGfvqWq6y1Wb3pV1fufruuyUni4sYxnPL1V5Wu0a37SFBIIz9pqqs2ZGeMSNJkyZ0hUiU8t95QAK3DknFajRLbbkK7ofd6ppUN0LXw8XAMJycduO6skpW/KpcC9y7WxLZYS0pEtlbK+NJJAVsSMHnR1tBfTGqrjpj9YKm+IGaaXTsDTke+Q3Il+W/IDqeFCoqkhZzy81ZjUOPhJc/nTviNR7bcHrVcGZscIU6yoKSFjKSR38qblynJs5+W6AHH3FOKCdgCSTt7ay1ae1NTvZtw245x7/AElmZdmAMczX9G+UXGaes6sBgnixnh574pu76gnQmW1W7WD09alYWgRy3wjvyaorJfpdhkOPRm2XesQUKQ6klJB9BFTRq8hPCmw2cDuDKh/mrLqNK7as2FdwwPbtn3/tGrcCvGecyibWRvk1LYkFKudQckknYZPIcqXuk8696uwqBMroGmgiTQrAJyO2nJUFuQjjSMnzVQtPqQRg1cwJ2fJUcj0V6CWCwYM8y2lqzuSUciMtlwgpIqMR37Vq58RMhsqSPPWaeaLbhBrFqKNpyJt014sHPWRyN69S8b17G9YsTZmcAyaLXRaMaZkfPFeBFCcA8qLHRac6ZkfPFeBFTsHljJ1mC1AM6iufzt3xmpmmtKr1H1qGFKL6ckICgkcIxk5P6QqJf/lHc8j+du+M1tOiD+NX/wBS59rdaicJmRYc/nMTPsDtu1GbPIJaUFpSpWQrAIBztz2NWV70XLs9lRdA04YyynhWpxJ2VyJA3FT9Z/8AibJ/WN+AUUpFrTedBi3qTxddBSE/pBIKT7QKj4hC5h2ZfGYEtPWL36kqZStQXslCEkZUTntPIbGredapGnLsiDJZ4S4z1gJWFbZx2ein+jdGL+yDzDyR9SqselRwo1bEx/Qx41VqS5ldQO8zWVCxWz2kG7aYuDlmeurDbjsdpClFQUkA8Jwds5xsaydqhG7XBEUuFHFncDJ8w9uKPOmWESdJNsuDiQ71qVA9oK1Cg5ZIDls1sqA6CFx5HVnz4WBmpnUMzkGOlKpUCJG1PpSbplLC5TK0JfUUpKlIOcfok99R7NYZV4fQhlC8KPCkJTkrPm83eTsKIXTRtCtI/wB459ias+i+I03ZHZYA48JbHmASlR9pV9VTW44JMqyYIUTITujC7x4an2I63FpGeAPJUr2YH1Gs3ZbI9dpzkRS1MvIISGykBSlE4xuRj11u9J9IV8vOq0sSA0qE8vgDSUAFrPIg8z58mmtdNNWfpFgT4rYQp9CHnQOSlJVz9iRRW588wMgCnBmL1Jpudpt9huY2tPuhJKCopOcc/ik99J0/pt/UDq22VHrAcIQEglZwSeZAGAProidMcVLtstcvGyH1IKu4KGf8tQuiuIDcg4DlKG3F5x38KfvplcshY9oGG0hR3mA1FYJenbgiFLQpDi2w4Arh5EkfySe0GrhHR9cnrWu4xusfabSoqUlKAMp+MN1Z2weypeuHBcuk11tWVNsqbQQe5KQSPtou6egIj6YiRlo/1jPE4k9pXlSvrJqZchdx7x8ZfbmAbT+nHr+CiOs9cVEIaSkEqwMk5JAq6PRffAdo8j/oR/8A3VVEn3TSV7kpgvJS7EfcaPEkKGeRO/mox6GvF0u+n35V0dQuQl3CShASAngSocvTTMzBd2OIoALYJggvmi7nYYHuySw8lsLCcqQkDJ9CjTtk0Rcbznq2nVkDKkoAAT5lKUQAfNuadna0v+qWBbZzzJZ4utPC0EnKATzolalvCtBaKie9rCHHVKSylTnIKKSorOOZ2PtqZcgZIjbcnaDBRqPSVy05wrlRXkMr2DhwpOe7iSSPVUaxwHbnJU005wlIAACeIrUTgADv3oyaVub+t9Jymb3Ha4l/glcA2UkpBCsdh3+qhboVJRqOOk4ymUyP/wBgqldrBsRbFGzIl8xpS8oRwqhSlf8AI/8Amsxd7RKauKYjkdxl1XIOpKdu/fsos661tK0pKhsxobUj3QlRPGSCMEcq5fUs6t6PnLmpgR5TDK3kE7ltSM8Qz3EJI9lV/Fuw8w4kRpVRvKeYJLvpSdaLdHuC2XlRnzhLhb4R5u0nfsyBmk2jS827LSlpCypYyEIb4lY7yNgB5ya390vb956G3pEoI61DjbJKP5WFJ39NXNtkt6T6OTeksh59xpLyuziKyAgHzAED1Gs2/qZowTgAwX37RV2sDIffiv8AU9qylJSn0lJOPXitp0XfJmR88V4EVd6G1fL1e3LiXaFHCS2SktpPC4jPCoEEnvpnSlubtSbvBa/1bNycSjzJ4UY+qpWMSMES1YHYwXX/AOUdz+du+M1teh/+NXz/ALlz7W6xWoPlFcvnbvjNbbog/jR/9S59rdaW9H5SJ6j7yo1kf9Jsn9YjwCjLZ1JTZbeCQCphAHnPDQZ1j/4my/1iPAKIeoZ6rXoi2TkEgsLjLOO0DGR7KiRlBGHzD9pQRbd709LDrARwtyHhIb7iFBROPWSPVVX0tKxqyL80T41UQLxBTI1DYruzhSQ4W1KG/kqSSk+jn7aHvS78rou/80T41Uytyv8AveKB6oSdJrSjTEda1BKQpzJPL/WKrD6wtpt3SZbpwH4K4KbGf64UAR7OH21okuKa6LpbiDhSWHyD3HiVSbu2nU+m7De2McbMmO8fQVBKx6j9lTY4cmOq5rAlD01H9y2j9N37E1ddGmfgm7+sH7JuqTpqz1FnH9Z77EVedG+2kXf1n/tIrh6DCfWIOujgZ1Qx+uT/AI1oulLHwxtYJwDHx/eIqg6Nh+MzB/3yf81XXS4oo1Rb1Dsi5/vmrJ61km9Ly/122m7dF7c3fiZSy+kDv2SfqUfZXei1gN2t944+I2n0fGUfEPZT0NHvh0XzY4OSll5I9WVCm9IKNt6MpM9WE5addB/RTwj600D5Qy/WcPNsaYKGlV91RPmtgqVLkr6oq7lK4U+L6qMztxahXe3WkEJ90NOFI/QCcD2E+yhR0aMKk3aKFJyA7x5/RBV9pFX+o7qprpdtSUqHDFbShWeQ4yQfqVT3D0qPaLUeXc+8yGt4nuPXV0ZUnCX1JdSe/iSDn25ok9Hw4dNSPM4P2LdZLpfi9VqK3zAkgPRy2T3lKif81a7QJ/FuSe9wH/8AUiiTnTidjGoEDFkx7u/5TvgNFLpgP4n2/wCdo/ZroXWTabn/AHTvhNFHpg30hb/naf2a6naMKspX62k7otH7wPelv9mmhvon5TM9/uxn9oKJPReMWB70t/s00N9Eb6lZO38LZ/aUP5h/3tF/lTTdMYUbvaAlJUerXgD0itNbznovnqHIxpZB/wCuri9WzT1zuURq6hpUwpUI6FPKQpQ5nABGeVZPpF1C1aYLek7awWVSGwFKAwlDeeQ7ycUqtlQg947Lh957CCYZbLSXHHOoUUqUjiOD6qMkZkaq6KjBif60M9UlOf5TagQPXwj20J7uyG+r4RjyeH2Vc6B1ivTV09zylqNukqAdB/8ALPYof4+atGor28SVD7wHlZZtS3jTEhwRFJacSC2pLrecb5Ix35oiaBuEi62qdOlFJefnLWspGBngR2VH6S9HNymVajtSQo8PFJSjcLT+WP8AHzb1zox+Tb/zxXgRWNiCuZqUYPEwWoD+Mdz+du+M1teiDe5v/qXPtbrEag+Udz+du+M1tuiD+M5H6lz7W61v6PykG9Q+8qNYf+Jsv9ajwCttro46Mo/6LH2CsRq8/wCkyX+tR4BW116cdGcf0MfZUf4R94T6z9pc6DnJuWkoaXPKcigNKB7Cn4v1Yof9Lh/G+L81R4lVe9G09Me4yLes4D6ONA/rJ5/Ufqqg6WyPhhFH9lR4lUzpstxFps8SrM2bh/0Uzfm7/jVULoluaZmnXrY6MqiucSQeRSrf6iD7RUt/boomfN3/ABqrCdF139wajbYUfwckFpXmzuPrAHrqZGSY4OEUy/6az5FnH9Z7/JV70c7aQeP9f/2kVQdNZ8mz+l7/ACVcdGEyPM07JiNr/CoUCpPaAW0pz7UmgPQYx9YmE6NcnUrB/wB6n7FVc9LaSrVEDblE5/8AqNP6H0VerRqILmRi22y5xKcJBSQAccO++c+rtqF0pSmpGsWGWlBa48UJcAPxVFROPYRV6+bFEk3CuZqujOSJVllQnACkcKiD2hSeEj+59dNauaVYeilNvT5K1JbZPpKsq+w+2q/oskATXmfymlfUoH/NTvTFNxAtcBOD1zynTv2JGP8AMfZXXLi7EGnb4X2nOimEE8b5T8Rk+1SvuQK0U/QcC4X568rmyUSXSkkJKcDhAAA28wqLoVhu06blTHsISjPErP8AJbTv9fFQbAXNke6XlKBfcKlEHlk0xRrLTt7RVKrUC3eFXpggJesEOeMlcWSE5HYhY3+sJ9tWWgfkxI/T/wDaRUS6MG59EC0DKlMRgR3/AINW/wBSTTvRw51uj3155uH9mipZxWymUPNisIIrIB7u/wCU54TRO6YcjSNvx/S0+BVC20PoYlhbhwkoWn1kHFF3pEtkrUmjYblqQZIQ4h/DYyVIKCMgdvMbU13pWdX62jvRf8n3j/WR+yTQz0Lk6kY+ds+OiloSJIs2mX3bi0qMkHiAcHCeFKACSDy+KaFugiVagjk/0pjx0g9ZnY+GJtOkqebZrLTs7fDBKzgdnEM/VXOly3FfvXemgClKiy4R3Hyk/Yr6qhdMa0ovVpKuQaVn/qFaGQ18JOiXhQeJ6Oxkd/G0eXrCfrpV4AYdjKNyxU9xBhcGFSlR2m8BTjgQMnbJpFx0tOt9vM5TbjkYY/ChlQQQdgckYxvS0SUH3C+tWEh5BUe7feifPju37olSxbR17pjtAJTzJbUniA8/kmt2rbofeYdICBtPaReiq5yZtmetsw9a00gKYJ/IJIKfQCD7aXpGCm2t3eEj4jFzdSj9HhTj6qR0XWqfCS+7LjOsIDQQC4gp4lFRUcA92alaefbkyb480riQq6u4PfhKBXnWAA8T0KiSOYJ9Qn8Y7n87d8Zr1j1NddOvqdtrqEKWkpPEgKGCQTz/AERStQD8Y7n87d8Zqx0dppV9uSUYBHFsFDKRjBKj3gbbdpIrYcFeZIkDmV0iRer1c3LwtkqecIJcCQlOQMbZ25VPuuqdR3G2NWe5dWiMngxhsA+Ty3ozRtN2GzxusfZZVwjy35RSr61bJ9AxUS96GsOoYSlMMtR3VJy1IigJGewkDZQqKugIyJ22w88QVKuE20SI9wgOJQ+yrI4hkHbG9U9+1DcdQ3FE2eGy8hAbHVI4RgHP+NWFyjyre7JtU8D3REXwkjksdh9e1aXQuihcnPdUkFCEgFahz3GQlPccbk9mceett/htiwTHpt1YNZlH8KdWOaeXaDER7kdQpBJaIWQoknt8/dWWjSpVrloda4mn2lBQ4hyIOR9Yr6MRYNPQkIjqgwgVbJDyEqUv1q3NY3XXRpDkW9242RosyWQXFMJyUuDtCR2H0bdmKwblzxN4Vuhg61Hq+6arMYT0MD3MVcHUoKc8WM9p7hUa0Xi66fmibb1uMOJGCCnyVJ7iO6uWDyLu0sfGSFkZGcEJODRjv2k7K3pG4S0xVh5MJbgV17nxggnOOLvo+ULzBli2BMU90v6glReoYiQ47yhgvAKOPOATt681myHFyFyHnFPyHTxuOL3Kie2qmNgLBPZW/wBFR2pd1RFfSVNPqSlYBKSQEqPMecCt1KJWhsxMeoZiwSUFtvVxsE9mZBDfEgnyXgeFWRjfBHfXtQ6guuo50eZcGo6VR0cKEsJUBzzvkmtn0n6ftlqskORDYU24ZaU5LqlZHCrsJPcKrdDRGZ9zTEkJKmXj5YSSknCVHmPPQDV2A246QHfVhPeU3w6v6bE7ZAxERHdQttSg2rjwrOTnPPfuqoQ2Ux2xg7DBwKIPSLZ7fp5q1yoLamlmQQVKcUrbHnJrVwtJ2KTBYdcQsrcbSpR90K3JAJ7anXdWmWA6yj12NheOIL4OuL/As71qRHhvRnQsEvIWVYVzGxHefbXLBrO+abszkCPGiOsrWVFbvFxDIAxsQMbUWToixAZ6p70+6F/fVRqjSVli6YuL7KXOsajqUnL6juB6ambKTzgxglwwBiBIoWlsAg581afTHSNd9MRvcPVomRE/EbdJCm/Qe7zVsdA2GDf7CHJqXMs8KEdW4UDHCD2eeh/re3sWzWE+JGCuqbUnh4lZO6QefrrrGViFlKtxG4yx1N0mXjUcIwUNNwoy9nEtElTg7ie7zVSWWbcbPLanMQ1uhtxDnlIPCeE5G47K2GhNDqubnXv/AINCMF13AJGRkITnkrG5PZRHRofT6W+BcIuEjdS3llR9eakdqRss/biBLVmrZerpUd+XFajmOgoAbJOcnPbVjpzpDnadtzsFMNmU26viPWKIxkAEbeir3XvRqi3RF3ezqcLLQy8ws8RSPyknmR5jWL02OG6g4BPAQMjOM4H+NBQD5RC5IG4xiSFJgBKhw5cKgOfCO6rbSuubppTjZaSmTEWeIsuHGFd4PZRD1loaAjSk2TEL/Xx2+tTxOEjA3O3ozQcbAUtIOMZGfbVHdbOBJ1qyAlpvL10t3K4QlR4ENEHrBhbvGVLHo2AHpq16MjnTsk98xfgRVzYNJ2y82ZqbJDqXHFLBDa+FIAUQMDHcKrtBsoj2+5Mt54G7k6kZ7gEis9gA4EtWWbkwc3/5R3L5274zRI6Im0GJIdKBxpQAD5ipWfCPZQ21Ar8Y7mNv4W74zW+6I7m2JD9vOAtbZUnJ58Jzj++fZWh/RJn1D7yv6Yp0leoYsDrT7nbjBwN9nEVKBPsAq+6H3XRbJTKnSprCXEIJ2QSVg49PCKq+mWzPCTEvbaSpvq+od22TgkpPryfZWCtOqr1Y0rTbZqmErACgEg5wSe0ec1EDIxKtnIm16TWUHWfkDBcgpUrzniI+wCt/odITptBAwVOuZ/6iPsAoLN3udfLsJd0kF97q+rSopA2Bzjb0mjXorbTbX61zxmtFgxQJlU/9wR9IEtWzpM7WFxXIdUstyVtpyfipSogAd1HHR7rzuloZfdU6tKVI41cyEqIGfUKA+ocHVtzz/TXfGaO+jR+K8X0ueNVZyBtzNGfPiA9DaGdYTGm0hKEPPhKRyAAVRw1H8hrl/wAPc/Zmgir5azt//PkfYujdqbbQ1z/4e54DXH0icPmGfO0fPEB2UROj8Zv0Y97g8C6HbJIP3UQejlXFeY2/J3/IuvRU/BP2mK8fEU/WaTph+T0H56nwqqh6NCDfmcdileBVXvTEcaeg/PU+FVZ/owVxX1v9JXgVUKT8FpS8fEWXfTKnitdrQe2SR/docRLcwuYhspIAQpRwo8wkn/CiR0xK4YFpI5iSo/3aHtsXxXEHOT1bngNPpVU1nIi6osGGIb9RHGirl5re74DXz8YzRiNrKTxKTnOTX0DqTbRVz+YOeA0AlrHuVtO+AgY9lJpQpLZlNQWwuIYui9ITYnQB/LR4E0NOkAcXSFPSdwXEA/8ASmiZ0YY94nsflo/ZpoZ69P8ApFnj/et+FNQf5plKvlQwaIbS3pdhaRhTjjqlHvPGofYBQUu16ut01a4+qc+2v3SUNFLpAaTxYAHdRt0X8lInpc/aKoB8ROpv/wAz/PS9XMYcVifQllcVd9KxVTsOqkRgl7+vkYPtoC6eA9+uEdgx/eFHnSnyUtx/s6aBGmx+/ald3/8AQpqx8TES0/BzPotbaHWS2tIUhacKB7QRXzXdLeu1agkW9YILEgoGe0A7H2V9MD4ooNdLVqMXVEW4pThExCQo9604B+opqSnBljysI2i/kvH/AE3f2iqy2iv4Ndf+KPfYmtRoz5Lxv0nP2iqy+iv4Ldf+JvfYmhZ6jOq9Igx1D8pLl87d8ZpNlvEmyXRmfFVhbK84PJQ7QfMRtS9RD8Yrmcfzt3xmqvODzrXtysmes+joMy16y03x8IdiykFDrZ5pPaD3EH/A0CtX6Xk6WvKoro4o7mVR3fy0/eO2p+h9Wu6XuvEtRXBfITIb7u5Q84+yjDqCyQNY6eLBUlSXUhyO+n+SrsI83Yay8qZUcifPUZwtuJUg7g7V9CaMOdNMkD/zHPGa+fZMN+3T3oclsoeYcKFpPYQaP+iPkuz+sd/aKqzPmvEiFxaDAdfwfhXcz/bXPGaO2jj+K8UedzxqoFXwZ1Vc8D+eueM0ddHfJeL6XPGqlYeQRs/EgRO+tZ/66R9i6Nup9tD3P5g54DQTI/HSd+tk/YujZqn5DXP5ivwmkPpEI9Znzsyqt70Yq4r20O50eBdD9O1bzovOb8z+tHgXW1W+GR9JntXkfeavpjP4vwPng8Kqz3Rdg35B/rK8Cq0HTJ/EEH52PCaz/RZvfEfpK8BqVR+E0a4eZZd9MmRb7V2/uhXhoe2xQ98QM/8AlOeBVEHpnOLfaj3SFfZQ2tKv3xA/3TngVVdM2EMXUjMPOpvkVdPmDvgNfPBc/BJGewCvoXVW2iLp8wc8Br50B8kVGhtpMs65Ahz6Lz+8Dv6aP2aaGevf/Eed+ub8KaJnRd8n3f00fs00NNdj/SPN/Xt/Ympt8ycnyoYtF/JSJ6XP2iqAScfCNJz/ADv/AD0fdGbaTh/8z9oqgC0SdRoHfLHiofxw/wAv8p9C6V20pbvm6fsoE2A8NwPeo/5hR30vtpW2/NkfZQEsCs3nHYOX/UKZDhzEsGaof9QXQWayuXBWeBhbZXj8njAV9RNZ3pQt3vlpEymgFqhuJfBH5PJX1HPqqf0ifIW5foJ8QpvSMtvUug2G39yWDGe7TkDhz6xg+uo/WXkjQqw5pCE4OSusP99VZfQ/8Euv/FHvsTWq0VCdt2lIsJ8fhWC42vHeFqFZXQ/8Euv/ABN77E0HOSTCgwMQcX9OdRXLu91u+M1LtGjJ96hCTECnSdyhCQSkZI3yRzwaRfEfjBcfnbvjNEfon4Rb5CQcnhR4116T+WvdMe7L7YKrxZJViniHMbWhwoCwFAA4PoJ7qLXRRJdXp1cZxZWlpQU2Cc8IVnb0ZST66ynS0y58L2VFCuFcRAScfG8pVanorZcatcgLSRgITv35WcewiszeavcZQ+Vwsw/SdGQxrl9SRjrm23D6cY/woqaIGNLMfrHf2iqGXSmQrXCwMHhYbB81FDROPguwAc/hHeX6xVTI+HmPn4ogRvDalajuTgGR7vcH96jho/5MRfS541UFpqHk6rubBaUeKY5lOOWVHBo16SSU6Zh5BHFxKGe4rJB+urW48JTIoT4xBgRz+Ok79bJ+xdGrVZxoe5/Ml+Ggo3hesZywcgvSMEehdGvVufgPdMb/ALjX4aiwwoll+YZ85JIxW76Lt7+1+uHgXWNbhSXU8TcZ5STyUlskGtv0ZsuM6gYS62tsl3YLSR/IX31YemTcg/rNL0zH94YGP6V/lNZ/opOb4j9JXgNaLpkQTYYCseSJWCe48JrP9FTakX1sFKhkrVuOwIx/jS1/LaG31CXHTUcW215/+uvwihpZzm4g/wC6c8CqJXTX/AbSnvec+wUOLKnE/J5BpzwKpqM4nX9IeNXHGiLr8ycH90185jZIr6K1icaIuvzNfhr52HLfuqVfUyjekQ5dF6h8HncEH8Inl+gmhprjfpJm/OG8exNZxpmU6grYaeUlPMoSSBXIeRcY5VnJdTz9IolTuzFBATE+iNGbaUhehfjVQAjAnUTZ/tQ8VH/Rm+lIXoX41UCLcyoXpKnUFJbk4KTzBB39lFF3WQMwWrMP+mRjS9uH9mR9lAHTv8c/9/lCj9pw/ivblH+ioO/6IoA6bObyP+/5QpV+YYG+UIbekU40Jcv0E+MVk+h66nEq2LOykh5v0jyVfUU1qukg/iHcsfkI8aaEOgrqq1akiuk4R1gSv9FXkn7QfVSLzkSj8YM+hAkJBCQBkk7eehxof+BXT/iTv2JokZyKHGhzmDcv+Iu/YmpmVWYG+YN+uOR/OnfEal6S1SrS94RIcCnIqxwPJSd+E43HnHOq6/rxqC4nIP7rdGP/AFGqwr8kjIr2Dh68TzwpD5n0Nw2DV0Ft8dRPZQcoUlW6D6eYNMXO82DRdrIcWzGSAVNx0fHcPmHM57zXz4hxbSitlxxsntQoiklXGsrWtS1nmpRyaxChumeJp3jrjmWt2uz9+vUm6yUhKpC8hAOeBI2A9grZ9Hmuo9rWu03ZwNMOK4mX1fFSe0KPYP8AHNDxLn8nvrx4VZz7K0tUpTaJEMd24z6IkaesVzki4Ow2XXHACXEHZwdmcc6ptY62g6dgLhQXEOXJSeBllvB6ruJ7sd1BNlx9pPVtS322/wAlDpA9lKYbQhXENyeajzzUV0zE4Y8RmuVckDmTLQjqrikuqCTwOZJ7ylVfQqm40uEY76UOtOI4VoVuFDHI18/PspkRyvhBOMKHfVQ5FSk7ZHrNXv05ONshp7wSSes+iU6X08kBKbVEAHYEAULNcyEaZ1/HftLSI4Yabc4EbJUcnOfSNqwnVY7Ve2lNtDORufTWdaHzgmaS6Y6T6Ft11set7IU/gpDa0jro7nxmz5x2b8iPVUmHarLptl2U0hEZIT5bzq84SPOTsK+eWUuMuh1h5xlf5Tayk1OJflt8c+ZJkpSdkuuqUKI0thOB0iPqKxyRzLnXmpPhde0CEFGBCBS0sjHWKPNXo5eyqa3ANzgk7YacyT+gafjyEhQQEAJ7MdlQ5zP4VQGRnuratASvjrMhvax8MMQ6azUBoi6/NFD6q+dgPJG/ZUpSXlgpLzyknYjjOKaKQBgA1krpZSSZtNoIwIXuj61WO7WZ1TjTcgsrDQbJ2QOEHl3kk70MtXwoVt1bOiW1QMdpzycKzwnGSM+Y5FVjbr8dalR33WSrYltZTn04rzLJcXsMqJpPDcvCCqpCr0W62jKjmxXB0MvBZVHUs4SviOSn05+2tlJ0XYZU5ya5EIceVxOhCylKz3kCgK9FQlKWkjJTuSBvmpDN4vzTHUt3ic20kY4RJUAPrrnodWyDFS1GXBEL+vtXQtO2N6Aw4gzn2i00ygjLaSMcR7gBy89B7S4HvuncdniTVc4FOPKU4tTi1c1qJJPrNN+UhWUKKSO0GlFRXkx2YMMQ/wDSOoHQlx/RR400BIyy1ITk4B2PrpSp815sodlvuIVzStwkH1E0zsqpqhBzHYgjE+kNMXJV105BmOHLi2gHD3rGyvrBrG6EObfcj/8AcnfsTQranTY7QQxMkNoHJKHVAeyiV0Ykq03IKiSTMVkn9BFTdSOY6HtMBqEkajuY/tbvjNVal9matNRfKK5/O3fGaqV9vnrdyFEj1MRxADflXkqHZsaSdq5molyIwAlo1Zbo4wl5qG4pCxlKu8VDPG26ULGFJOCO0GtUt6PdLfaeqvrEMRY4bdacdUhRUFHuGOXbWcvD6XbxKcEsSwXDh/g4es8+Ky06x3fBHvGNYxJPvRc291RFYxnmDTDC1OOBtKOJZOAO855VrXNQWNy5Qg468FIjo4XUyVJbSsb8K0gbec1kTKJvSpDpQMyONXVnKfjZ2PbTabXW2OQy4iWUALnMt48aXFKuva4WwPKOQfsqDKCQolJBSoZSfNWiv8hmeVuQrpFaBQk8Xu9YKgEgFPByFVltNvedjOzX0R2Gxk8XbjfA+6tOl17XVMzjGP1mWzT+FYNvOZUPsORXEtPI4FEBQB7jUhq3THGUuoYJQvkQRvvire9XW3XuA6sSFJkxVFccOshv8FsOrBCjkjmPXTOlLkIF3aMictiMAskFwhBPCQMjlU01tj0s4TDDsc/8S71AEDPWQ2o6kvFp1PAtIyQd9qflkRwGSghShxDzg0hDrz7CpLz7r7qkhPE64VHHcM8udO3qaxJbtfUOpdWzGKXAD8U8Z2NbvHsQVgry37cZmIVLY7c8CReF1lLby0ENrPkqPI4qY+yl4gKSUOlHEEq2yO+pDN6hsabahSUNyUrkq65nOFoTwjCknsIP+NM3WVEL9uEKYmShuMQVAYIy4ohKh2EAioV69zf4JTjOMylmlzX4gPIEr/cUpwFTUZxSQcZA51DfbWy4UOoKFAZIVWuRcFe8Yiw54jyES0qcSmSlhRbwrOCSO0iqfVb7TrsIokuPuBk9YHJCH1I8o4HGkb99RbXMdQadvGSJaqrNYfPaUfxjVpbI+TxpbUtY+KkDJzVc0kqWAK1tmfgW2OuVImstOtjhaSRxnjOcEpG+Bz9QrW9oprNhGcSTguQg7zPl0BxSsDIJ9tNvJdQyhxbawhZPCspwD6KsNQGE7KbnQJLbqJQ/DJQOEpdAHEeE7gHn7amMXO3taYZizG0SULkKDiEkdagYyFJPZjPoPKsra0mhbQvJOMdxKija+zMzjzbragHG1IUoBQBGMg8jSkwpTiQ4iM4tB5LCCQfXVtqMxVG2pjS25KUxd1o/TUQCOYOMbVZW96QrSTTNumNMykyvL4nkIIRhX5RG2cUjaz4ItA6nHPHeU8PDbZkygpWUqSUnOCCMYpIQOzc1e6mXHW5CHWNPTUskSnGuEpJz5OSnYqxzI81U4TvWjTv41YcjED+U4jfCR2UUejL5OSPnavAihmE95om9Ggxp1/52rwIoahcVw0tloPtQn8Yrn87d8ZqqVg1Z6i+Udz+du+M1UqyM0+fKIccxCsDIxTZ89OGmzWZo4ngDjauZOa6NwKWylK3kIVkhSgCBU48RmuhVbRdpsz0pEaLFQ8VhKRwTm0L4iBkBKk5yCSOfZWViNIFzbbcb4kBzCkK7fMahXqVckDtCUIGYylYBqxjOhyIto+qraJYYbmtJ9rWhZjt9clB2ykpBI7MZ2qqsLbLtzbakEhkq8s9w762afVKTj6Zme2skZkPiTxcqebUDua0FwtltcZmiDF4lMoUtLjU5lzYHmUDfGKp7O/CSvqpcJx/rCAgocCFA+sEV1WuSwFlHSB6WHWTEcBhZOccXZUFRSFdgHZVxqJmHAkOQYLDyTHcTxLWtJCspB5BIPaO2nbTp9iXbFPTFLbckq6qMpKc4XjIJ7k8s+kVZv+oVCkXNwO0z16dg5UdZQeTkkHz5pTKkocGCPbTC0usPLjvIKHGllC0EfFI2xVpqGExbrmy3HBDbsZt0pJzgkb4qv4lNygfxdI7Vtg/SRLhwmUrzYqFgdmK1MrT7U+2xX4zqUznSoCOrm8EgZ4T378u2qbUEJmBcGkMIUhDsdt3hPNJUN6zHWVPaUXrkj9I1dTCsGJtiAqQCrsp2YUGQTgZ5VMMNmLb7ZKaBSuQlwOAnOSkIOf731U7CtUa6WeVIXJTGkIfCW1uKwhRPJJPIemtB1dSUlz0Bx+ch4TNd+UpMAUnCTuQPuqyvFt97rdBcW2tqQtTrbyFZyFJ4Tn+99lO2mDBescy4zEOL9zuJRwo5+V3bikOrp8PxB0zj+0t4Tg4lSEoJzXuqSVZq2u9rRBjxpDceRHDylJKHUjBwAQQQT7KrQc7jnVaba703L0iOrIeYhKACCOwUsJ7MUtABpWAoYI9NXAEmWMbI7aJPRwMafkfO1eBFDob5OdqJHR2MWB/50rworPqxiqV0zfExBvqI/jHc/nbvjNVKjVtqL5R3Pcfwt3xmqgmpHoJp7xBPOk4pZ768Ac5rO0cRGNia4lSkqBScEHIIpat+YqytmnpVyiuSm3Y7TTaggqecCBk9mTUmYLyxjCPNatvbaUhMpvyEhKVmO2VjHLyinPrzVOXVBwucR4s5z25qXcrVJtbjaX1NLS6niQtpwLSoZwcEUl21SGrUzcjwFh5ZbGDuFDsNTRahyuOYxJ7yerWd9UFj3U2CsFKliO2FnIwfK4c58/OoFuddZeDzThQ4ghQUOw1y4WuRbCyHwkh9oOoKTkFJqytem58mGialyOhl0lKetdCckemnq8CrngCTsLMsRI1NdXEvMdawgOpKHC3GbQpSTzGQkHeqyOtSFhaTwqScpPcadulvkW2epiSnhXgKBByFAjYg9oq0i6Tub8VmUnqEtvDiRxuhJI9dMhoq5XABisWIwZx+S/NaclSnesedcBUopAzgAch6BUeReLk91SVzXUhlPCgNq4ABnPIdu/OnpLT0FDsOSjq32l4Wg+jn5wakHSF4LaFhLPCtIUn8KBkH01ptOmCJuxjt7TNVvDN7ypmS358lcqUvrHV4ClcIGcDGdu2nH5si4vNLlO9YtDaWknhA8kcuVR2I7siSI7aQXVKKcE9tXL+lbxAZckvMJKGQVL4F5KR27UoahCuSB7f4lm3EGRbhJkq6mOXSERllTQGxSTjO49AqNcJ8u6ShImu9Y6EJRxEAEgcvXU1MN+6XHqIiescXuBmlXDTdztkYypTADSSAVIVxAZ5Z7qZ106WDoD+/MnW7lMT0R5+REZaecy1GKurTjGOIDO//AKRUNy4SG4j8BKwGHVhShjtB2qyssCVcG3G4qONaRnh4sVW3a0XC1FC5jPVpdJ4Tnant8BVFfGTziLVvLlp6Vd5twhxIsp4utxOINFXMA42J7eQxUm13aXbmHmWkMPMvY42n2wtJI5Heq8wJKbc3PKP3O4sthYP8odlSlQJVv6syW+FLyA4jf4wPn9VQCU7fDwMZ6fXrNBLZzJM+8Sbgy1GdZjsMtKLiW2GggFRAyT6hUNJ8/bS3oTzMZqYUfgHiQlfeRzHpplCkhQrVQtda7a+ki+5jkyUkgJ3zz2pYxt3+Y1GSo8Q3zTyCM7mtamZnWOoAKu7sGKI3R8MWJ/50rwpobpIChnBxRI6Pv4heP9qV4U1DWfKj6X5sGuovlHc/nbvjNVRIq11FvqS6fO3fGaqVgb1nPQTb3iSa51gxXjyNJwMb1AxhOlXFV5Y73FgQHoz7jrZWsK2jtvoVjPNKyNxnYg9pqh2xXsVGysWLtMcHBzLrUFzgXARBDawtlsh10RkM9YckjyUkjYbU7Fudskaeatc9clksSC8FtNBfECAMHKhjl56oCBzrgFT/AA6hAgPSHfzky61Hdotyehpi9aW40dLPE6gJKiCd8AnHPvqQ1c7VMsMS3TnZLKozy15aaCwsKAH5QxyrOkb10bHcfVRGnUqFB6HMUtzLS7PwHZwVEEhTIbSkdcd8gb4GTgdwzVm5dbPcbdbGJjklpUFtSFIS0FBeVZBzxCs9IOSkjOMUyCaq9Awq56d5MHvL2TMgPS5C2UPusqUCgvnKyMAbn0/VVrdb1artDjsqX1HVsIbWVQ0rWCDnZecgf/NZJC8DHYRSgvJwe6ms06WIik+mKpKMSO8sIEqLFlNvFK0ltWQtHMb88E/VV3Iu9ndRNXILchx9tfD1cLqllZ5Eqz386ynFg7g13IHrrr9Kl5Usek5GKZxL21XWNAnMyFFbC0pwXEoC8elPaKfmzrMu1yGk9S7IcKeq6iMpopIUCSSTuMZrNFwb1zjHFnNNfp0usFhPIx+0FZNalR3mns94i2pchbw8l2K4hI4cgqKSAD5jWblSRKfLpabayB5DYwkequvrSWUAHeouf/mjbWnjeJ3M6nITbNPbZtslaaTapsz3GpqX13EptSgtOMYHCDg03qa5xJS4DMF8vtxYwbUvhKQpXETyIB7RWdHOnEgkctu2oLQPE3575li3GMTURZFquGmIsCbc0w3WJK3FBbS1FQIGMFIPdVHJSyxKcbYfD7SThDgBHEO/BANRcjFezk4rRTX4bEhuDziSPIAxJTK8HcU8knnvURvBVvTxXgYFbUaRZZICxkc8Yol9HZzYHznP7qV4UULEKOdqKPRwc6ef+dK8CKXVnNUGnXFkHGovlLc/nbvjNVS6tNRfKS6fPHfGaqVGs/aae8TmknlXfNXNu2pGMJ3GR2bUnzV3O23rpGd6WGKrydzgVxPMZrx2VtXTpb6XQ05qWC2+lKm1OgKCuVbFUGXNn3ONJgtstIU+GkuxXgFpSFYVxjYcvXQ3CiFAgkEdoqWq63B1soXPkKSoYILqiCPbXcxcDOZY6WShWo4DTiQUrdwR5jtWsvEeGIF6dcehyo8cuMttx0PF1lziwjizsBtzOxoecS0BK0qKVg5SoHBFcEh9K3FJfcCnQQshRyoHnnvp3zxAAM5mj0DHjytSttSGkuJKFEJV2nGas2HHLzZ7qbhaY0cMQ1PNLQlxKgoEY5qI9VYhp1xlwONOKQtJyFJOCKlO3S4SGS09PkuoV8ZK3VEH2mhgwYGcyx0wuKq5phT+FMWYCytw7dXkEBWezBIPqrXe8VsiNMlwNKkWJBVck5HCoKQVJA7zkcGR2qob5z270tUmQsulT7h67/W5UfL3zv3770Wz2nADvHoU4wp6JQZadKST1bicpPm55rVagnx2dPW5wWa3pduLThWtKXPIwcAp8ruPbmsUTtSzIedQ2046tTbeQhKjsnPPHdQ5nYHWaXR8CJcJNxbmJb6sQXVhxaSerIQSFbb7YztTqLVaUaMu70eZHnvMFlaXG21pU2VLCTupI2IrLiQ/HcJZdW1xJKDwK4cpIwQcdhptuQ+2y4w284lp3HWISogLwcjI7cUXJzCixKAFHHZSkqPFnPLspCefOujGds0ojGOcQJ22HdS0kYpoDFdB7KYGLHQvytqlA55naq8K3p7rspxVFeArHiQF4opdGpzp1/52rwIoTJUaK/RhvpuR88V4EUb2zXiCpcPB3qP5SXT5274zVQo86t9SD8ZLn87d8ZqoIO9KekbvEk1zOx2pxphx9xLTY4lLOEjvNWl20rc7PHTIktfgieFSkkEJJ5A9o9dZ2sRSAT1jASnGaT2+mp9zs8m0raRJCfwzYcQUnYpOR/ga6bNLFmTduEGMpzq8jsVQ3rjOYZXgV3tq3TpmeqVDYR1ajNRxsqBJSR6cVIi6Lu01CnI4acQlRSpQUdiDg9lKbq15LD9Z0z/bXU1dQdI3e4NPOx2OINLKSO8jmB7Khx7NMfjS30N7Qxl1JyFJ79sdlMLa89RxBIyvKbCj2bYpo1On22TCajOPBPBIb42ynOCOR7O+ks2mU/bXri2kKYYUEuHfKc8vVVWdcZzxFAkRO/I17PsqW5apTNsauS0YjurKEq8+KZiRH50hEeO2VuLOABShxjIMOI1mvBVWVw05crXMZiy2S0p84QoghJ9eKTI0/cYiJS32uARCkPDfKc4wfR5QpfFQjIM7Erz564BvirZWmLsLYLiIq1xijrONCSRw99QzbJfvci4BsmOtzqwob+V3VwsQngzu0juncJ7hTYq3macusWE1MeiqSy4QAvBwM8snlXZWlLzCirlPw3EsoGSvGwHfmg1tefUP1hXpKgUoc85qzlaau0KEZr8RaY4APWAZGDy39YpAsFyMtqKIyi8631iEj+UnvHfRFiHoRBIBVXMgbZqfb7FcrkViJFW4W88QA7uYrkSy3Cc84zGircdZOFo/lA+jn2GjvX3nSEOdOJTnPbipXvLcUSHo6oiw6yniWgjBAxnOPRvXnYcliK3JdZUlp7ZC+w0wdexnSKnNFjovOdNSPnivAihMOdFjot+TMj54rwIo2HywoPNB/qNP4x3P5274zVQRvV1qP5RXLH9Ld8ZqmVnNaHXyiTB5kyx7XyH+uT9tWGprjKZvV6gtuYjyJZU4nhByUqON+Yqngy/cc1mTw8RaWFY78Vo79ebHJt0wxHHH5NwkB/hW1w+5+0jPaT5u6vHvGLlJXI/zLr0M9rr/AFtpGP5gnxKq8Uyj4F+8ZADqoCpvxe1KxjHpAPtqnv1ysF2hxZXu9wSY0ZLYj9SoZIJJ8rl2mpq9csG/tR/daveQRwysBrnlvBOMZ5n6q8+xLWqVVU5BJ9unSOuAeZzTdxaRpV6e8SX7MViP/wA0YA/6t/bUDTig5pvUKz8Yxxk9vMVXQLpDjabu8Bbv4WSpstYScKAJz6KVY7tDhWO8RH3Cl2UyEtDhJCjkbZqxoOLCB1Ix+x/5gz0l/ZxxaasQOf41z7AcVZWFcZvUWqTLA9zqdWhzP5Kl4P21n7BfLSi0RIk+UqK5Bl+6AerK+tGDsMcj6aYY1FCcTqNbilNLuPEphJBPNecEis9lDuzqAef7kQjgCK1hGct8K0Q3geJlt5G/aA6oA+zFWmgzFVpy6sTMdRIdQwon+Tx7A+okb1Q6q1Axfo9qWhZ69iN1b4I5KB/x5+umrfdYbGkbrb3HeGRIcbU2nhO+DvvV/CsfRBGGGz/7QHG/I/3iaXWrLMTR0SA0pKzDl9S4pPIr4MnH/Vj1VQaB31ZEGe/7KUzcLZK0xCtcmUppfu4uvq4CSlJTji89QtOXOLZNSMylqLsdtwpK0jcpO3Fj0b4pqamTT2Vnk8/nOJBIxOtXeVIcjW51QU01LLqVEeVxKO+9bbVsTqomp5HuhhfXJjfg0OArRgtjyk9nKsvdJNkiMW5iHLTLdaeU46+hspAScYG/bzqdfb/bJitRiPICjNDHUeSRx8JRn0YwedTdS5QoMD7fUf8A2d0Jz/vWaC3pMa2We6OyUoiQ7e4Xm+s3OTgeT2jJArMIe6no7beCc8F1CgPQkmpUa/2si0xXpAEdVvdiy/JPkcXLs7wDtVWm5QmdGNwC4lx5u5B4t4+MgJO/ooVVOHOR/EP0yYDjAlje7hKetKrvb1h6FLiohymlkkx1pA7PPjIPnqJd3HBoay+Wvy3neLKjvyqVIn2KPaLk9Eltn3wittiElCgUODhyo9mAQSPTVVc7hEf0naYjbwU8w64XEAbpBxinpT04XgN7c9D/AE6Qn+0u9bx5aYkSQmchMX3Iykxuu8onHPg7vPWriQ0SF2CQ1/rog/CD/dr4gD6lJHtrE6q967nFZuMa7MLeZitN+5gDxEjn2Y2z9VW9v1Zb4eoLY57sSIpgFmQrfCDxKIz9XtrJdXa2nXYOQT2x2MK43cyusUlcyNc7LEkGNPcdDsdQXw9YUqUSjPfvt6Klaakzbre7286hMeY7HcBAygIXwkereqq1OWmW1IQ7KZhTGpKXmJLgIyniORkb55GrKLebXJ1Nfnfdjcdicy42044CEklPDnYeur2qc2ADt7fb9f8AEUdB95zSCX4GrpHvi/7oWy0ouLC+sBAQo8+3akasgqt2nmYp+Kie71ZHagpSUn2EVX2V2DZrrNaXcGXm1RXEoebzwqUW1AAZHecU9fr+xdtI2mOp0GXHUpDie3AACT6xiiyP+KR16cZ/QwjG05mVA3os9FoxpqR88V4EUJhz50Wei0501I+eK8CK9yz0yadZhtRp/GG4nH86d8RqkcSc7VoNQp/f+4q/tTviNUriNztivSK5UTIrcmRUtFxYQkZUo4AFaJzSkZE+OwJQW262tKlJUk4eSknh2PacAcqz60896aKTXmXVOx8pxNKMO8v2rHb2pRjTXH2nBE68hIHkkJKlJOSO7am2LHCeipfE5CS4w64lpWePKCrHZjknv9tUmCRkGrK32J+526ZMYXkxE8akf1RjJ+v6qyurINzPiUBHtLB7TUZERL6X3wn8DlamwEL48ZCTnfGe7sqLqGwx7R1RYm+6Q4taThOAnhOOYJHft2Y9FNLsElGnU3hSgGi8GuA8+Wf+/VTkzTMmLc4UFLgcVOaS60cY2Vnsz5qRSd3NmeT/AL+UORjpJD2mWG4jb4ff4VJZUVKaHArjxkJVncjPd2VCvFvgWq6KhsyFyg2spdXgJxg4IG532qRedLybSwl9MhmSyHOqcU0oHq18+FQHI0t3SMlDkhAkJV1MITE5Tjib9ux2rq7F9RsyIDjpiOt6at0iaxGjznR18RcnjebCUoASSAcKP5JzUiFo6LKekte7VuBmO08lTCOLj4huByzvVNaLBJvDEt1hWPcrZcII+MBz/wAKXYbE/e1SOplBgsI6xZXsOHtJJIxjatBuQZyenX6RcRm3WtE5yehS1oMaOt1IIwSUkbEVcPaNjtcC0z+tbXLYYynmnrASQQeRGB5jmq5rTrrtzkQWZbTqmmysLaUFpXhOSMg45CqfrHEn45znv7aZbFboYcTTo0g0XI3FLU62+H1JXHRxdYltIUOEbHJzjB3BBry9JMCeqK3KdSoNtSCHUcKgyrHESOwpzk+amFaXmM2du6Ca0hCmy82FOJQokDfGVZJ7PZVElbz0gZdWXHDwlZUcnO3Ogtitnac4gxxzL86XSm0C7Led9zdbukIwssk4DmOXPbGe2nzpWF7ulsomSnERI7bzgSyCs8ZTwhIzvssZ9FM3DSl0t9v92h3r2ktJUQlY4ktnkeHOcb1Etdvuc2NMuUN5xBit5UtKyFFIAzvns2pRdWQWBGBOwZYxtGCQiX+6lJVHeU2M8I2CeIqIJB5c8ZqNZNNNXjj6mWSUIQSkBIPErO2VEDbH11HRa7g5DjT2pKlokSAgrSo5Q4d9+3OO2n02S7wHbl7mkLQ5BSC/1ThSSnn2Hz0fFQdxOka12YTZctlx1TXuRtTiilHETwkDAHrqe1pFxb6WjJSlS5LTA8k7FxvjST9hFQFQLja5MVyPIWhyY3xNuNLKSQSQRtvzFTLpYL7ZmRNefcUOsCnFIdyptzsJ3yDz3NHxkGASOYCMxiBp1yXElyHnSx7mUkKSpO5BBOQCRnl2VIY0dIetqZ6ZTIaVDck4J3BTxeTjvISoj0Hz1KVatUphqujM99zib4lLbkq41JTnO2ckDes0ZUhKhwyHBhBbGFnZJzlPoOTt5zRWxXyFOcTsS7e0fJYgOzBKZWhLCHkJScqXxFIKcdhHEn2jvqNe9OS7EmMqR5SX2+IEJIAVgZT6Rkcu+qxuRIyr8O5lSQgnjO6RjAPm2G3mrq5D7iVIcecWla+NQKyQVflHz+ennRsc9qLPRZ8mZHzxXgRQnSn20Wei4Y01I+eK8CKLg7czk9Ux1+T+/wDcTg/wl3xmqhaBwqO+e+ri+J/f+45H86d8RqsUnBPZ9deuBlRPOzhjIJRuaZUnBPdU8pAGM7eimS2CDUXrzLq8iAYFbTQ01q3225yHkhTSUpDgP5KlpSr6iaySmtz2VPgXVuFaLjCU2pSpaEpQoEYBCknf2V5Ov0xsqKAZzj+s01vyJqtTSInwOdt0BxL0aBKbbDqSCHCUqUTn149VJn/K/S/zNj7VVlW7u0jS7tpLS+tXIS6F7cOACP8AGpk/VDb10tNwjsLCoEdttSHOSlJJO2OzevLXR2VjaBnk8/cdf1lS4Mi3l2Z75z2At0RFTVqKd+AqBPqzW5ktRg3Ic91EyTp/BY6s7J4fjcXL1Vkr3qC1yreuNb4z4L8kyHVv8OUH8lOOynnNXw1uPL9zvAOWn3FyGy8c+fL66Wyi161wpGP8QhsNzLfQzbsKzCQhhbqZkxDCwlBVhBzxE+blULS0JEWXqODIe4ENRHmnHQknABwTjt76rFasXGstuhW1ciMthSlvlKsBZOMYx6Dz76ntaltqr7d5bseYId0YU2OFCeMcQAJ5455+qg9N26xser9eCMftOBGAJH0u1FZ1E+3Dke6WEx3eB3hKeL8ErsPLtrJ/yz6a0lquFrtWoFvNMzFQVNqRukdZugg9uO2qu6R4QlBVrble5gkZMhGFcW57NuW9ba8i0kg4IH94O002oI0N3R9lcfm9S83HX1TJbUetOR2gYHrrHRhiW1g/yx9taiZcLRctOQ4z7c5MuCwtKOBscBUd8k921UctEVucyqA1I6rhQpSXEb8X8oDzUNKCoKtnqf6zj0m9vKGYNql3TrusU7a2oZYSjdBWBhRPdsai6NSmJYmUOA8F2kmMsEbcPArf2lPsqsl6lhP+6mXkvJiyrc2xujk8gApPoz9tNJ1m5CgWmNbXXmRFyqSkHAcORgecYH115w01xpNeOSf2x/Yx8jIMl6LUho3G3z0EtQ1CVjnwraJJHoIBzUrQlwbfcvk25YW0+Pw5VyIWrBz5t6qGb/bmLzfJCA4GZ7TqWvI3BUk4B9ZqFZLrFgWW7RHuPrJbIS1hORnI51ezTNYrnHLbf8xQ2MS8vcNdvvNghuZ4mWyjJ7R1q8Gpd82tuqye2c3/AIVRXrUyLlLtM1CVKehx0odCu1QJzv5xU2+agtUm23FqCt9btzkIecS42EhnHMZzvSLTdivcvPf/AMgZxIycS9jNtR7fCvC30kQYT5LASStQUpaQR5skUMlbqNbCPqWAHIbLvW+5jDdjSQEZI41KII78HBrJhs5ON9626GixbH3Dr0+2TEZhtESlPtpQQTS0tntqQ0wSR3V7SUkyDWARltokgbUVujRPDpx8f2tXhRQ6ZZHCCR2dgomdHwxYXhn+cq8KafUVhaZOm3dbiYe+gG+XHb+cueM1WqaBJ5ZHfRmXaLY64pxy3RFrWSVKUwkknvJxSfeS0fmuF9HR91VW/wAoGJE1cnmBjgG4I4tu+kdXnJ/7FGr3ktH5rhfR0fdXveO0fmqF9HR91d430hFZ94E+q4h302pgFWw37aOHvHaPzVC+jo+6ue8Vn/NUL6Oj7qU2j2jhT7wGGN2/XSCxjbPOjt7w2Y/7Jg/R0fdXveCzfmiD9GR91SZl9pQA+8AvU7nsFIDQ83po+fB+y/meB9GR91e+D1k/M8D6Mj7qmSvtKAGALqjUqNPlRHEuNkZSAPKTzA76OXwesn5mgfRkfdXvg9Y/zNA+jI+6kO32jcwIG5zFKQtSx5OSMjmSCCfYcV1d2lrUtRUPKKSRwjAKeWPRRu+D1j/M0D6Mj7q98HbH+Zrf9FR91TOIRmA43SaFuKDu7mOLyRvtiuC6Thj8KCQVHdI7efZRy+Dtj/M1v+io+6vfByxfmW3/AEVH3UOI3MA8iU/KS2h1QUGxhICQMDOftpoNnmaPvwdsf5mt/wBFR91e+Dtj/M0D6Kj7qbiKcwBBBOaUlO29Hv4O2P8AM0D6Kj7q98HrJ+ZoH0ZH3Uwx7QYMBAbpaWc9nKjr8H7KP9jwPoyPur3vBZvzRB+jI+6qqVHaIwPvAemNnv5UtDH19lG73is/5phfR0fdXfeO0D/ZUL6Oj7qsrgdpEqfeBZuPuCMY+ynksgczj1cqMfvJaRytcP6Oj7q6LJaRytcMf/jo+6qi4DtJNWT3ghSg7CiJoH+I3vnKvCmrr3ltQ/2ZD/8A8E/dUiPGjxGy3GYbZQTkpbQEgnvwKjqrt1WMR9NVtszm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909" y="1524000"/>
            <a:ext cx="2208634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 descr="http://www.rfidjournal.com/lib/x/a/assets/2004/10/1173-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5105400" cy="352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2153804"/>
            <a:ext cx="1600200" cy="4062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eDW</a:t>
            </a:r>
            <a:r>
              <a:rPr lang="en-US" dirty="0" smtClean="0"/>
              <a:t> vs. Hadoop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3596695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Capture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3596695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Store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486400" y="3622095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Analyze 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048500" y="3622095"/>
            <a:ext cx="14478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 View/Reports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804"/>
            <a:ext cx="1300593" cy="13005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" y="3545895"/>
            <a:ext cx="1300593" cy="13005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" y="4846488"/>
            <a:ext cx="1300593" cy="1300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096" y="62161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 rot="2799964">
            <a:off x="1110994" y="3083904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128406"/>
            <a:ext cx="1300593" cy="130059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 rot="18567664">
            <a:off x="1309386" y="4860155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309386" y="4015844"/>
            <a:ext cx="595614" cy="5549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785296" y="4114471"/>
            <a:ext cx="297807" cy="2774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181600" y="4057459"/>
            <a:ext cx="297807" cy="2774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435992" y="4100474"/>
            <a:ext cx="297807" cy="27746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05000" y="2590800"/>
            <a:ext cx="6858000" cy="86359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Stage V                               </a:t>
            </a:r>
            <a:r>
              <a:rPr lang="en-US" sz="1600" dirty="0" err="1" smtClean="0"/>
              <a:t>eDW</a:t>
            </a:r>
            <a:r>
              <a:rPr lang="en-US" sz="1600" dirty="0" smtClean="0"/>
              <a:t>                            </a:t>
            </a:r>
            <a:r>
              <a:rPr lang="en-US" sz="1600" dirty="0" err="1" smtClean="0"/>
              <a:t>DataMart</a:t>
            </a:r>
            <a:r>
              <a:rPr lang="en-US" sz="1600" dirty="0" smtClean="0"/>
              <a:t>                         BI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2112167" y="4918070"/>
            <a:ext cx="5867400" cy="5787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Batch Processing (Large Storage Grid &amp; Process Grid)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Throw away hi-fidelity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Move Data to Analysis (ETL)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905000" y="1879603"/>
            <a:ext cx="6751590" cy="86359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Granular Data                                                         Coarse (pre-computed)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5634170"/>
            <a:ext cx="6650833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</a:t>
            </a:r>
            <a:r>
              <a:rPr lang="en-US" sz="1200" dirty="0" smtClean="0">
                <a:hlinkClick r:id="rId4"/>
              </a:rPr>
              <a:t>Hadoop 101 for </a:t>
            </a:r>
            <a:r>
              <a:rPr lang="en-US" sz="1200" dirty="0" err="1" smtClean="0">
                <a:hlinkClick r:id="rId4"/>
              </a:rPr>
              <a:t>eDW</a:t>
            </a:r>
            <a:r>
              <a:rPr lang="en-US" sz="1200" dirty="0" smtClean="0">
                <a:hlinkClick r:id="rId4"/>
              </a:rPr>
              <a:t> Professionals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>
                <a:hlinkClick r:id="rId5"/>
              </a:rPr>
              <a:t>eDW</a:t>
            </a:r>
            <a:r>
              <a:rPr lang="en-US" sz="1200" dirty="0" smtClean="0">
                <a:hlinkClick r:id="rId5"/>
              </a:rPr>
              <a:t> 101 for Hadoop Professionals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64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Architecture -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52600"/>
            <a:ext cx="50482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442174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</a:t>
            </a:r>
            <a:r>
              <a:rPr lang="en-US" sz="1600" dirty="0"/>
              <a:t>: Wikipedia  https://en.wikipedia.org/wiki/Lambda_architecture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27499"/>
            <a:ext cx="65627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3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commodity Hardware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666875"/>
            <a:ext cx="6391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653097" y="2689718"/>
            <a:ext cx="5109413" cy="15395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56990" y="4309247"/>
            <a:ext cx="5600639" cy="1592019"/>
            <a:chOff x="1776399" y="4309247"/>
            <a:chExt cx="5919802" cy="1592019"/>
          </a:xfrm>
        </p:grpSpPr>
        <p:sp>
          <p:nvSpPr>
            <p:cNvPr id="12" name="Rounded Rectangle 11"/>
            <p:cNvSpPr/>
            <p:nvPr/>
          </p:nvSpPr>
          <p:spPr>
            <a:xfrm>
              <a:off x="2428793" y="4309247"/>
              <a:ext cx="5267408" cy="159201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776399" y="4814398"/>
              <a:ext cx="652394" cy="30874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RT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786467" y="5410200"/>
              <a:ext cx="652394" cy="29492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Batch</a:t>
              </a:r>
              <a:endParaRPr lang="en-US" sz="1600" dirty="0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1774212" y="4353576"/>
            <a:ext cx="4983418" cy="1547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918783" y="823477"/>
            <a:ext cx="2838846" cy="17062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769800" y="3121953"/>
            <a:ext cx="4943125" cy="2874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Layer (Hive, </a:t>
            </a:r>
            <a:r>
              <a:rPr lang="en-US" sz="1200" dirty="0" err="1" smtClean="0"/>
              <a:t>Hbase</a:t>
            </a:r>
            <a:r>
              <a:rPr lang="en-US" sz="1200" dirty="0" smtClean="0"/>
              <a:t>, Impala)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2523" y="2007336"/>
            <a:ext cx="1024467" cy="4094554"/>
            <a:chOff x="42333" y="1951567"/>
            <a:chExt cx="1521177" cy="4222044"/>
          </a:xfrm>
        </p:grpSpPr>
        <p:sp>
          <p:nvSpPr>
            <p:cNvPr id="6" name="Rounded Rectangle 5"/>
            <p:cNvSpPr/>
            <p:nvPr/>
          </p:nvSpPr>
          <p:spPr>
            <a:xfrm>
              <a:off x="42333" y="1951567"/>
              <a:ext cx="1521177" cy="42220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15898" y="2209801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RDBMS</a:t>
              </a:r>
              <a:endParaRPr lang="en-US" sz="900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15894" y="3038465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Files (CSV, comment text </a:t>
              </a:r>
              <a:r>
                <a:rPr lang="en-US" sz="700" dirty="0" err="1" smtClean="0"/>
                <a:t>etc</a:t>
              </a:r>
              <a:r>
                <a:rPr lang="en-US" sz="700" dirty="0" smtClean="0"/>
                <a:t>)</a:t>
              </a:r>
              <a:endParaRPr lang="en-US" sz="7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83570" y="3880512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Logs, Click streams</a:t>
              </a:r>
              <a:endParaRPr lang="en-US" sz="900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83572" y="4724748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Social Data</a:t>
              </a:r>
              <a:endParaRPr lang="en-US" sz="9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542415" y="784751"/>
            <a:ext cx="2115186" cy="174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600008" y="3897746"/>
            <a:ext cx="4112918" cy="2655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Operating System (YARN, </a:t>
            </a:r>
            <a:r>
              <a:rPr lang="en-US" sz="1200" dirty="0" err="1" smtClean="0"/>
              <a:t>Mesos</a:t>
            </a:r>
            <a:r>
              <a:rPr lang="en-US" sz="1200" dirty="0" smtClean="0"/>
              <a:t>)</a:t>
            </a:r>
            <a:endParaRPr lang="en-US" sz="1600" dirty="0"/>
          </a:p>
        </p:txBody>
      </p:sp>
      <p:sp>
        <p:nvSpPr>
          <p:cNvPr id="17" name="Up-Down Arrow 16"/>
          <p:cNvSpPr/>
          <p:nvPr/>
        </p:nvSpPr>
        <p:spPr>
          <a:xfrm>
            <a:off x="5605363" y="2482732"/>
            <a:ext cx="185838" cy="290602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53098" y="1414998"/>
            <a:ext cx="4048263" cy="2119452"/>
            <a:chOff x="2676256" y="2624493"/>
            <a:chExt cx="4048263" cy="2078607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2676256" y="3190783"/>
              <a:ext cx="853990" cy="35261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Custom Code</a:t>
              </a:r>
              <a:endParaRPr lang="en-US" sz="900" dirty="0"/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696379" y="3171681"/>
              <a:ext cx="706552" cy="37171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BI </a:t>
              </a:r>
              <a:endParaRPr lang="en-US" sz="1100" dirty="0"/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3598646" y="2624493"/>
              <a:ext cx="795376" cy="37171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Solr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5965241" y="3048718"/>
              <a:ext cx="759278" cy="37171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Analytics (R)</a:t>
              </a:r>
              <a:endParaRPr lang="en-US" sz="1100" dirty="0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5306378" y="4457763"/>
              <a:ext cx="187187" cy="245337"/>
            </a:xfrm>
            <a:prstGeom prst="upDown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7097889" y="1778526"/>
            <a:ext cx="1371600" cy="420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OPERATIONS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36514" y="4792815"/>
            <a:ext cx="4582656" cy="1002086"/>
            <a:chOff x="2629874" y="4787251"/>
            <a:chExt cx="4582656" cy="1002086"/>
          </a:xfrm>
        </p:grpSpPr>
        <p:sp>
          <p:nvSpPr>
            <p:cNvPr id="30" name="Rounded Rectangle 29"/>
            <p:cNvSpPr/>
            <p:nvPr/>
          </p:nvSpPr>
          <p:spPr>
            <a:xfrm>
              <a:off x="2629874" y="4787251"/>
              <a:ext cx="4582656" cy="5334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Real Time Data Ingestion – Streaming (Spark, KAFKA, Storm, Flume)</a:t>
              </a:r>
            </a:p>
            <a:p>
              <a:pPr algn="ctr"/>
              <a:r>
                <a:rPr lang="en-US" sz="1000" dirty="0" smtClean="0"/>
                <a:t>Mounted HDFS</a:t>
              </a:r>
            </a:p>
            <a:p>
              <a:pPr algn="ctr"/>
              <a:r>
                <a:rPr lang="en-US" sz="1000" dirty="0" smtClean="0"/>
                <a:t>Change Data Capture– Custom, Tungsten 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29874" y="5355755"/>
              <a:ext cx="4582656" cy="4335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Batch Data Ingestion (ETL) – </a:t>
              </a:r>
              <a:r>
                <a:rPr lang="en-US" sz="1000" dirty="0" err="1" smtClean="0"/>
                <a:t>Sqoop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Talend</a:t>
              </a:r>
              <a:endParaRPr lang="en-US" sz="1000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7097889" y="2299096"/>
            <a:ext cx="1371599" cy="3688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097889" y="2299096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Scheduling (</a:t>
            </a:r>
            <a:r>
              <a:rPr lang="en-US" sz="1000" dirty="0" err="1" smtClean="0"/>
              <a:t>Oozie</a:t>
            </a:r>
            <a:r>
              <a:rPr lang="en-US" sz="1000" dirty="0" smtClean="0"/>
              <a:t>, Control M)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7089421" y="3297724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Provisioning &amp; Monitoring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Ambari</a:t>
            </a:r>
            <a:r>
              <a:rPr lang="en-US" sz="1000" dirty="0" smtClean="0"/>
              <a:t>, Zookeeper)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7097889" y="5123145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Data Governance (Process &amp; Policy) 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7097889" y="4309248"/>
            <a:ext cx="1371600" cy="7502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Security 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653098" y="1444655"/>
            <a:ext cx="851584" cy="3717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Hue </a:t>
            </a:r>
            <a:endParaRPr lang="en-US" sz="120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227641" y="5482244"/>
            <a:ext cx="733663" cy="505058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NoSQL</a:t>
            </a:r>
            <a:endParaRPr lang="en-US" sz="900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Hadoop – Stack (Possible Options)</a:t>
            </a:r>
            <a:endParaRPr lang="en-US" sz="2800" dirty="0"/>
          </a:p>
        </p:txBody>
      </p:sp>
      <p:sp>
        <p:nvSpPr>
          <p:cNvPr id="42" name="Flowchart: Alternate Process 41"/>
          <p:cNvSpPr/>
          <p:nvPr/>
        </p:nvSpPr>
        <p:spPr>
          <a:xfrm>
            <a:off x="5791200" y="1856815"/>
            <a:ext cx="827970" cy="36716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Machine Learning 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32523" y="6248400"/>
            <a:ext cx="863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The Data Integration Layer is an indispensable layer for Enterprise Data Access. For brevity, the above stack is followed from a training point of view. 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1769800" y="3534450"/>
            <a:ext cx="4943125" cy="291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Compute (Core Spark, MR)</a:t>
            </a:r>
            <a:endParaRPr lang="en-US" sz="1600" dirty="0"/>
          </a:p>
        </p:txBody>
      </p:sp>
      <p:sp>
        <p:nvSpPr>
          <p:cNvPr id="45" name="Up-Down Arrow 44"/>
          <p:cNvSpPr/>
          <p:nvPr/>
        </p:nvSpPr>
        <p:spPr>
          <a:xfrm>
            <a:off x="4283220" y="3692419"/>
            <a:ext cx="187187" cy="252489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1849327" y="3751789"/>
            <a:ext cx="187187" cy="55745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Alternate Process 47"/>
          <p:cNvSpPr/>
          <p:nvPr/>
        </p:nvSpPr>
        <p:spPr>
          <a:xfrm>
            <a:off x="4108518" y="1856815"/>
            <a:ext cx="678483" cy="3717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Approx</a:t>
            </a:r>
            <a:r>
              <a:rPr lang="en-US" sz="1100" dirty="0" smtClean="0"/>
              <a:t> DB</a:t>
            </a:r>
            <a:endParaRPr lang="en-US" sz="1100" dirty="0"/>
          </a:p>
        </p:txBody>
      </p:sp>
      <p:sp>
        <p:nvSpPr>
          <p:cNvPr id="51" name="Up-Down Arrow 50"/>
          <p:cNvSpPr/>
          <p:nvPr/>
        </p:nvSpPr>
        <p:spPr>
          <a:xfrm>
            <a:off x="2910306" y="2522842"/>
            <a:ext cx="213894" cy="250492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18783" y="823478"/>
            <a:ext cx="2843727" cy="31952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ANALYTICS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542414" y="774812"/>
            <a:ext cx="2115185" cy="36818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HUMAN INTERACTION (GUI)</a:t>
            </a:r>
            <a:endParaRPr lang="en-US" sz="12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1653097" y="2689719"/>
            <a:ext cx="5109414" cy="3347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GRID</a:t>
            </a:r>
            <a:endParaRPr lang="en-US" sz="1400" dirty="0"/>
          </a:p>
        </p:txBody>
      </p:sp>
      <p:sp>
        <p:nvSpPr>
          <p:cNvPr id="56" name="Up-Down Arrow 55"/>
          <p:cNvSpPr/>
          <p:nvPr/>
        </p:nvSpPr>
        <p:spPr>
          <a:xfrm>
            <a:off x="2188914" y="3376958"/>
            <a:ext cx="187187" cy="976617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Alternate Process 58"/>
          <p:cNvSpPr/>
          <p:nvPr/>
        </p:nvSpPr>
        <p:spPr>
          <a:xfrm>
            <a:off x="4033776" y="1396629"/>
            <a:ext cx="827970" cy="36716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 Code</a:t>
            </a:r>
            <a:endParaRPr lang="en-US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1769800" y="4326199"/>
            <a:ext cx="4992710" cy="370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GRID - HDFS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219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653097" y="2689718"/>
            <a:ext cx="5109413" cy="153959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56990" y="4309247"/>
            <a:ext cx="5600639" cy="1592019"/>
            <a:chOff x="1776399" y="4309247"/>
            <a:chExt cx="5919802" cy="1592019"/>
          </a:xfrm>
        </p:grpSpPr>
        <p:sp>
          <p:nvSpPr>
            <p:cNvPr id="12" name="Rounded Rectangle 11"/>
            <p:cNvSpPr/>
            <p:nvPr/>
          </p:nvSpPr>
          <p:spPr>
            <a:xfrm>
              <a:off x="2428793" y="4309247"/>
              <a:ext cx="5267408" cy="159201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776399" y="4814398"/>
              <a:ext cx="652394" cy="30874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RT</a:t>
              </a:r>
              <a:endParaRPr lang="en-US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786467" y="5410200"/>
              <a:ext cx="652394" cy="29492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Batch</a:t>
              </a:r>
              <a:endParaRPr lang="en-US" sz="1600" dirty="0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1774212" y="4353576"/>
            <a:ext cx="4983418" cy="15476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3918783" y="823477"/>
            <a:ext cx="2838846" cy="17062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1774211" y="3121953"/>
            <a:ext cx="4938714" cy="2874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Access Layer (Hive)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2523" y="2007336"/>
            <a:ext cx="1024467" cy="4094554"/>
            <a:chOff x="42333" y="1951567"/>
            <a:chExt cx="1521177" cy="4222044"/>
          </a:xfrm>
        </p:grpSpPr>
        <p:sp>
          <p:nvSpPr>
            <p:cNvPr id="6" name="Rounded Rectangle 5"/>
            <p:cNvSpPr/>
            <p:nvPr/>
          </p:nvSpPr>
          <p:spPr>
            <a:xfrm>
              <a:off x="42333" y="1951567"/>
              <a:ext cx="1521177" cy="422204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15898" y="2209801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RDBMS</a:t>
              </a:r>
              <a:endParaRPr lang="en-US" sz="900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15894" y="3038465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/>
                <a:t>Files (CSV, comment text </a:t>
              </a:r>
              <a:r>
                <a:rPr lang="en-US" sz="700" dirty="0" err="1" smtClean="0"/>
                <a:t>etc</a:t>
              </a:r>
              <a:r>
                <a:rPr lang="en-US" sz="700" dirty="0" smtClean="0"/>
                <a:t>)</a:t>
              </a:r>
              <a:endParaRPr lang="en-US" sz="700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83570" y="3880512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Logs, Click streams</a:t>
              </a:r>
              <a:endParaRPr lang="en-US" sz="900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183572" y="4724748"/>
              <a:ext cx="1089377" cy="560926"/>
            </a:xfrm>
            <a:prstGeom prst="flowChartMagneticDisk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Social Data</a:t>
              </a:r>
              <a:endParaRPr lang="en-US" sz="900" dirty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542415" y="784751"/>
            <a:ext cx="2115186" cy="17450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14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600008" y="3897746"/>
            <a:ext cx="4112918" cy="2655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Operating System (YARN,)</a:t>
            </a:r>
            <a:endParaRPr lang="en-US" sz="1600" dirty="0"/>
          </a:p>
        </p:txBody>
      </p:sp>
      <p:sp>
        <p:nvSpPr>
          <p:cNvPr id="17" name="Up-Down Arrow 16"/>
          <p:cNvSpPr/>
          <p:nvPr/>
        </p:nvSpPr>
        <p:spPr>
          <a:xfrm>
            <a:off x="5605363" y="2482732"/>
            <a:ext cx="185838" cy="290602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53098" y="1414998"/>
            <a:ext cx="4048263" cy="2119452"/>
            <a:chOff x="2676256" y="2624493"/>
            <a:chExt cx="4048263" cy="2078607"/>
          </a:xfrm>
        </p:grpSpPr>
        <p:sp>
          <p:nvSpPr>
            <p:cNvPr id="19" name="Flowchart: Alternate Process 18"/>
            <p:cNvSpPr/>
            <p:nvPr/>
          </p:nvSpPr>
          <p:spPr>
            <a:xfrm>
              <a:off x="2676256" y="3190783"/>
              <a:ext cx="853990" cy="35261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Custom Code</a:t>
              </a:r>
              <a:endParaRPr lang="en-US" sz="900" dirty="0"/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3696379" y="3171681"/>
              <a:ext cx="706552" cy="37171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BI </a:t>
              </a:r>
              <a:endParaRPr lang="en-US" sz="1100" dirty="0"/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3598646" y="2624493"/>
              <a:ext cx="795376" cy="37171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Solr</a:t>
              </a:r>
              <a:r>
                <a:rPr lang="en-US" sz="1100" dirty="0" smtClean="0"/>
                <a:t> </a:t>
              </a:r>
              <a:endParaRPr lang="en-US" sz="1100" dirty="0"/>
            </a:p>
          </p:txBody>
        </p:sp>
        <p:sp>
          <p:nvSpPr>
            <p:cNvPr id="24" name="Flowchart: Alternate Process 23"/>
            <p:cNvSpPr/>
            <p:nvPr/>
          </p:nvSpPr>
          <p:spPr>
            <a:xfrm>
              <a:off x="5965241" y="3048718"/>
              <a:ext cx="759278" cy="37171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Analytics (R)</a:t>
              </a:r>
              <a:endParaRPr lang="en-US" sz="1100" dirty="0"/>
            </a:p>
          </p:txBody>
        </p:sp>
        <p:sp>
          <p:nvSpPr>
            <p:cNvPr id="27" name="Up-Down Arrow 26"/>
            <p:cNvSpPr/>
            <p:nvPr/>
          </p:nvSpPr>
          <p:spPr>
            <a:xfrm>
              <a:off x="5306378" y="4457763"/>
              <a:ext cx="187187" cy="245337"/>
            </a:xfrm>
            <a:prstGeom prst="upDown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7097889" y="1778526"/>
            <a:ext cx="1371600" cy="420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OPERATIONS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36514" y="4792814"/>
            <a:ext cx="4582656" cy="1002086"/>
            <a:chOff x="2629874" y="4787250"/>
            <a:chExt cx="4582656" cy="1002086"/>
          </a:xfrm>
        </p:grpSpPr>
        <p:sp>
          <p:nvSpPr>
            <p:cNvPr id="30" name="Rounded Rectangle 29"/>
            <p:cNvSpPr/>
            <p:nvPr/>
          </p:nvSpPr>
          <p:spPr>
            <a:xfrm>
              <a:off x="2629874" y="4787250"/>
              <a:ext cx="4582656" cy="5411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Real Time Data Ingestion – Streaming (Spark, KAFKA, Storm, Flume)</a:t>
              </a:r>
            </a:p>
            <a:p>
              <a:pPr algn="ctr"/>
              <a:r>
                <a:rPr lang="en-US" sz="1000" dirty="0" smtClean="0"/>
                <a:t>Mounted HDFS</a:t>
              </a:r>
            </a:p>
            <a:p>
              <a:pPr algn="ctr"/>
              <a:r>
                <a:rPr lang="en-US" sz="1000" dirty="0" smtClean="0"/>
                <a:t>Change Data Capture– Custom, Tungsten 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29874" y="5476679"/>
              <a:ext cx="4582656" cy="3126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Batch Data Ingestion (ETL) – </a:t>
              </a:r>
              <a:r>
                <a:rPr lang="en-US" sz="1000" dirty="0" err="1" smtClean="0"/>
                <a:t>Sqoop</a:t>
              </a:r>
              <a:r>
                <a:rPr lang="en-US" sz="1000" dirty="0" smtClean="0"/>
                <a:t>, </a:t>
              </a:r>
              <a:r>
                <a:rPr lang="en-US" sz="1000" dirty="0" err="1" smtClean="0"/>
                <a:t>Talend</a:t>
              </a:r>
              <a:endParaRPr lang="en-US" sz="1000" dirty="0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7097889" y="2299096"/>
            <a:ext cx="1371599" cy="36882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097889" y="2299096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Scheduling (</a:t>
            </a:r>
            <a:r>
              <a:rPr lang="en-US" sz="1000" dirty="0" err="1" smtClean="0"/>
              <a:t>Oozie</a:t>
            </a:r>
            <a:r>
              <a:rPr lang="en-US" sz="1000" dirty="0" smtClean="0"/>
              <a:t>,)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7089421" y="3297724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Provisioning &amp; Monitoring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Ambari</a:t>
            </a:r>
            <a:r>
              <a:rPr lang="en-US" sz="1000" dirty="0" smtClean="0"/>
              <a:t>, Zookeeper)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5" name="Rounded Rectangle 34"/>
          <p:cNvSpPr/>
          <p:nvPr/>
        </p:nvSpPr>
        <p:spPr>
          <a:xfrm>
            <a:off x="7097889" y="5123145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Data Governance (Process &amp; Policy) 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7097889" y="4225474"/>
            <a:ext cx="1371600" cy="83404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Security </a:t>
            </a:r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653098" y="1444655"/>
            <a:ext cx="851584" cy="3717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Hue </a:t>
            </a:r>
            <a:endParaRPr lang="en-US" sz="1200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227641" y="5482244"/>
            <a:ext cx="733663" cy="505058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NoSQL</a:t>
            </a:r>
            <a:endParaRPr lang="en-US" sz="900" dirty="0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Hadoop – Stack (Possible Options)</a:t>
            </a:r>
            <a:endParaRPr lang="en-US" sz="2800" dirty="0"/>
          </a:p>
        </p:txBody>
      </p:sp>
      <p:sp>
        <p:nvSpPr>
          <p:cNvPr id="42" name="Flowchart: Alternate Process 41"/>
          <p:cNvSpPr/>
          <p:nvPr/>
        </p:nvSpPr>
        <p:spPr>
          <a:xfrm>
            <a:off x="5791200" y="1856815"/>
            <a:ext cx="827970" cy="36716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Machine Learning 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32523" y="6248400"/>
            <a:ext cx="863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Note</a:t>
            </a:r>
            <a:r>
              <a:rPr lang="en-US" sz="1400" dirty="0" smtClean="0"/>
              <a:t>: The Data Integration Layer is an indispensable layer for Enterprise Data Access. For brevity, the above stack is followed from a training point of view. 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1774211" y="3534450"/>
            <a:ext cx="4938714" cy="2915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Compute (Core Spark, MR)</a:t>
            </a:r>
            <a:endParaRPr lang="en-US" sz="1600" dirty="0"/>
          </a:p>
        </p:txBody>
      </p:sp>
      <p:sp>
        <p:nvSpPr>
          <p:cNvPr id="45" name="Up-Down Arrow 44"/>
          <p:cNvSpPr/>
          <p:nvPr/>
        </p:nvSpPr>
        <p:spPr>
          <a:xfrm>
            <a:off x="4283220" y="3692419"/>
            <a:ext cx="187187" cy="252489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/>
          <p:cNvSpPr/>
          <p:nvPr/>
        </p:nvSpPr>
        <p:spPr>
          <a:xfrm>
            <a:off x="1849327" y="3751789"/>
            <a:ext cx="187187" cy="557458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Alternate Process 47"/>
          <p:cNvSpPr/>
          <p:nvPr/>
        </p:nvSpPr>
        <p:spPr>
          <a:xfrm>
            <a:off x="4108518" y="1856815"/>
            <a:ext cx="678483" cy="3717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Approx</a:t>
            </a:r>
            <a:r>
              <a:rPr lang="en-US" sz="1100" dirty="0" smtClean="0"/>
              <a:t> DB</a:t>
            </a:r>
            <a:endParaRPr lang="en-US" sz="1100" dirty="0"/>
          </a:p>
        </p:txBody>
      </p:sp>
      <p:sp>
        <p:nvSpPr>
          <p:cNvPr id="51" name="Up-Down Arrow 50"/>
          <p:cNvSpPr/>
          <p:nvPr/>
        </p:nvSpPr>
        <p:spPr>
          <a:xfrm>
            <a:off x="2910306" y="2522842"/>
            <a:ext cx="213894" cy="250492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18783" y="823478"/>
            <a:ext cx="2843727" cy="4719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ANALYTICS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542414" y="774812"/>
            <a:ext cx="2115185" cy="47192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 INTERACTION (GUI)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1657263" y="2689719"/>
            <a:ext cx="5105247" cy="3347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GRID</a:t>
            </a:r>
            <a:endParaRPr lang="en-US" sz="1400" dirty="0"/>
          </a:p>
        </p:txBody>
      </p:sp>
      <p:sp>
        <p:nvSpPr>
          <p:cNvPr id="56" name="Up-Down Arrow 55"/>
          <p:cNvSpPr/>
          <p:nvPr/>
        </p:nvSpPr>
        <p:spPr>
          <a:xfrm>
            <a:off x="2188914" y="3376958"/>
            <a:ext cx="187187" cy="976617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Alternate Process 58"/>
          <p:cNvSpPr/>
          <p:nvPr/>
        </p:nvSpPr>
        <p:spPr>
          <a:xfrm>
            <a:off x="4033776" y="1396629"/>
            <a:ext cx="827970" cy="367169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 Code</a:t>
            </a:r>
            <a:endParaRPr lang="en-US" sz="1100" dirty="0"/>
          </a:p>
        </p:txBody>
      </p:sp>
      <p:sp>
        <p:nvSpPr>
          <p:cNvPr id="61" name="Rounded Rectangle 60"/>
          <p:cNvSpPr/>
          <p:nvPr/>
        </p:nvSpPr>
        <p:spPr>
          <a:xfrm>
            <a:off x="1783736" y="4326199"/>
            <a:ext cx="4978774" cy="370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STORAGE GRID - HDFS</a:t>
            </a:r>
            <a:endParaRPr lang="en-US" sz="1400" dirty="0"/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20" y="3187046"/>
            <a:ext cx="210601" cy="21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73" y="3574487"/>
            <a:ext cx="210601" cy="21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19" y="5513822"/>
            <a:ext cx="210601" cy="21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120" y="4864744"/>
            <a:ext cx="168803" cy="19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406" y="1549356"/>
            <a:ext cx="150789" cy="17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2857085"/>
            <a:ext cx="145051" cy="16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00" y="1511842"/>
            <a:ext cx="210601" cy="21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406" y="2102484"/>
            <a:ext cx="134583" cy="15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5" y="2042672"/>
            <a:ext cx="136425" cy="15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03" y="2080865"/>
            <a:ext cx="124037" cy="14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735" y="2042672"/>
            <a:ext cx="137463" cy="15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4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Take home  &amp;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Assignment 1: Do basic data ingestion into Hadoop and visualize the same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Random Generators </a:t>
            </a:r>
            <a:r>
              <a:rPr lang="en-US" dirty="0" smtClean="0"/>
              <a:t>and generate seed data: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www.mockaroo.com/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://spawner.sourceforge.net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genData</a:t>
            </a:r>
            <a:r>
              <a:rPr lang="en-US" dirty="0" smtClean="0"/>
              <a:t> script to create additional volume.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sqoop</a:t>
            </a:r>
            <a:r>
              <a:rPr lang="en-US" dirty="0" smtClean="0"/>
              <a:t> to move the data into Hive.</a:t>
            </a:r>
          </a:p>
          <a:p>
            <a:pPr lvl="1"/>
            <a:r>
              <a:rPr lang="en-US" dirty="0" smtClean="0"/>
              <a:t>Connect </a:t>
            </a:r>
            <a:r>
              <a:rPr lang="en-US" dirty="0" err="1" smtClean="0"/>
              <a:t>Qlikview</a:t>
            </a:r>
            <a:r>
              <a:rPr lang="en-US" dirty="0" smtClean="0"/>
              <a:t> to create visualization</a:t>
            </a:r>
          </a:p>
          <a:p>
            <a:r>
              <a:rPr lang="en-US" dirty="0" smtClean="0"/>
              <a:t>Assignment 2:  Analyze Omniture Clickstream Data </a:t>
            </a:r>
          </a:p>
          <a:p>
            <a:pPr lvl="1"/>
            <a:r>
              <a:rPr lang="en-US" dirty="0">
                <a:hlinkClick r:id="rId4"/>
              </a:rPr>
              <a:t>http://hortonworks.com/hadoop-tutorial/how-to-visualize-website-clickstream-data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Qlikview</a:t>
            </a:r>
            <a:r>
              <a:rPr lang="en-US" dirty="0" smtClean="0"/>
              <a:t> instead of Excel</a:t>
            </a:r>
          </a:p>
          <a:p>
            <a:r>
              <a:rPr lang="en-US" dirty="0" smtClean="0"/>
              <a:t>Assignment 3: </a:t>
            </a:r>
          </a:p>
          <a:p>
            <a:pPr lvl="1"/>
            <a:r>
              <a:rPr lang="en-US" dirty="0" smtClean="0"/>
              <a:t>Ingest initial and incremental data from MySQL into Hadoop (Hive) using </a:t>
            </a:r>
            <a:r>
              <a:rPr lang="en-US" dirty="0" err="1" smtClean="0"/>
              <a:t>Sqoop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Visualize the same.</a:t>
            </a:r>
          </a:p>
          <a:p>
            <a:r>
              <a:rPr lang="en-US" dirty="0" smtClean="0"/>
              <a:t>Assignment 4:</a:t>
            </a:r>
          </a:p>
          <a:p>
            <a:pPr lvl="2"/>
            <a:r>
              <a:rPr lang="en-US" dirty="0" smtClean="0"/>
              <a:t>Extend NYSE example to include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Public Courses (</a:t>
            </a:r>
            <a:r>
              <a:rPr lang="en-US" sz="3200" dirty="0" err="1" smtClean="0"/>
              <a:t>Edx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6" y="838200"/>
            <a:ext cx="88106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838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4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OS Analogy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Core Module</a:t>
            </a:r>
          </a:p>
          <a:p>
            <a:pPr lvl="1"/>
            <a:r>
              <a:rPr lang="en-US" dirty="0" smtClean="0"/>
              <a:t>Keyboard/Input module</a:t>
            </a:r>
          </a:p>
          <a:p>
            <a:pPr lvl="1"/>
            <a:r>
              <a:rPr lang="en-US" dirty="0" smtClean="0"/>
              <a:t>Storage/FS</a:t>
            </a:r>
          </a:p>
          <a:p>
            <a:pPr lvl="1"/>
            <a:r>
              <a:rPr lang="en-US" dirty="0" smtClean="0"/>
              <a:t>Screen/output module</a:t>
            </a:r>
          </a:p>
          <a:p>
            <a:pPr lvl="1"/>
            <a:r>
              <a:rPr lang="en-US" dirty="0"/>
              <a:t>Compilers and Language Support</a:t>
            </a:r>
          </a:p>
          <a:p>
            <a:pPr lvl="1"/>
            <a:r>
              <a:rPr lang="en-US" dirty="0"/>
              <a:t>Schedulers</a:t>
            </a:r>
          </a:p>
          <a:p>
            <a:pPr marL="514350" indent="-457200"/>
            <a:r>
              <a:rPr lang="en-US" dirty="0" smtClean="0"/>
              <a:t>Additional Modules</a:t>
            </a:r>
          </a:p>
          <a:p>
            <a:pPr marL="914400" lvl="1" indent="-457200"/>
            <a:r>
              <a:rPr lang="en-US" dirty="0" smtClean="0"/>
              <a:t>Printer Support</a:t>
            </a:r>
          </a:p>
          <a:p>
            <a:pPr marL="914400" lvl="1" indent="-457200"/>
            <a:r>
              <a:rPr lang="en-US" dirty="0" smtClean="0"/>
              <a:t>Network Support</a:t>
            </a:r>
          </a:p>
          <a:p>
            <a:pPr marL="914400" lvl="1" indent="-457200"/>
            <a:r>
              <a:rPr lang="en-US" dirty="0" smtClean="0"/>
              <a:t>USB Support </a:t>
            </a:r>
          </a:p>
          <a:p>
            <a:pPr marL="914400" lvl="1" indent="-457200"/>
            <a:r>
              <a:rPr lang="en-US" dirty="0" smtClean="0"/>
              <a:t>GUI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Public Courses (</a:t>
            </a:r>
            <a:r>
              <a:rPr lang="en-US" sz="3200" dirty="0" err="1" smtClean="0"/>
              <a:t>Coursera</a:t>
            </a:r>
            <a:r>
              <a:rPr lang="en-US" sz="3200" dirty="0" smtClean="0"/>
              <a:t> 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762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378"/>
            <a:ext cx="7315200" cy="172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18" y="4611512"/>
            <a:ext cx="7457560" cy="194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8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 with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Session -</a:t>
            </a:r>
            <a:r>
              <a:rPr lang="en-US" dirty="0"/>
              <a:t>3</a:t>
            </a:r>
            <a:r>
              <a:rPr lang="en-US" dirty="0" smtClean="0"/>
              <a:t>: Big Data Projects</a:t>
            </a:r>
          </a:p>
          <a:p>
            <a:endParaRPr lang="en-US" dirty="0"/>
          </a:p>
          <a:p>
            <a:r>
              <a:rPr lang="en-US" dirty="0" smtClean="0"/>
              <a:t>Naren </a:t>
            </a:r>
            <a:r>
              <a:rPr lang="en-US" dirty="0" err="1" smtClean="0"/>
              <a:t>Thilla</a:t>
            </a:r>
            <a:endParaRPr lang="en-US" dirty="0" smtClean="0"/>
          </a:p>
          <a:p>
            <a:r>
              <a:rPr lang="en-US" dirty="0" smtClean="0"/>
              <a:t>July 28</a:t>
            </a:r>
            <a:r>
              <a:rPr lang="en-US" baseline="30000" dirty="0" smtClean="0"/>
              <a:t>th</a:t>
            </a:r>
            <a:r>
              <a:rPr lang="en-US" dirty="0" smtClean="0"/>
              <a:t> 2015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055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Infrastructure Layer - Big Data on the Cloud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67" y="873807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Objectives:</a:t>
            </a:r>
          </a:p>
          <a:p>
            <a:pPr lvl="1"/>
            <a:r>
              <a:rPr lang="en-US" dirty="0" smtClean="0"/>
              <a:t>Explore the benefits of elastic storage over HDFS</a:t>
            </a:r>
          </a:p>
          <a:p>
            <a:pPr lvl="1"/>
            <a:r>
              <a:rPr lang="en-US" dirty="0" smtClean="0"/>
              <a:t>Explore the benefits of elastic compute over dedicated computation layer.</a:t>
            </a:r>
          </a:p>
          <a:p>
            <a:pPr lvl="1"/>
            <a:r>
              <a:rPr lang="en-US" dirty="0" smtClean="0"/>
              <a:t>Pros and Cons of Bidding for CPU</a:t>
            </a:r>
          </a:p>
          <a:p>
            <a:pPr lvl="1"/>
            <a:r>
              <a:rPr lang="en-US" dirty="0" smtClean="0"/>
              <a:t>Compare Big Data </a:t>
            </a:r>
            <a:r>
              <a:rPr lang="en-US" dirty="0" err="1"/>
              <a:t>P</a:t>
            </a:r>
            <a:r>
              <a:rPr lang="en-US" dirty="0" err="1" smtClean="0"/>
              <a:t>aaS</a:t>
            </a:r>
            <a:r>
              <a:rPr lang="en-US" dirty="0" smtClean="0"/>
              <a:t>  offering with a native build-out </a:t>
            </a:r>
            <a:r>
              <a:rPr lang="en-US" dirty="0" err="1" smtClean="0"/>
              <a:t>IaaS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IaaS</a:t>
            </a:r>
            <a:r>
              <a:rPr lang="en-US" dirty="0" smtClean="0"/>
              <a:t> – GC, AWS, </a:t>
            </a:r>
            <a:r>
              <a:rPr lang="en-US" dirty="0" err="1" smtClean="0"/>
              <a:t>HDInsight</a:t>
            </a:r>
            <a:endParaRPr lang="en-US" dirty="0" smtClean="0"/>
          </a:p>
          <a:p>
            <a:pPr lvl="1"/>
            <a:r>
              <a:rPr lang="en-US" dirty="0" err="1" smtClean="0"/>
              <a:t>PaaS</a:t>
            </a:r>
            <a:r>
              <a:rPr lang="en-US" dirty="0" smtClean="0"/>
              <a:t> – </a:t>
            </a:r>
            <a:r>
              <a:rPr lang="en-US" dirty="0" err="1" smtClean="0"/>
              <a:t>Qubole</a:t>
            </a:r>
            <a:r>
              <a:rPr lang="en-US" dirty="0" smtClean="0"/>
              <a:t>, </a:t>
            </a:r>
            <a:r>
              <a:rPr lang="en-US" dirty="0" err="1" smtClean="0"/>
              <a:t>Databricks</a:t>
            </a:r>
            <a:endParaRPr lang="en-US" dirty="0" smtClean="0"/>
          </a:p>
          <a:p>
            <a:r>
              <a:rPr lang="en-US" dirty="0" smtClean="0"/>
              <a:t>Outcome:</a:t>
            </a:r>
          </a:p>
          <a:p>
            <a:pPr lvl="1"/>
            <a:r>
              <a:rPr lang="en-US" dirty="0" smtClean="0"/>
              <a:t>An white paper describing the benefits of Big Data on Cloud over traditional architectures.</a:t>
            </a:r>
          </a:p>
          <a:p>
            <a:pPr lvl="1"/>
            <a:r>
              <a:rPr lang="en-US" dirty="0" smtClean="0"/>
              <a:t>Recommendation on </a:t>
            </a:r>
            <a:r>
              <a:rPr lang="en-US" dirty="0" err="1" smtClean="0"/>
              <a:t>PaaS</a:t>
            </a:r>
            <a:r>
              <a:rPr lang="en-US" dirty="0" smtClean="0"/>
              <a:t> or </a:t>
            </a:r>
            <a:r>
              <a:rPr lang="en-US" dirty="0" err="1" smtClean="0"/>
              <a:t>IaaS</a:t>
            </a:r>
            <a:r>
              <a:rPr lang="en-US" dirty="0" smtClean="0"/>
              <a:t> build out.</a:t>
            </a:r>
          </a:p>
          <a:p>
            <a:pPr lvl="1"/>
            <a:r>
              <a:rPr lang="en-US" dirty="0" smtClean="0"/>
              <a:t>A sample implementation</a:t>
            </a:r>
          </a:p>
          <a:p>
            <a:r>
              <a:rPr lang="en-US" dirty="0" smtClean="0"/>
              <a:t>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457200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9027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Infrastructure Layer – Encryption and Storage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67" y="87380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Objectives:</a:t>
            </a:r>
          </a:p>
          <a:p>
            <a:pPr lvl="1"/>
            <a:r>
              <a:rPr lang="en-US" sz="1800" dirty="0" smtClean="0"/>
              <a:t>Explore innovations around file formats </a:t>
            </a:r>
          </a:p>
          <a:p>
            <a:pPr lvl="1"/>
            <a:r>
              <a:rPr lang="en-US" sz="1800" dirty="0" smtClean="0"/>
              <a:t>Explore encryption techniques</a:t>
            </a:r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Avro, Parquet, Tachyon and others</a:t>
            </a:r>
          </a:p>
          <a:p>
            <a:r>
              <a:rPr lang="en-US" sz="2000" dirty="0" smtClean="0"/>
              <a:t>Outcome:</a:t>
            </a:r>
          </a:p>
          <a:p>
            <a:pPr lvl="1"/>
            <a:r>
              <a:rPr lang="en-US" sz="1800" dirty="0" smtClean="0"/>
              <a:t>An white paper describing the pros and cons of storage formats.</a:t>
            </a:r>
          </a:p>
          <a:p>
            <a:pPr lvl="1"/>
            <a:r>
              <a:rPr lang="en-US" sz="1800" dirty="0" smtClean="0"/>
              <a:t> A Demo of various file formats and storage layers</a:t>
            </a:r>
          </a:p>
          <a:p>
            <a:r>
              <a:rPr lang="en-US" sz="2000" dirty="0" smtClean="0"/>
              <a:t>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624052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1b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844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Objectives:</a:t>
            </a:r>
          </a:p>
          <a:p>
            <a:pPr lvl="1"/>
            <a:r>
              <a:rPr lang="en-US" sz="1800" dirty="0"/>
              <a:t>Explore </a:t>
            </a:r>
            <a:r>
              <a:rPr lang="en-US" sz="1800" dirty="0" smtClean="0"/>
              <a:t>batch data ingestion using </a:t>
            </a:r>
            <a:r>
              <a:rPr lang="en-US" sz="1800" dirty="0" err="1" smtClean="0"/>
              <a:t>Sqoop</a:t>
            </a:r>
            <a:r>
              <a:rPr lang="en-US" sz="1800" dirty="0" smtClean="0"/>
              <a:t>, </a:t>
            </a:r>
            <a:r>
              <a:rPr lang="en-US" sz="1800" dirty="0" err="1" smtClean="0"/>
              <a:t>Talend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endParaRPr lang="en-US" sz="1800" dirty="0"/>
          </a:p>
          <a:p>
            <a:pPr lvl="1"/>
            <a:r>
              <a:rPr lang="en-US" sz="1800" dirty="0" smtClean="0"/>
              <a:t>Scheduling data ingestion using </a:t>
            </a:r>
            <a:r>
              <a:rPr lang="en-US" sz="1800" dirty="0" err="1" smtClean="0"/>
              <a:t>Oozie</a:t>
            </a:r>
            <a:r>
              <a:rPr lang="en-US" sz="1800" dirty="0" smtClean="0"/>
              <a:t> and others</a:t>
            </a:r>
          </a:p>
          <a:p>
            <a:pPr lvl="1"/>
            <a:r>
              <a:rPr lang="en-US" sz="1800" dirty="0" smtClean="0"/>
              <a:t>Ingesting structured, unstructured and semi-structured data</a:t>
            </a:r>
          </a:p>
          <a:p>
            <a:pPr lvl="1"/>
            <a:r>
              <a:rPr lang="en-US" sz="1800" dirty="0" smtClean="0"/>
              <a:t>Create a metadata based ingestion layer that can move data from ANY source to ANY target  (with features such as auditability </a:t>
            </a:r>
            <a:r>
              <a:rPr lang="en-US" sz="1800" dirty="0" err="1" smtClean="0"/>
              <a:t>etc</a:t>
            </a:r>
            <a:r>
              <a:rPr lang="en-US" sz="1800" smtClean="0"/>
              <a:t>) </a:t>
            </a:r>
            <a:endParaRPr lang="en-US" sz="1800" dirty="0"/>
          </a:p>
          <a:p>
            <a:r>
              <a:rPr lang="en-US" sz="2000" dirty="0"/>
              <a:t>Tools:</a:t>
            </a:r>
          </a:p>
          <a:p>
            <a:pPr lvl="1"/>
            <a:r>
              <a:rPr lang="en-US" sz="1800" dirty="0" err="1" smtClean="0"/>
              <a:t>Sqoop</a:t>
            </a:r>
            <a:r>
              <a:rPr lang="en-US" sz="1800" dirty="0" smtClean="0"/>
              <a:t>, </a:t>
            </a:r>
            <a:r>
              <a:rPr lang="en-US" sz="1800" dirty="0" err="1" smtClean="0"/>
              <a:t>Talend</a:t>
            </a:r>
            <a:r>
              <a:rPr lang="en-US" sz="1800" dirty="0" smtClean="0"/>
              <a:t>, </a:t>
            </a:r>
            <a:r>
              <a:rPr lang="en-US" sz="1800" dirty="0" err="1" smtClean="0"/>
              <a:t>Oozie</a:t>
            </a:r>
            <a:endParaRPr lang="en-US" sz="1800" dirty="0"/>
          </a:p>
          <a:p>
            <a:r>
              <a:rPr lang="en-US" sz="2000" dirty="0"/>
              <a:t>Outcome:</a:t>
            </a:r>
          </a:p>
          <a:p>
            <a:pPr lvl="1"/>
            <a:r>
              <a:rPr lang="en-US" sz="1800" dirty="0" smtClean="0"/>
              <a:t>Demo of an data ingestion pipeline</a:t>
            </a:r>
            <a:endParaRPr lang="en-US" sz="1800" dirty="0"/>
          </a:p>
          <a:p>
            <a:r>
              <a:rPr lang="en-US" sz="2000" dirty="0" smtClean="0"/>
              <a:t>Team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 – Batch Data Ingestion Techniques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329448" y="457200"/>
            <a:ext cx="50975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2a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0050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Real – Time Data Ingestion Techniques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Objectives:</a:t>
            </a:r>
          </a:p>
          <a:p>
            <a:pPr lvl="1"/>
            <a:r>
              <a:rPr lang="en-US" sz="1800" dirty="0" smtClean="0"/>
              <a:t>Understand how to ingest Data from real-time sources such as Twitter, FB, Logs, CDC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/>
              <a:t>Compare tools/frameworks such as Kinesis, Storm, KAFKA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/>
              <a:t>Provide an architectural framework and sample code to push real-time into Hadoop eco-system.</a:t>
            </a:r>
          </a:p>
          <a:p>
            <a:r>
              <a:rPr lang="en-US" sz="2200" dirty="0" smtClean="0"/>
              <a:t>Expected Outcomes:</a:t>
            </a:r>
          </a:p>
          <a:p>
            <a:pPr lvl="1"/>
            <a:r>
              <a:rPr lang="en-US" sz="1800" dirty="0" smtClean="0"/>
              <a:t>Demo of real-time data ingestion into Hadoop ecosystem</a:t>
            </a:r>
          </a:p>
          <a:p>
            <a:pPr lvl="1"/>
            <a:r>
              <a:rPr lang="en-US" sz="1800" dirty="0" smtClean="0"/>
              <a:t>Compare RT – Replication with RT Ingestion</a:t>
            </a:r>
          </a:p>
          <a:p>
            <a:pPr lvl="1"/>
            <a:r>
              <a:rPr lang="en-US" sz="1800" dirty="0" smtClean="0"/>
              <a:t>Discussion on basic in-flight transformation</a:t>
            </a:r>
          </a:p>
          <a:p>
            <a:pPr lvl="1"/>
            <a:r>
              <a:rPr lang="en-US" sz="1800" dirty="0" smtClean="0"/>
              <a:t>White paper on the choice of framework/architecture for RT Data</a:t>
            </a:r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KAFKA, Storm, Spark Streaming, Kinesis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0" y="457200"/>
            <a:ext cx="4572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2b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7698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Transformations in Big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Objectives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Understand how to do data modeling on Big Data</a:t>
            </a:r>
          </a:p>
          <a:p>
            <a:pPr lvl="1"/>
            <a:r>
              <a:rPr lang="en-US" sz="2000" dirty="0" smtClean="0"/>
              <a:t>Understand the need for Integration Layer </a:t>
            </a:r>
          </a:p>
          <a:p>
            <a:pPr lvl="1"/>
            <a:r>
              <a:rPr lang="en-US" sz="2000" dirty="0" smtClean="0"/>
              <a:t> Recommend the data layer tools and architecture </a:t>
            </a:r>
          </a:p>
          <a:p>
            <a:r>
              <a:rPr lang="en-US" sz="2000" dirty="0" smtClean="0"/>
              <a:t>Outcomes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Whitepaper on Data Modeling on Big Data</a:t>
            </a:r>
          </a:p>
          <a:p>
            <a:pPr lvl="1"/>
            <a:r>
              <a:rPr lang="en-US" sz="2000" dirty="0" smtClean="0"/>
              <a:t>Recommend tools for Data Layer (Hive, </a:t>
            </a:r>
            <a:r>
              <a:rPr lang="en-US" sz="2000" dirty="0" err="1" smtClean="0"/>
              <a:t>HBase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100" dirty="0" smtClean="0"/>
              <a:t>Key Tools:</a:t>
            </a:r>
          </a:p>
          <a:p>
            <a:pPr lvl="1"/>
            <a:r>
              <a:rPr lang="en-US" sz="2000" dirty="0" smtClean="0"/>
              <a:t>Data Modeling (TBD)</a:t>
            </a:r>
          </a:p>
          <a:p>
            <a:pPr lvl="1"/>
            <a:r>
              <a:rPr lang="en-US" sz="2000" dirty="0" smtClean="0"/>
              <a:t>Data Layer (Hive,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Spark SQL, Cassandra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2100" dirty="0" smtClean="0"/>
              <a:t>Team: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29448" y="457200"/>
            <a:ext cx="50975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1667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Business Intelligence on Big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Objectives:</a:t>
            </a:r>
          </a:p>
          <a:p>
            <a:pPr lvl="1"/>
            <a:r>
              <a:rPr lang="en-US" sz="1600" dirty="0" smtClean="0"/>
              <a:t>Provide exploratory analysis of BI tools on Hadoop ecosystem.</a:t>
            </a:r>
          </a:p>
          <a:p>
            <a:pPr lvl="1"/>
            <a:r>
              <a:rPr lang="en-US" sz="1600" dirty="0" smtClean="0"/>
              <a:t>Compare how traditional BI tools (MSTR, Tableau) compare with Next Gen Big Data BI tools such as </a:t>
            </a:r>
            <a:r>
              <a:rPr lang="en-US" sz="1600" dirty="0" err="1" smtClean="0"/>
              <a:t>ZoomData</a:t>
            </a:r>
            <a:r>
              <a:rPr lang="en-US" sz="1600" dirty="0" smtClean="0"/>
              <a:t> and </a:t>
            </a:r>
            <a:r>
              <a:rPr lang="en-US" sz="1600" dirty="0" err="1" smtClean="0"/>
              <a:t>Platfora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Key Tools For Assessment</a:t>
            </a:r>
          </a:p>
          <a:p>
            <a:pPr lvl="1"/>
            <a:r>
              <a:rPr lang="en-US" sz="1600" dirty="0" smtClean="0"/>
              <a:t>Traditional BI Tools – (One of) MSTR, </a:t>
            </a:r>
            <a:r>
              <a:rPr lang="en-US" sz="1600" dirty="0" err="1" smtClean="0"/>
              <a:t>Qlikview</a:t>
            </a:r>
            <a:r>
              <a:rPr lang="en-US" sz="1600" dirty="0" smtClean="0"/>
              <a:t>, Tableau (Connectivity through ODBC/JDBC)</a:t>
            </a:r>
          </a:p>
          <a:p>
            <a:pPr lvl="1"/>
            <a:r>
              <a:rPr lang="en-US" sz="1600" dirty="0" smtClean="0"/>
              <a:t>Next Gen Tools – (One of) </a:t>
            </a:r>
            <a:r>
              <a:rPr lang="en-US" sz="1600" dirty="0" err="1" smtClean="0"/>
              <a:t>Platfora</a:t>
            </a:r>
            <a:r>
              <a:rPr lang="en-US" sz="1600" dirty="0" smtClean="0"/>
              <a:t>, Zoom Data</a:t>
            </a:r>
          </a:p>
          <a:p>
            <a:pPr lvl="1"/>
            <a:r>
              <a:rPr lang="en-US" sz="1600" dirty="0" smtClean="0"/>
              <a:t>Connecting to Spark Cluster via Spark ODBC</a:t>
            </a:r>
          </a:p>
          <a:p>
            <a:pPr lvl="1"/>
            <a:r>
              <a:rPr lang="en-US" sz="1600" dirty="0" smtClean="0"/>
              <a:t>Custom Coding for D3 Visualization using Lightning and/or Spark Notebooks. </a:t>
            </a:r>
          </a:p>
          <a:p>
            <a:r>
              <a:rPr lang="en-US" sz="2000" dirty="0" smtClean="0"/>
              <a:t>Expected Outcome:</a:t>
            </a:r>
          </a:p>
          <a:p>
            <a:pPr lvl="1"/>
            <a:r>
              <a:rPr lang="en-US" sz="1600" dirty="0" smtClean="0"/>
              <a:t>Demo of traditional BI tools on a Big Data ecosystem</a:t>
            </a:r>
          </a:p>
          <a:p>
            <a:pPr lvl="1"/>
            <a:r>
              <a:rPr lang="en-US" sz="1600" dirty="0" smtClean="0"/>
              <a:t>Demo of Next Gen BI tools on a Big Data ecosystem</a:t>
            </a:r>
          </a:p>
          <a:p>
            <a:pPr lvl="1"/>
            <a:r>
              <a:rPr lang="en-US" sz="1600" dirty="0" smtClean="0"/>
              <a:t>Demo of native build out using D3/Lightning or other Scripting technologies. </a:t>
            </a:r>
          </a:p>
          <a:p>
            <a:pPr lvl="1"/>
            <a:r>
              <a:rPr lang="en-US" sz="1600" dirty="0" smtClean="0"/>
              <a:t>White paper on Pros and Cons of Next Gen BI tools vs. Traditional BI tools vs. native build out</a:t>
            </a:r>
          </a:p>
          <a:p>
            <a:r>
              <a:rPr lang="en-US" sz="2000" dirty="0" smtClean="0"/>
              <a:t>Team: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29448" y="457200"/>
            <a:ext cx="50975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4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64012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Optimization &amp; Performance Tuning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Objectives:</a:t>
            </a:r>
          </a:p>
          <a:p>
            <a:pPr lvl="1"/>
            <a:r>
              <a:rPr lang="en-US" sz="2000" dirty="0" smtClean="0"/>
              <a:t>Infra setup</a:t>
            </a:r>
          </a:p>
          <a:p>
            <a:pPr lvl="1"/>
            <a:r>
              <a:rPr lang="en-US" sz="2000" dirty="0" smtClean="0"/>
              <a:t>Identification of data sets</a:t>
            </a:r>
          </a:p>
          <a:p>
            <a:pPr lvl="1"/>
            <a:r>
              <a:rPr lang="en-US" sz="2000" dirty="0" smtClean="0"/>
              <a:t>Benchmarking query performance on :</a:t>
            </a:r>
          </a:p>
          <a:p>
            <a:pPr lvl="2"/>
            <a:r>
              <a:rPr lang="en-US" sz="1800" dirty="0" smtClean="0"/>
              <a:t>Hive on MR vs Hive on Spark vs. Spark SQL </a:t>
            </a:r>
          </a:p>
          <a:p>
            <a:pPr lvl="1"/>
            <a:r>
              <a:rPr lang="en-US" sz="2200" dirty="0" smtClean="0"/>
              <a:t>Benchmarking storage performance :</a:t>
            </a:r>
          </a:p>
          <a:p>
            <a:pPr lvl="2"/>
            <a:r>
              <a:rPr lang="en-US" sz="1800" dirty="0" smtClean="0"/>
              <a:t>Row vs. Columnar storage</a:t>
            </a:r>
          </a:p>
          <a:p>
            <a:pPr lvl="2"/>
            <a:r>
              <a:rPr lang="en-US" sz="1800" dirty="0" smtClean="0"/>
              <a:t>Compression and Performance</a:t>
            </a:r>
          </a:p>
          <a:p>
            <a:pPr lvl="2"/>
            <a:r>
              <a:rPr lang="en-US" sz="1800" dirty="0" smtClean="0"/>
              <a:t>Parquet, AVRO, Tachyon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2000" dirty="0" smtClean="0"/>
              <a:t>Recommending Caching solutions such as Out of Heap Cache, JVM cache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200" dirty="0" smtClean="0"/>
              <a:t>Other tuning techniques (such as map-side joins, indexing, partitioning </a:t>
            </a:r>
            <a:r>
              <a:rPr lang="en-US" sz="2200" dirty="0" err="1" smtClean="0"/>
              <a:t>etc</a:t>
            </a:r>
            <a:r>
              <a:rPr lang="en-US" sz="2200" dirty="0" smtClean="0"/>
              <a:t>)</a:t>
            </a:r>
          </a:p>
          <a:p>
            <a:pPr lvl="2"/>
            <a:endParaRPr lang="en-US" sz="18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29448" y="457200"/>
            <a:ext cx="50975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84638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Putting it together : Next Gen Data Pipeline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Objectives:</a:t>
            </a:r>
          </a:p>
          <a:p>
            <a:pPr lvl="1"/>
            <a:r>
              <a:rPr lang="en-US" sz="1600" dirty="0" smtClean="0"/>
              <a:t>Build a next-gen framework that takes data from one or more sources, cleanses, transforms and finally helps in visualizing the same.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err="1" smtClean="0"/>
              <a:t>fr</a:t>
            </a:r>
            <a:endParaRPr lang="en-US" sz="1200" dirty="0" smtClean="0"/>
          </a:p>
          <a:p>
            <a:pPr lvl="1"/>
            <a:r>
              <a:rPr lang="en-US" sz="1600" dirty="0" smtClean="0"/>
              <a:t>Sample data set can be:</a:t>
            </a:r>
          </a:p>
          <a:p>
            <a:pPr lvl="2"/>
            <a:r>
              <a:rPr lang="en-US" sz="1400" dirty="0" smtClean="0"/>
              <a:t>ARLT data set</a:t>
            </a:r>
          </a:p>
          <a:p>
            <a:pPr lvl="2"/>
            <a:r>
              <a:rPr lang="en-US" sz="1400" dirty="0" smtClean="0"/>
              <a:t>Enterprise </a:t>
            </a:r>
            <a:r>
              <a:rPr lang="en-US" sz="1400" dirty="0" smtClean="0"/>
              <a:t>Data mart </a:t>
            </a:r>
            <a:r>
              <a:rPr lang="en-US" sz="1400" dirty="0" smtClean="0"/>
              <a:t>for Web logs</a:t>
            </a:r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Hadoop cluster on GC or AWS, Azure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/>
              <a:t>Modeling Tool (anything available)?</a:t>
            </a:r>
          </a:p>
          <a:p>
            <a:pPr lvl="1"/>
            <a:r>
              <a:rPr lang="en-US" sz="1800" dirty="0" smtClean="0"/>
              <a:t>Spark SQL or Hive</a:t>
            </a:r>
          </a:p>
          <a:p>
            <a:pPr lvl="1"/>
            <a:r>
              <a:rPr lang="en-US" sz="1800" dirty="0" smtClean="0"/>
              <a:t>Any visualization Tool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29448" y="457200"/>
            <a:ext cx="509752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6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928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Hadoop Components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962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Storage – HDFS</a:t>
            </a:r>
          </a:p>
          <a:p>
            <a:r>
              <a:rPr lang="en-US" sz="2400" dirty="0" smtClean="0"/>
              <a:t>Compute – Map Reduce/Spark</a:t>
            </a:r>
          </a:p>
          <a:p>
            <a:r>
              <a:rPr lang="en-US" sz="2400" dirty="0" smtClean="0"/>
              <a:t>Scheduling – YARN</a:t>
            </a:r>
          </a:p>
          <a:p>
            <a:r>
              <a:rPr lang="en-US" sz="2400" dirty="0" smtClean="0"/>
              <a:t>Database/SQL – Hive</a:t>
            </a:r>
          </a:p>
          <a:p>
            <a:r>
              <a:rPr lang="en-US" sz="2400" dirty="0" smtClean="0"/>
              <a:t>Compiler/Languages</a:t>
            </a:r>
          </a:p>
          <a:p>
            <a:pPr lvl="1"/>
            <a:r>
              <a:rPr lang="en-US" sz="2400" dirty="0" smtClean="0"/>
              <a:t>Scala, SQL (others- Java, R, Python)</a:t>
            </a:r>
          </a:p>
          <a:p>
            <a:r>
              <a:rPr lang="en-US" sz="2400" dirty="0" smtClean="0"/>
              <a:t>Data Ingestion</a:t>
            </a:r>
          </a:p>
          <a:p>
            <a:pPr lvl="1"/>
            <a:r>
              <a:rPr lang="en-US" sz="2400" dirty="0" err="1" smtClean="0"/>
              <a:t>Sqoop</a:t>
            </a:r>
            <a:r>
              <a:rPr lang="en-US" sz="2400" dirty="0"/>
              <a:t> </a:t>
            </a:r>
            <a:r>
              <a:rPr lang="en-US" sz="2400" dirty="0" smtClean="0"/>
              <a:t>(others </a:t>
            </a:r>
            <a:r>
              <a:rPr lang="en-US" sz="2400" dirty="0" err="1" smtClean="0"/>
              <a:t>Talend</a:t>
            </a:r>
            <a:r>
              <a:rPr lang="en-US" sz="2400" dirty="0" smtClean="0"/>
              <a:t>…)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Simplified Framework for Understanding Hadoop 1.0 </a:t>
            </a:r>
            <a:br>
              <a:rPr lang="en-US" sz="2400" dirty="0" smtClean="0"/>
            </a:br>
            <a:r>
              <a:rPr lang="en-US" sz="2400" dirty="0" smtClean="0"/>
              <a:t>(Java)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023434" y="5181600"/>
            <a:ext cx="337736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 (Storage)</a:t>
            </a:r>
            <a:endParaRPr lang="en-US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1191126" y="4953000"/>
            <a:ext cx="1066800" cy="1181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Sources (DB, Twitter, FS)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5486400"/>
            <a:ext cx="737434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Sqoop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023434" y="4495800"/>
            <a:ext cx="3377366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Reduce (Compute Engine)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3023434" y="3505201"/>
            <a:ext cx="3377366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(MR Program) </a:t>
            </a:r>
            <a:endParaRPr lang="en-US" sz="1400" dirty="0"/>
          </a:p>
        </p:txBody>
      </p:sp>
      <p:sp>
        <p:nvSpPr>
          <p:cNvPr id="21" name="Down Arrow 20"/>
          <p:cNvSpPr/>
          <p:nvPr/>
        </p:nvSpPr>
        <p:spPr>
          <a:xfrm>
            <a:off x="4410826" y="4022560"/>
            <a:ext cx="244893" cy="47324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24305"/>
            <a:ext cx="299409" cy="29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8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5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Simplified Framework for Understanding Hadoop 1.0 +</a:t>
            </a:r>
            <a:br>
              <a:rPr lang="en-US" sz="2400" dirty="0" smtClean="0"/>
            </a:br>
            <a:r>
              <a:rPr lang="en-US" sz="2400" dirty="0" smtClean="0"/>
              <a:t>(SQL)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023434" y="5181600"/>
            <a:ext cx="337736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 (Storage)</a:t>
            </a:r>
            <a:endParaRPr lang="en-US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1191126" y="4953000"/>
            <a:ext cx="1066800" cy="1181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Sources (DB, Twitter, FS)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5486400"/>
            <a:ext cx="737434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Sqoop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023434" y="4495800"/>
            <a:ext cx="3377366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Reduce (Compute Engine)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3023434" y="3810000"/>
            <a:ext cx="3377366" cy="6737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Hive </a:t>
            </a:r>
            <a:r>
              <a:rPr lang="en-US" sz="1400" dirty="0" err="1" smtClean="0"/>
              <a:t>Datastore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515727" y="3645568"/>
            <a:ext cx="1371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 (</a:t>
            </a:r>
            <a:r>
              <a:rPr lang="en-US" sz="1400" dirty="0" err="1" smtClean="0"/>
              <a:t>Qlikview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448927" y="39624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ODBC/JDBC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6866" y="2755229"/>
            <a:ext cx="2471487" cy="3970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SQL Program (Beeline)</a:t>
            </a:r>
            <a:endParaRPr lang="en-US" sz="1400" dirty="0"/>
          </a:p>
        </p:txBody>
      </p:sp>
      <p:sp>
        <p:nvSpPr>
          <p:cNvPr id="16" name="Down Arrow 15"/>
          <p:cNvSpPr/>
          <p:nvPr/>
        </p:nvSpPr>
        <p:spPr>
          <a:xfrm>
            <a:off x="4920164" y="3152274"/>
            <a:ext cx="244892" cy="65772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SQL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265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Framework for Understanding Hadoop 2.0 </a:t>
            </a:r>
            <a:br>
              <a:rPr lang="en-US" sz="2400" dirty="0" smtClean="0"/>
            </a:br>
            <a:r>
              <a:rPr lang="en-US" sz="2400" dirty="0" smtClean="0"/>
              <a:t>(Spark)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3023434" y="5181600"/>
            <a:ext cx="3377366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HDFS (Storage)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3023434" y="4495800"/>
            <a:ext cx="3377366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Spark (Compute Engine)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3810000"/>
            <a:ext cx="1981200" cy="6737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Hive Data store</a:t>
            </a:r>
            <a:endParaRPr lang="en-US" sz="1400" dirty="0"/>
          </a:p>
        </p:txBody>
      </p:sp>
      <p:sp>
        <p:nvSpPr>
          <p:cNvPr id="9" name="Flowchart: Document 8"/>
          <p:cNvSpPr/>
          <p:nvPr/>
        </p:nvSpPr>
        <p:spPr>
          <a:xfrm>
            <a:off x="1191126" y="4953000"/>
            <a:ext cx="1066800" cy="11811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Sources (DB, Twitter, FS)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2286000" y="5486400"/>
            <a:ext cx="737434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Sqoop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7467600" y="3106151"/>
            <a:ext cx="1371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 (</a:t>
            </a:r>
            <a:r>
              <a:rPr lang="en-US" sz="1400" dirty="0" err="1" smtClean="0"/>
              <a:t>Qlikview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400800" y="3372851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ODBC/JDBC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023434" y="3236494"/>
            <a:ext cx="3377366" cy="577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API</a:t>
            </a:r>
            <a:endParaRPr lang="en-US" sz="1400" dirty="0"/>
          </a:p>
        </p:txBody>
      </p:sp>
      <p:sp>
        <p:nvSpPr>
          <p:cNvPr id="17" name="Down Arrow 16"/>
          <p:cNvSpPr/>
          <p:nvPr/>
        </p:nvSpPr>
        <p:spPr>
          <a:xfrm>
            <a:off x="3565107" y="3814009"/>
            <a:ext cx="244893" cy="68179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174707" y="3822030"/>
            <a:ext cx="244893" cy="68179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095" y="3677651"/>
            <a:ext cx="299409" cy="29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33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1.0 vs. 2.0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7467600" cy="2923381"/>
          </a:xfrm>
        </p:spPr>
      </p:pic>
      <p:pic>
        <p:nvPicPr>
          <p:cNvPr id="6146" name="Picture 2" descr="http://s.radar.oreilly.com/wp-files/5/2013/12/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6386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hortonworks.com/wp-content/uploads/2013/09/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866900"/>
            <a:ext cx="777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Hortonworks</a:t>
            </a:r>
            <a:r>
              <a:rPr lang="en-US" dirty="0" smtClean="0"/>
              <a:t>’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http://www.datanami.com/wp-content/uploads/2013/10/hadoop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400800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Cloudera’s</a:t>
            </a:r>
            <a:r>
              <a:rPr lang="en-US" dirty="0" smtClean="0"/>
              <a:t> Enterprise Data Hub (Unified Data Hub)</a:t>
            </a:r>
            <a:endParaRPr lang="en-US" dirty="0"/>
          </a:p>
        </p:txBody>
      </p:sp>
      <p:pic>
        <p:nvPicPr>
          <p:cNvPr id="1028" name="Picture 4" descr="http://vision.cloudera.com/wp-content/uploads/2014/02/Partner-Eco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001125" cy="55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1449</Words>
  <Application>Microsoft Office PowerPoint</Application>
  <PresentationFormat>On-screen Show (4:3)</PresentationFormat>
  <Paragraphs>416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Hands on with Hadoop</vt:lpstr>
      <vt:lpstr>The OS Analogy </vt:lpstr>
      <vt:lpstr>Basic Hadoop Components</vt:lpstr>
      <vt:lpstr>Simplified Framework for Understanding Hadoop 1.0  (Java) </vt:lpstr>
      <vt:lpstr>Simplified Framework for Understanding Hadoop 1.0 + (SQL) </vt:lpstr>
      <vt:lpstr>A Framework for Understanding Hadoop 2.0  (Spark)</vt:lpstr>
      <vt:lpstr>Hadoop 1.0 vs. 2.0</vt:lpstr>
      <vt:lpstr>Hortonworks’ Stack</vt:lpstr>
      <vt:lpstr>Cloudera’s Enterprise Data Hub (Unified Data Hub)</vt:lpstr>
      <vt:lpstr>The AMPLab - BDAS stack</vt:lpstr>
      <vt:lpstr>An Unified Data Hub (Stratio)</vt:lpstr>
      <vt:lpstr>Which Stack to Use?</vt:lpstr>
      <vt:lpstr>eDW vs. Hadoop</vt:lpstr>
      <vt:lpstr>Lambda Architecture - </vt:lpstr>
      <vt:lpstr>Beyond commodity Hardware</vt:lpstr>
      <vt:lpstr>Hadoop – Stack (Possible Options)</vt:lpstr>
      <vt:lpstr>Hadoop – Stack (Possible Options)</vt:lpstr>
      <vt:lpstr>Take home  &amp; Assignments</vt:lpstr>
      <vt:lpstr>Public Courses (Edx)</vt:lpstr>
      <vt:lpstr>Public Courses (Coursera )</vt:lpstr>
      <vt:lpstr>Hands on with Hadoop</vt:lpstr>
      <vt:lpstr>Infrastructure Layer - Big Data on the Cloud</vt:lpstr>
      <vt:lpstr>Infrastructure Layer – Encryption and Storage </vt:lpstr>
      <vt:lpstr>Real – Batch Data Ingestion Techniques</vt:lpstr>
      <vt:lpstr>Real – Time Data Ingestion Techniques</vt:lpstr>
      <vt:lpstr>Data Transformations in Big Data</vt:lpstr>
      <vt:lpstr>Business Intelligence on Big Data</vt:lpstr>
      <vt:lpstr>Optimization &amp; Performance Tuning</vt:lpstr>
      <vt:lpstr>Putting it together : Next Gen Data 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- Demystified</dc:title>
  <dc:creator>Thillaisthanam, Narendran</dc:creator>
  <cp:lastModifiedBy>Thillaisthanam, Narendran</cp:lastModifiedBy>
  <cp:revision>236</cp:revision>
  <cp:lastPrinted>2015-04-28T11:47:46Z</cp:lastPrinted>
  <dcterms:created xsi:type="dcterms:W3CDTF">2006-08-16T00:00:00Z</dcterms:created>
  <dcterms:modified xsi:type="dcterms:W3CDTF">2015-07-28T09:16:38Z</dcterms:modified>
</cp:coreProperties>
</file>