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92" r:id="rId3"/>
    <p:sldId id="345" r:id="rId4"/>
    <p:sldId id="293" r:id="rId5"/>
    <p:sldId id="294" r:id="rId6"/>
    <p:sldId id="295" r:id="rId7"/>
    <p:sldId id="297" r:id="rId8"/>
    <p:sldId id="298" r:id="rId9"/>
    <p:sldId id="349" r:id="rId10"/>
    <p:sldId id="343" r:id="rId11"/>
    <p:sldId id="344" r:id="rId12"/>
    <p:sldId id="346" r:id="rId13"/>
    <p:sldId id="301" r:id="rId14"/>
    <p:sldId id="347" r:id="rId15"/>
    <p:sldId id="348" r:id="rId16"/>
    <p:sldId id="299" r:id="rId17"/>
    <p:sldId id="312" r:id="rId18"/>
    <p:sldId id="337" r:id="rId19"/>
    <p:sldId id="300" r:id="rId20"/>
    <p:sldId id="350" r:id="rId21"/>
    <p:sldId id="335" r:id="rId22"/>
    <p:sldId id="336" r:id="rId23"/>
    <p:sldId id="311" r:id="rId2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99448" autoAdjust="0"/>
  </p:normalViewPr>
  <p:slideViewPr>
    <p:cSldViewPr>
      <p:cViewPr>
        <p:scale>
          <a:sx n="100" d="100"/>
          <a:sy n="100" d="100"/>
        </p:scale>
        <p:origin x="-372" y="360"/>
      </p:cViewPr>
      <p:guideLst>
        <p:guide orient="horz" pos="2160"/>
        <p:guide pos="2880"/>
      </p:guideLst>
    </p:cSldViewPr>
  </p:slideViewPr>
  <p:outlineViewPr>
    <p:cViewPr>
      <p:scale>
        <a:sx n="33" d="100"/>
        <a:sy n="33" d="100"/>
      </p:scale>
      <p:origin x="0" y="1133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0EDD88-A5C0-47C1-9525-629EA0B7FD5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DDDE279-47E9-40D7-B72C-935F3446C9CA}">
      <dgm:prSet phldrT="[Text]"/>
      <dgm:spPr/>
      <dgm:t>
        <a:bodyPr/>
        <a:lstStyle/>
        <a:p>
          <a:r>
            <a:rPr lang="en-US" dirty="0" smtClean="0"/>
            <a:t>File (128 MB)</a:t>
          </a:r>
          <a:endParaRPr lang="en-US" dirty="0"/>
        </a:p>
      </dgm:t>
    </dgm:pt>
    <dgm:pt modelId="{CCC93BB5-87C8-44D7-8A26-C7FC38C9D314}" type="parTrans" cxnId="{AD3028BF-1649-4418-91EA-765EBC6341AA}">
      <dgm:prSet/>
      <dgm:spPr/>
      <dgm:t>
        <a:bodyPr/>
        <a:lstStyle/>
        <a:p>
          <a:endParaRPr lang="en-US"/>
        </a:p>
      </dgm:t>
    </dgm:pt>
    <dgm:pt modelId="{8277F64D-B570-4320-BE2A-839599431B05}" type="sibTrans" cxnId="{AD3028BF-1649-4418-91EA-765EBC6341AA}">
      <dgm:prSet/>
      <dgm:spPr/>
      <dgm:t>
        <a:bodyPr/>
        <a:lstStyle/>
        <a:p>
          <a:endParaRPr lang="en-US"/>
        </a:p>
      </dgm:t>
    </dgm:pt>
    <dgm:pt modelId="{E7DE3740-9C46-4F9B-ACDF-3D6A951264AD}">
      <dgm:prSet phldrT="[Text]"/>
      <dgm:spPr/>
      <dgm:t>
        <a:bodyPr/>
        <a:lstStyle/>
        <a:p>
          <a:r>
            <a:rPr lang="en-US" dirty="0" smtClean="0"/>
            <a:t>HDFS Block (64 MB)</a:t>
          </a:r>
          <a:endParaRPr lang="en-US" dirty="0"/>
        </a:p>
      </dgm:t>
    </dgm:pt>
    <dgm:pt modelId="{E824167B-DA9F-4DA4-882C-AEF6FF94775D}" type="parTrans" cxnId="{4FF7656B-1CB1-4C0B-86A6-EA495BC78129}">
      <dgm:prSet/>
      <dgm:spPr/>
      <dgm:t>
        <a:bodyPr/>
        <a:lstStyle/>
        <a:p>
          <a:endParaRPr lang="en-US"/>
        </a:p>
      </dgm:t>
    </dgm:pt>
    <dgm:pt modelId="{E350DEC5-89B8-4F75-8A2B-9565E8BDEE38}" type="sibTrans" cxnId="{4FF7656B-1CB1-4C0B-86A6-EA495BC78129}">
      <dgm:prSet/>
      <dgm:spPr/>
      <dgm:t>
        <a:bodyPr/>
        <a:lstStyle/>
        <a:p>
          <a:endParaRPr lang="en-US"/>
        </a:p>
      </dgm:t>
    </dgm:pt>
    <dgm:pt modelId="{523592CE-6504-4CB2-91EA-5C18CCE2B28A}">
      <dgm:prSet phldrT="[Text]"/>
      <dgm:spPr/>
      <dgm:t>
        <a:bodyPr/>
        <a:lstStyle/>
        <a:p>
          <a:r>
            <a:rPr lang="en-US" dirty="0" smtClean="0"/>
            <a:t>FS Block (4KB)</a:t>
          </a:r>
          <a:endParaRPr lang="en-US" dirty="0"/>
        </a:p>
      </dgm:t>
    </dgm:pt>
    <dgm:pt modelId="{DAE522D5-C92F-4ABC-AF84-65232C604587}" type="parTrans" cxnId="{B9CCE860-1762-40B9-8FCB-167FAECAF356}">
      <dgm:prSet/>
      <dgm:spPr/>
      <dgm:t>
        <a:bodyPr/>
        <a:lstStyle/>
        <a:p>
          <a:endParaRPr lang="en-US"/>
        </a:p>
      </dgm:t>
    </dgm:pt>
    <dgm:pt modelId="{B766A7AF-98CE-4371-9A75-89E1E4A0BD72}" type="sibTrans" cxnId="{B9CCE860-1762-40B9-8FCB-167FAECAF356}">
      <dgm:prSet/>
      <dgm:spPr/>
      <dgm:t>
        <a:bodyPr/>
        <a:lstStyle/>
        <a:p>
          <a:endParaRPr lang="en-US"/>
        </a:p>
      </dgm:t>
    </dgm:pt>
    <dgm:pt modelId="{762D6BA8-A57B-459A-9CF2-63F1126995BD}">
      <dgm:prSet phldrT="[Text]"/>
      <dgm:spPr/>
      <dgm:t>
        <a:bodyPr/>
        <a:lstStyle/>
        <a:p>
          <a:r>
            <a:rPr lang="en-US" dirty="0" smtClean="0"/>
            <a:t>FS Block (4KB)</a:t>
          </a:r>
          <a:endParaRPr lang="en-US" dirty="0"/>
        </a:p>
      </dgm:t>
    </dgm:pt>
    <dgm:pt modelId="{CB69B4AE-0DDD-4909-A6C7-2C4B91CF397F}" type="parTrans" cxnId="{B56B4308-48F1-4521-A86D-D27AC9AE200B}">
      <dgm:prSet/>
      <dgm:spPr/>
      <dgm:t>
        <a:bodyPr/>
        <a:lstStyle/>
        <a:p>
          <a:endParaRPr lang="en-US"/>
        </a:p>
      </dgm:t>
    </dgm:pt>
    <dgm:pt modelId="{277A0E4A-118E-4158-AA12-BD5862A23FDF}" type="sibTrans" cxnId="{B56B4308-48F1-4521-A86D-D27AC9AE200B}">
      <dgm:prSet/>
      <dgm:spPr/>
      <dgm:t>
        <a:bodyPr/>
        <a:lstStyle/>
        <a:p>
          <a:endParaRPr lang="en-US"/>
        </a:p>
      </dgm:t>
    </dgm:pt>
    <dgm:pt modelId="{288A658B-831D-4BA9-A612-5C554E22001A}">
      <dgm:prSet phldrT="[Text]"/>
      <dgm:spPr/>
      <dgm:t>
        <a:bodyPr/>
        <a:lstStyle/>
        <a:p>
          <a:r>
            <a:rPr lang="en-US" dirty="0" smtClean="0"/>
            <a:t>HDFS Block (64 MB)</a:t>
          </a:r>
          <a:endParaRPr lang="en-US" dirty="0"/>
        </a:p>
      </dgm:t>
    </dgm:pt>
    <dgm:pt modelId="{BB634399-B588-43C5-AC88-B84B786491BB}" type="parTrans" cxnId="{E4525CF2-4A57-47EC-A135-A387EB9BE458}">
      <dgm:prSet/>
      <dgm:spPr/>
      <dgm:t>
        <a:bodyPr/>
        <a:lstStyle/>
        <a:p>
          <a:endParaRPr lang="en-US"/>
        </a:p>
      </dgm:t>
    </dgm:pt>
    <dgm:pt modelId="{4512D6DD-8E79-4829-8C04-BD047E5BD503}" type="sibTrans" cxnId="{E4525CF2-4A57-47EC-A135-A387EB9BE458}">
      <dgm:prSet/>
      <dgm:spPr/>
      <dgm:t>
        <a:bodyPr/>
        <a:lstStyle/>
        <a:p>
          <a:endParaRPr lang="en-US"/>
        </a:p>
      </dgm:t>
    </dgm:pt>
    <dgm:pt modelId="{C6EA4021-B7F3-46DC-93F7-8F89C2AD4431}">
      <dgm:prSet phldrT="[Text]"/>
      <dgm:spPr/>
      <dgm:t>
        <a:bodyPr/>
        <a:lstStyle/>
        <a:p>
          <a:r>
            <a:rPr lang="en-US" dirty="0" smtClean="0"/>
            <a:t>FS Block (4KB)</a:t>
          </a:r>
          <a:endParaRPr lang="en-US" dirty="0"/>
        </a:p>
      </dgm:t>
    </dgm:pt>
    <dgm:pt modelId="{71AF4208-8937-427E-A56F-33D71222984D}" type="parTrans" cxnId="{A0AC3092-2450-4DE2-8EB3-8AFE502994B0}">
      <dgm:prSet/>
      <dgm:spPr/>
      <dgm:t>
        <a:bodyPr/>
        <a:lstStyle/>
        <a:p>
          <a:endParaRPr lang="en-US"/>
        </a:p>
      </dgm:t>
    </dgm:pt>
    <dgm:pt modelId="{64463395-66FD-46D1-A0FB-E468C2AF1E6D}" type="sibTrans" cxnId="{A0AC3092-2450-4DE2-8EB3-8AFE502994B0}">
      <dgm:prSet/>
      <dgm:spPr/>
      <dgm:t>
        <a:bodyPr/>
        <a:lstStyle/>
        <a:p>
          <a:endParaRPr lang="en-US"/>
        </a:p>
      </dgm:t>
    </dgm:pt>
    <dgm:pt modelId="{CC5A8548-BCD0-4F9A-8C10-2A8A5F22751F}">
      <dgm:prSet phldrT="[Text]"/>
      <dgm:spPr/>
      <dgm:t>
        <a:bodyPr/>
        <a:lstStyle/>
        <a:p>
          <a:r>
            <a:rPr lang="en-US" dirty="0" smtClean="0"/>
            <a:t>……</a:t>
          </a:r>
          <a:endParaRPr lang="en-US" dirty="0"/>
        </a:p>
      </dgm:t>
    </dgm:pt>
    <dgm:pt modelId="{85B3FF50-9592-445A-B5B3-3883EB8E0C2C}" type="parTrans" cxnId="{7A3AF425-4B1C-4D7A-88EF-C91F25805F36}">
      <dgm:prSet/>
      <dgm:spPr/>
      <dgm:t>
        <a:bodyPr/>
        <a:lstStyle/>
        <a:p>
          <a:endParaRPr lang="en-US"/>
        </a:p>
      </dgm:t>
    </dgm:pt>
    <dgm:pt modelId="{CFECF022-2F11-4073-B32F-5D59E2B53C85}" type="sibTrans" cxnId="{7A3AF425-4B1C-4D7A-88EF-C91F25805F36}">
      <dgm:prSet/>
      <dgm:spPr/>
      <dgm:t>
        <a:bodyPr/>
        <a:lstStyle/>
        <a:p>
          <a:endParaRPr lang="en-US"/>
        </a:p>
      </dgm:t>
    </dgm:pt>
    <dgm:pt modelId="{7F523334-7257-41E9-81AC-DBA0A775B32F}">
      <dgm:prSet phldrT="[Text]"/>
      <dgm:spPr/>
      <dgm:t>
        <a:bodyPr/>
        <a:lstStyle/>
        <a:p>
          <a:r>
            <a:rPr lang="en-US" dirty="0" smtClean="0"/>
            <a:t>FS Block (4KB)</a:t>
          </a:r>
          <a:endParaRPr lang="en-US" dirty="0"/>
        </a:p>
      </dgm:t>
    </dgm:pt>
    <dgm:pt modelId="{E639F75B-07BC-4558-BBF8-1EF39651CE84}" type="parTrans" cxnId="{1016B582-83C0-4535-9D15-3BCDBA3D2677}">
      <dgm:prSet/>
      <dgm:spPr/>
      <dgm:t>
        <a:bodyPr/>
        <a:lstStyle/>
        <a:p>
          <a:endParaRPr lang="en-US"/>
        </a:p>
      </dgm:t>
    </dgm:pt>
    <dgm:pt modelId="{BEB6964E-32AD-4BBF-8239-FC7E6B6322DD}" type="sibTrans" cxnId="{1016B582-83C0-4535-9D15-3BCDBA3D2677}">
      <dgm:prSet/>
      <dgm:spPr/>
      <dgm:t>
        <a:bodyPr/>
        <a:lstStyle/>
        <a:p>
          <a:endParaRPr lang="en-US"/>
        </a:p>
      </dgm:t>
    </dgm:pt>
    <dgm:pt modelId="{97189878-36E1-478F-9B11-1E45FD20805A}">
      <dgm:prSet phldrT="[Text]"/>
      <dgm:spPr/>
      <dgm:t>
        <a:bodyPr/>
        <a:lstStyle/>
        <a:p>
          <a:r>
            <a:rPr lang="en-US" dirty="0" smtClean="0"/>
            <a:t>……</a:t>
          </a:r>
          <a:endParaRPr lang="en-US" dirty="0"/>
        </a:p>
      </dgm:t>
    </dgm:pt>
    <dgm:pt modelId="{79566AD4-77BF-48FC-B6F2-65CBDC575D24}" type="parTrans" cxnId="{05846A2C-3856-4418-A682-A8E195D785B2}">
      <dgm:prSet/>
      <dgm:spPr/>
      <dgm:t>
        <a:bodyPr/>
        <a:lstStyle/>
        <a:p>
          <a:endParaRPr lang="en-US"/>
        </a:p>
      </dgm:t>
    </dgm:pt>
    <dgm:pt modelId="{D04E6369-5FC9-455F-9B65-0BFC55A01EFC}" type="sibTrans" cxnId="{05846A2C-3856-4418-A682-A8E195D785B2}">
      <dgm:prSet/>
      <dgm:spPr/>
      <dgm:t>
        <a:bodyPr/>
        <a:lstStyle/>
        <a:p>
          <a:endParaRPr lang="en-US"/>
        </a:p>
      </dgm:t>
    </dgm:pt>
    <dgm:pt modelId="{A537F07F-5175-44C0-A6F9-A414D51BCBC4}" type="pres">
      <dgm:prSet presAssocID="{490EDD88-A5C0-47C1-9525-629EA0B7FD5E}" presName="hierChild1" presStyleCnt="0">
        <dgm:presLayoutVars>
          <dgm:chPref val="1"/>
          <dgm:dir/>
          <dgm:animOne val="branch"/>
          <dgm:animLvl val="lvl"/>
          <dgm:resizeHandles/>
        </dgm:presLayoutVars>
      </dgm:prSet>
      <dgm:spPr/>
      <dgm:t>
        <a:bodyPr/>
        <a:lstStyle/>
        <a:p>
          <a:endParaRPr lang="en-US"/>
        </a:p>
      </dgm:t>
    </dgm:pt>
    <dgm:pt modelId="{385F1FCF-421D-455E-B888-1692ADB2CDA2}" type="pres">
      <dgm:prSet presAssocID="{2DDDE279-47E9-40D7-B72C-935F3446C9CA}" presName="hierRoot1" presStyleCnt="0"/>
      <dgm:spPr/>
    </dgm:pt>
    <dgm:pt modelId="{A3FA003B-A1EA-40CE-8E96-B3701E707852}" type="pres">
      <dgm:prSet presAssocID="{2DDDE279-47E9-40D7-B72C-935F3446C9CA}" presName="composite" presStyleCnt="0"/>
      <dgm:spPr/>
    </dgm:pt>
    <dgm:pt modelId="{FA26E2A0-D406-4A10-A42F-568EE8630C4E}" type="pres">
      <dgm:prSet presAssocID="{2DDDE279-47E9-40D7-B72C-935F3446C9CA}" presName="background" presStyleLbl="node0" presStyleIdx="0" presStyleCnt="1"/>
      <dgm:spPr/>
    </dgm:pt>
    <dgm:pt modelId="{889B2654-D9D3-4CBD-BF26-7036F2662326}" type="pres">
      <dgm:prSet presAssocID="{2DDDE279-47E9-40D7-B72C-935F3446C9CA}" presName="text" presStyleLbl="fgAcc0" presStyleIdx="0" presStyleCnt="1">
        <dgm:presLayoutVars>
          <dgm:chPref val="3"/>
        </dgm:presLayoutVars>
      </dgm:prSet>
      <dgm:spPr/>
      <dgm:t>
        <a:bodyPr/>
        <a:lstStyle/>
        <a:p>
          <a:endParaRPr lang="en-US"/>
        </a:p>
      </dgm:t>
    </dgm:pt>
    <dgm:pt modelId="{0827A5CF-B916-416A-A001-35D3FD02BB30}" type="pres">
      <dgm:prSet presAssocID="{2DDDE279-47E9-40D7-B72C-935F3446C9CA}" presName="hierChild2" presStyleCnt="0"/>
      <dgm:spPr/>
    </dgm:pt>
    <dgm:pt modelId="{4446DB76-4381-4270-90D2-029382066CC5}" type="pres">
      <dgm:prSet presAssocID="{E824167B-DA9F-4DA4-882C-AEF6FF94775D}" presName="Name10" presStyleLbl="parChTrans1D2" presStyleIdx="0" presStyleCnt="2"/>
      <dgm:spPr/>
      <dgm:t>
        <a:bodyPr/>
        <a:lstStyle/>
        <a:p>
          <a:endParaRPr lang="en-US"/>
        </a:p>
      </dgm:t>
    </dgm:pt>
    <dgm:pt modelId="{9A288448-4C60-4C3A-B194-79A6D6375217}" type="pres">
      <dgm:prSet presAssocID="{E7DE3740-9C46-4F9B-ACDF-3D6A951264AD}" presName="hierRoot2" presStyleCnt="0"/>
      <dgm:spPr/>
    </dgm:pt>
    <dgm:pt modelId="{B4E3381C-C48E-4B4D-B6A0-06BE8B6A2941}" type="pres">
      <dgm:prSet presAssocID="{E7DE3740-9C46-4F9B-ACDF-3D6A951264AD}" presName="composite2" presStyleCnt="0"/>
      <dgm:spPr/>
    </dgm:pt>
    <dgm:pt modelId="{CB16AA6D-66B5-49EF-B018-78D3E4073EE2}" type="pres">
      <dgm:prSet presAssocID="{E7DE3740-9C46-4F9B-ACDF-3D6A951264AD}" presName="background2" presStyleLbl="node2" presStyleIdx="0" presStyleCnt="2"/>
      <dgm:spPr/>
    </dgm:pt>
    <dgm:pt modelId="{492E4507-94A1-44CE-9ECB-6A1127BA9FD4}" type="pres">
      <dgm:prSet presAssocID="{E7DE3740-9C46-4F9B-ACDF-3D6A951264AD}" presName="text2" presStyleLbl="fgAcc2" presStyleIdx="0" presStyleCnt="2">
        <dgm:presLayoutVars>
          <dgm:chPref val="3"/>
        </dgm:presLayoutVars>
      </dgm:prSet>
      <dgm:spPr/>
      <dgm:t>
        <a:bodyPr/>
        <a:lstStyle/>
        <a:p>
          <a:endParaRPr lang="en-US"/>
        </a:p>
      </dgm:t>
    </dgm:pt>
    <dgm:pt modelId="{7446FBB9-C559-47EF-80E1-AAA3C56E655A}" type="pres">
      <dgm:prSet presAssocID="{E7DE3740-9C46-4F9B-ACDF-3D6A951264AD}" presName="hierChild3" presStyleCnt="0"/>
      <dgm:spPr/>
    </dgm:pt>
    <dgm:pt modelId="{D0F154D8-0F67-4CA1-93F6-2DA453AB664B}" type="pres">
      <dgm:prSet presAssocID="{DAE522D5-C92F-4ABC-AF84-65232C604587}" presName="Name17" presStyleLbl="parChTrans1D3" presStyleIdx="0" presStyleCnt="6"/>
      <dgm:spPr/>
      <dgm:t>
        <a:bodyPr/>
        <a:lstStyle/>
        <a:p>
          <a:endParaRPr lang="en-US"/>
        </a:p>
      </dgm:t>
    </dgm:pt>
    <dgm:pt modelId="{FFFE2C9F-3D91-4F88-979B-E9041D687668}" type="pres">
      <dgm:prSet presAssocID="{523592CE-6504-4CB2-91EA-5C18CCE2B28A}" presName="hierRoot3" presStyleCnt="0"/>
      <dgm:spPr/>
    </dgm:pt>
    <dgm:pt modelId="{BA146B58-E5DA-4921-AD21-B5ADF9845324}" type="pres">
      <dgm:prSet presAssocID="{523592CE-6504-4CB2-91EA-5C18CCE2B28A}" presName="composite3" presStyleCnt="0"/>
      <dgm:spPr/>
    </dgm:pt>
    <dgm:pt modelId="{EC1FC5CB-6083-414B-B61A-6CF569BBAAFA}" type="pres">
      <dgm:prSet presAssocID="{523592CE-6504-4CB2-91EA-5C18CCE2B28A}" presName="background3" presStyleLbl="node3" presStyleIdx="0" presStyleCnt="6"/>
      <dgm:spPr/>
    </dgm:pt>
    <dgm:pt modelId="{216335D9-7864-4A86-9DD3-4A1CE741124A}" type="pres">
      <dgm:prSet presAssocID="{523592CE-6504-4CB2-91EA-5C18CCE2B28A}" presName="text3" presStyleLbl="fgAcc3" presStyleIdx="0" presStyleCnt="6">
        <dgm:presLayoutVars>
          <dgm:chPref val="3"/>
        </dgm:presLayoutVars>
      </dgm:prSet>
      <dgm:spPr/>
      <dgm:t>
        <a:bodyPr/>
        <a:lstStyle/>
        <a:p>
          <a:endParaRPr lang="en-US"/>
        </a:p>
      </dgm:t>
    </dgm:pt>
    <dgm:pt modelId="{3A80788E-2224-438E-8AD7-AED6927CE890}" type="pres">
      <dgm:prSet presAssocID="{523592CE-6504-4CB2-91EA-5C18CCE2B28A}" presName="hierChild4" presStyleCnt="0"/>
      <dgm:spPr/>
    </dgm:pt>
    <dgm:pt modelId="{23753FEE-7574-4D85-A179-AA91AEDE1398}" type="pres">
      <dgm:prSet presAssocID="{CB69B4AE-0DDD-4909-A6C7-2C4B91CF397F}" presName="Name17" presStyleLbl="parChTrans1D3" presStyleIdx="1" presStyleCnt="6"/>
      <dgm:spPr/>
      <dgm:t>
        <a:bodyPr/>
        <a:lstStyle/>
        <a:p>
          <a:endParaRPr lang="en-US"/>
        </a:p>
      </dgm:t>
    </dgm:pt>
    <dgm:pt modelId="{57CF5C95-E88F-4362-BFF7-F734E2D30149}" type="pres">
      <dgm:prSet presAssocID="{762D6BA8-A57B-459A-9CF2-63F1126995BD}" presName="hierRoot3" presStyleCnt="0"/>
      <dgm:spPr/>
    </dgm:pt>
    <dgm:pt modelId="{96C25747-F3C7-4E62-9D3A-99380FE0492E}" type="pres">
      <dgm:prSet presAssocID="{762D6BA8-A57B-459A-9CF2-63F1126995BD}" presName="composite3" presStyleCnt="0"/>
      <dgm:spPr/>
    </dgm:pt>
    <dgm:pt modelId="{1AEC718E-8BEB-4D6A-9D41-FF097F0820D9}" type="pres">
      <dgm:prSet presAssocID="{762D6BA8-A57B-459A-9CF2-63F1126995BD}" presName="background3" presStyleLbl="node3" presStyleIdx="1" presStyleCnt="6"/>
      <dgm:spPr/>
    </dgm:pt>
    <dgm:pt modelId="{52698AD2-7FC4-4451-BA29-0DFE86F16493}" type="pres">
      <dgm:prSet presAssocID="{762D6BA8-A57B-459A-9CF2-63F1126995BD}" presName="text3" presStyleLbl="fgAcc3" presStyleIdx="1" presStyleCnt="6">
        <dgm:presLayoutVars>
          <dgm:chPref val="3"/>
        </dgm:presLayoutVars>
      </dgm:prSet>
      <dgm:spPr/>
      <dgm:t>
        <a:bodyPr/>
        <a:lstStyle/>
        <a:p>
          <a:endParaRPr lang="en-US"/>
        </a:p>
      </dgm:t>
    </dgm:pt>
    <dgm:pt modelId="{BEF80598-9E98-4659-9999-E2AC454FF893}" type="pres">
      <dgm:prSet presAssocID="{762D6BA8-A57B-459A-9CF2-63F1126995BD}" presName="hierChild4" presStyleCnt="0"/>
      <dgm:spPr/>
    </dgm:pt>
    <dgm:pt modelId="{A7A83448-D5AD-459A-AA80-50E3D1496B96}" type="pres">
      <dgm:prSet presAssocID="{85B3FF50-9592-445A-B5B3-3883EB8E0C2C}" presName="Name17" presStyleLbl="parChTrans1D3" presStyleIdx="2" presStyleCnt="6"/>
      <dgm:spPr/>
      <dgm:t>
        <a:bodyPr/>
        <a:lstStyle/>
        <a:p>
          <a:endParaRPr lang="en-US"/>
        </a:p>
      </dgm:t>
    </dgm:pt>
    <dgm:pt modelId="{01A430FB-7AA7-40F1-8209-D4205FE6DB60}" type="pres">
      <dgm:prSet presAssocID="{CC5A8548-BCD0-4F9A-8C10-2A8A5F22751F}" presName="hierRoot3" presStyleCnt="0"/>
      <dgm:spPr/>
    </dgm:pt>
    <dgm:pt modelId="{446FF2B3-2D3B-4AD4-9C0B-1EED3B3E38AF}" type="pres">
      <dgm:prSet presAssocID="{CC5A8548-BCD0-4F9A-8C10-2A8A5F22751F}" presName="composite3" presStyleCnt="0"/>
      <dgm:spPr/>
    </dgm:pt>
    <dgm:pt modelId="{A5F2C1E0-76AB-449A-8A3A-A82AB6F0EF4B}" type="pres">
      <dgm:prSet presAssocID="{CC5A8548-BCD0-4F9A-8C10-2A8A5F22751F}" presName="background3" presStyleLbl="node3" presStyleIdx="2" presStyleCnt="6"/>
      <dgm:spPr/>
    </dgm:pt>
    <dgm:pt modelId="{2B7BB18D-234C-4C31-8DB6-F5E211DFFD8F}" type="pres">
      <dgm:prSet presAssocID="{CC5A8548-BCD0-4F9A-8C10-2A8A5F22751F}" presName="text3" presStyleLbl="fgAcc3" presStyleIdx="2" presStyleCnt="6">
        <dgm:presLayoutVars>
          <dgm:chPref val="3"/>
        </dgm:presLayoutVars>
      </dgm:prSet>
      <dgm:spPr/>
      <dgm:t>
        <a:bodyPr/>
        <a:lstStyle/>
        <a:p>
          <a:endParaRPr lang="en-US"/>
        </a:p>
      </dgm:t>
    </dgm:pt>
    <dgm:pt modelId="{119D8A0C-DAE2-4C1B-9291-9B763AD85D7E}" type="pres">
      <dgm:prSet presAssocID="{CC5A8548-BCD0-4F9A-8C10-2A8A5F22751F}" presName="hierChild4" presStyleCnt="0"/>
      <dgm:spPr/>
    </dgm:pt>
    <dgm:pt modelId="{52EADF46-DE8D-4E50-A55A-F879345F212C}" type="pres">
      <dgm:prSet presAssocID="{BB634399-B588-43C5-AC88-B84B786491BB}" presName="Name10" presStyleLbl="parChTrans1D2" presStyleIdx="1" presStyleCnt="2"/>
      <dgm:spPr/>
      <dgm:t>
        <a:bodyPr/>
        <a:lstStyle/>
        <a:p>
          <a:endParaRPr lang="en-US"/>
        </a:p>
      </dgm:t>
    </dgm:pt>
    <dgm:pt modelId="{71B36C6A-469F-4FD2-A5D4-BD98D9AAE0B0}" type="pres">
      <dgm:prSet presAssocID="{288A658B-831D-4BA9-A612-5C554E22001A}" presName="hierRoot2" presStyleCnt="0"/>
      <dgm:spPr/>
    </dgm:pt>
    <dgm:pt modelId="{02C076A8-5524-4A81-9118-D8DBE1C1FDC4}" type="pres">
      <dgm:prSet presAssocID="{288A658B-831D-4BA9-A612-5C554E22001A}" presName="composite2" presStyleCnt="0"/>
      <dgm:spPr/>
    </dgm:pt>
    <dgm:pt modelId="{32F6A619-5753-4049-B6FD-5AD6062D9E2D}" type="pres">
      <dgm:prSet presAssocID="{288A658B-831D-4BA9-A612-5C554E22001A}" presName="background2" presStyleLbl="node2" presStyleIdx="1" presStyleCnt="2"/>
      <dgm:spPr/>
    </dgm:pt>
    <dgm:pt modelId="{83033466-84B3-46A5-8426-7AAD2C4B407A}" type="pres">
      <dgm:prSet presAssocID="{288A658B-831D-4BA9-A612-5C554E22001A}" presName="text2" presStyleLbl="fgAcc2" presStyleIdx="1" presStyleCnt="2">
        <dgm:presLayoutVars>
          <dgm:chPref val="3"/>
        </dgm:presLayoutVars>
      </dgm:prSet>
      <dgm:spPr/>
      <dgm:t>
        <a:bodyPr/>
        <a:lstStyle/>
        <a:p>
          <a:endParaRPr lang="en-US"/>
        </a:p>
      </dgm:t>
    </dgm:pt>
    <dgm:pt modelId="{830AEE54-CB0F-4499-B6CD-4A5050DDE542}" type="pres">
      <dgm:prSet presAssocID="{288A658B-831D-4BA9-A612-5C554E22001A}" presName="hierChild3" presStyleCnt="0"/>
      <dgm:spPr/>
    </dgm:pt>
    <dgm:pt modelId="{324B0A14-A097-48E7-A9CE-9BD49FD69BA4}" type="pres">
      <dgm:prSet presAssocID="{71AF4208-8937-427E-A56F-33D71222984D}" presName="Name17" presStyleLbl="parChTrans1D3" presStyleIdx="3" presStyleCnt="6"/>
      <dgm:spPr/>
      <dgm:t>
        <a:bodyPr/>
        <a:lstStyle/>
        <a:p>
          <a:endParaRPr lang="en-US"/>
        </a:p>
      </dgm:t>
    </dgm:pt>
    <dgm:pt modelId="{254EE968-3A11-48C9-BFBE-D1AECD5D3124}" type="pres">
      <dgm:prSet presAssocID="{C6EA4021-B7F3-46DC-93F7-8F89C2AD4431}" presName="hierRoot3" presStyleCnt="0"/>
      <dgm:spPr/>
    </dgm:pt>
    <dgm:pt modelId="{9361DEB8-17AA-4F23-B6DC-8BFF182654B4}" type="pres">
      <dgm:prSet presAssocID="{C6EA4021-B7F3-46DC-93F7-8F89C2AD4431}" presName="composite3" presStyleCnt="0"/>
      <dgm:spPr/>
    </dgm:pt>
    <dgm:pt modelId="{75F7FAF7-2734-4D78-9BC2-FA764AA56F09}" type="pres">
      <dgm:prSet presAssocID="{C6EA4021-B7F3-46DC-93F7-8F89C2AD4431}" presName="background3" presStyleLbl="node3" presStyleIdx="3" presStyleCnt="6"/>
      <dgm:spPr/>
    </dgm:pt>
    <dgm:pt modelId="{EF82932F-7F44-4A51-B929-D2D49A5D287B}" type="pres">
      <dgm:prSet presAssocID="{C6EA4021-B7F3-46DC-93F7-8F89C2AD4431}" presName="text3" presStyleLbl="fgAcc3" presStyleIdx="3" presStyleCnt="6">
        <dgm:presLayoutVars>
          <dgm:chPref val="3"/>
        </dgm:presLayoutVars>
      </dgm:prSet>
      <dgm:spPr/>
      <dgm:t>
        <a:bodyPr/>
        <a:lstStyle/>
        <a:p>
          <a:endParaRPr lang="en-US"/>
        </a:p>
      </dgm:t>
    </dgm:pt>
    <dgm:pt modelId="{026B6393-48FD-45D0-9546-947DE4FE0F7D}" type="pres">
      <dgm:prSet presAssocID="{C6EA4021-B7F3-46DC-93F7-8F89C2AD4431}" presName="hierChild4" presStyleCnt="0"/>
      <dgm:spPr/>
    </dgm:pt>
    <dgm:pt modelId="{7F227D2B-134B-4D8F-96F9-834EC5F1996E}" type="pres">
      <dgm:prSet presAssocID="{E639F75B-07BC-4558-BBF8-1EF39651CE84}" presName="Name17" presStyleLbl="parChTrans1D3" presStyleIdx="4" presStyleCnt="6"/>
      <dgm:spPr/>
      <dgm:t>
        <a:bodyPr/>
        <a:lstStyle/>
        <a:p>
          <a:endParaRPr lang="en-US"/>
        </a:p>
      </dgm:t>
    </dgm:pt>
    <dgm:pt modelId="{CF5524C4-93A6-4D9D-A55A-1826A4C4F190}" type="pres">
      <dgm:prSet presAssocID="{7F523334-7257-41E9-81AC-DBA0A775B32F}" presName="hierRoot3" presStyleCnt="0"/>
      <dgm:spPr/>
    </dgm:pt>
    <dgm:pt modelId="{19492BF1-F547-42BA-874B-ACA8C9C6C621}" type="pres">
      <dgm:prSet presAssocID="{7F523334-7257-41E9-81AC-DBA0A775B32F}" presName="composite3" presStyleCnt="0"/>
      <dgm:spPr/>
    </dgm:pt>
    <dgm:pt modelId="{8E7F648C-2D9A-40EE-9FA2-AAAEA8CF6150}" type="pres">
      <dgm:prSet presAssocID="{7F523334-7257-41E9-81AC-DBA0A775B32F}" presName="background3" presStyleLbl="node3" presStyleIdx="4" presStyleCnt="6"/>
      <dgm:spPr/>
    </dgm:pt>
    <dgm:pt modelId="{4B8CF461-5339-49D3-8580-706BE100F370}" type="pres">
      <dgm:prSet presAssocID="{7F523334-7257-41E9-81AC-DBA0A775B32F}" presName="text3" presStyleLbl="fgAcc3" presStyleIdx="4" presStyleCnt="6">
        <dgm:presLayoutVars>
          <dgm:chPref val="3"/>
        </dgm:presLayoutVars>
      </dgm:prSet>
      <dgm:spPr/>
      <dgm:t>
        <a:bodyPr/>
        <a:lstStyle/>
        <a:p>
          <a:endParaRPr lang="en-US"/>
        </a:p>
      </dgm:t>
    </dgm:pt>
    <dgm:pt modelId="{4AEF0B06-F349-4CC1-AA55-63180C14455A}" type="pres">
      <dgm:prSet presAssocID="{7F523334-7257-41E9-81AC-DBA0A775B32F}" presName="hierChild4" presStyleCnt="0"/>
      <dgm:spPr/>
    </dgm:pt>
    <dgm:pt modelId="{8E874BA4-8374-46B9-9FF0-E646E92C9FCC}" type="pres">
      <dgm:prSet presAssocID="{79566AD4-77BF-48FC-B6F2-65CBDC575D24}" presName="Name17" presStyleLbl="parChTrans1D3" presStyleIdx="5" presStyleCnt="6"/>
      <dgm:spPr/>
      <dgm:t>
        <a:bodyPr/>
        <a:lstStyle/>
        <a:p>
          <a:endParaRPr lang="en-US"/>
        </a:p>
      </dgm:t>
    </dgm:pt>
    <dgm:pt modelId="{1830C098-ECAF-476F-B27B-0237CD4BE0A3}" type="pres">
      <dgm:prSet presAssocID="{97189878-36E1-478F-9B11-1E45FD20805A}" presName="hierRoot3" presStyleCnt="0"/>
      <dgm:spPr/>
    </dgm:pt>
    <dgm:pt modelId="{83ED43D1-66E6-4E69-9675-683FEF317FA7}" type="pres">
      <dgm:prSet presAssocID="{97189878-36E1-478F-9B11-1E45FD20805A}" presName="composite3" presStyleCnt="0"/>
      <dgm:spPr/>
    </dgm:pt>
    <dgm:pt modelId="{E40233EC-786A-4BDA-8B8C-5BDD03FC1EE7}" type="pres">
      <dgm:prSet presAssocID="{97189878-36E1-478F-9B11-1E45FD20805A}" presName="background3" presStyleLbl="node3" presStyleIdx="5" presStyleCnt="6"/>
      <dgm:spPr/>
    </dgm:pt>
    <dgm:pt modelId="{A5C7ED71-2EA1-41F1-B5B9-7E95630D9C6D}" type="pres">
      <dgm:prSet presAssocID="{97189878-36E1-478F-9B11-1E45FD20805A}" presName="text3" presStyleLbl="fgAcc3" presStyleIdx="5" presStyleCnt="6">
        <dgm:presLayoutVars>
          <dgm:chPref val="3"/>
        </dgm:presLayoutVars>
      </dgm:prSet>
      <dgm:spPr/>
      <dgm:t>
        <a:bodyPr/>
        <a:lstStyle/>
        <a:p>
          <a:endParaRPr lang="en-US"/>
        </a:p>
      </dgm:t>
    </dgm:pt>
    <dgm:pt modelId="{92213017-3B1E-4351-9BF2-6E80F0000B4F}" type="pres">
      <dgm:prSet presAssocID="{97189878-36E1-478F-9B11-1E45FD20805A}" presName="hierChild4" presStyleCnt="0"/>
      <dgm:spPr/>
    </dgm:pt>
  </dgm:ptLst>
  <dgm:cxnLst>
    <dgm:cxn modelId="{B85AFAA1-B0C5-4F0B-861B-A6F907A82A3F}" type="presOf" srcId="{CB69B4AE-0DDD-4909-A6C7-2C4B91CF397F}" destId="{23753FEE-7574-4D85-A179-AA91AEDE1398}" srcOrd="0" destOrd="0" presId="urn:microsoft.com/office/officeart/2005/8/layout/hierarchy1"/>
    <dgm:cxn modelId="{E93D3FC6-5FE9-4F8A-A646-1E2FE605B762}" type="presOf" srcId="{97189878-36E1-478F-9B11-1E45FD20805A}" destId="{A5C7ED71-2EA1-41F1-B5B9-7E95630D9C6D}" srcOrd="0" destOrd="0" presId="urn:microsoft.com/office/officeart/2005/8/layout/hierarchy1"/>
    <dgm:cxn modelId="{02424146-3C75-40BC-9944-74C5CA331074}" type="presOf" srcId="{762D6BA8-A57B-459A-9CF2-63F1126995BD}" destId="{52698AD2-7FC4-4451-BA29-0DFE86F16493}" srcOrd="0" destOrd="0" presId="urn:microsoft.com/office/officeart/2005/8/layout/hierarchy1"/>
    <dgm:cxn modelId="{D08C5802-6165-4630-A121-6E4C6F6B5666}" type="presOf" srcId="{E639F75B-07BC-4558-BBF8-1EF39651CE84}" destId="{7F227D2B-134B-4D8F-96F9-834EC5F1996E}" srcOrd="0" destOrd="0" presId="urn:microsoft.com/office/officeart/2005/8/layout/hierarchy1"/>
    <dgm:cxn modelId="{4FF7656B-1CB1-4C0B-86A6-EA495BC78129}" srcId="{2DDDE279-47E9-40D7-B72C-935F3446C9CA}" destId="{E7DE3740-9C46-4F9B-ACDF-3D6A951264AD}" srcOrd="0" destOrd="0" parTransId="{E824167B-DA9F-4DA4-882C-AEF6FF94775D}" sibTransId="{E350DEC5-89B8-4F75-8A2B-9565E8BDEE38}"/>
    <dgm:cxn modelId="{B9CCE860-1762-40B9-8FCB-167FAECAF356}" srcId="{E7DE3740-9C46-4F9B-ACDF-3D6A951264AD}" destId="{523592CE-6504-4CB2-91EA-5C18CCE2B28A}" srcOrd="0" destOrd="0" parTransId="{DAE522D5-C92F-4ABC-AF84-65232C604587}" sibTransId="{B766A7AF-98CE-4371-9A75-89E1E4A0BD72}"/>
    <dgm:cxn modelId="{3920DD30-0EC8-4240-AA32-86B2158ABAE9}" type="presOf" srcId="{85B3FF50-9592-445A-B5B3-3883EB8E0C2C}" destId="{A7A83448-D5AD-459A-AA80-50E3D1496B96}" srcOrd="0" destOrd="0" presId="urn:microsoft.com/office/officeart/2005/8/layout/hierarchy1"/>
    <dgm:cxn modelId="{05846A2C-3856-4418-A682-A8E195D785B2}" srcId="{288A658B-831D-4BA9-A612-5C554E22001A}" destId="{97189878-36E1-478F-9B11-1E45FD20805A}" srcOrd="2" destOrd="0" parTransId="{79566AD4-77BF-48FC-B6F2-65CBDC575D24}" sibTransId="{D04E6369-5FC9-455F-9B65-0BFC55A01EFC}"/>
    <dgm:cxn modelId="{65E58945-0583-4848-AD74-2A4F45AFC94E}" type="presOf" srcId="{BB634399-B588-43C5-AC88-B84B786491BB}" destId="{52EADF46-DE8D-4E50-A55A-F879345F212C}" srcOrd="0" destOrd="0" presId="urn:microsoft.com/office/officeart/2005/8/layout/hierarchy1"/>
    <dgm:cxn modelId="{70C8FB32-BAA9-45A3-90D8-FEC91766F03C}" type="presOf" srcId="{E7DE3740-9C46-4F9B-ACDF-3D6A951264AD}" destId="{492E4507-94A1-44CE-9ECB-6A1127BA9FD4}" srcOrd="0" destOrd="0" presId="urn:microsoft.com/office/officeart/2005/8/layout/hierarchy1"/>
    <dgm:cxn modelId="{B30409EC-A03C-4A56-8BB8-35107B110AB6}" type="presOf" srcId="{523592CE-6504-4CB2-91EA-5C18CCE2B28A}" destId="{216335D9-7864-4A86-9DD3-4A1CE741124A}" srcOrd="0" destOrd="0" presId="urn:microsoft.com/office/officeart/2005/8/layout/hierarchy1"/>
    <dgm:cxn modelId="{BA4DF5ED-0FF4-4790-AF94-B4890D32B906}" type="presOf" srcId="{CC5A8548-BCD0-4F9A-8C10-2A8A5F22751F}" destId="{2B7BB18D-234C-4C31-8DB6-F5E211DFFD8F}" srcOrd="0" destOrd="0" presId="urn:microsoft.com/office/officeart/2005/8/layout/hierarchy1"/>
    <dgm:cxn modelId="{DDA889D8-6BD9-4006-9693-6FB0E5DC2396}" type="presOf" srcId="{C6EA4021-B7F3-46DC-93F7-8F89C2AD4431}" destId="{EF82932F-7F44-4A51-B929-D2D49A5D287B}" srcOrd="0" destOrd="0" presId="urn:microsoft.com/office/officeart/2005/8/layout/hierarchy1"/>
    <dgm:cxn modelId="{57A4168E-4224-4C87-8C77-00CC3423228F}" type="presOf" srcId="{2DDDE279-47E9-40D7-B72C-935F3446C9CA}" destId="{889B2654-D9D3-4CBD-BF26-7036F2662326}" srcOrd="0" destOrd="0" presId="urn:microsoft.com/office/officeart/2005/8/layout/hierarchy1"/>
    <dgm:cxn modelId="{7A3AF425-4B1C-4D7A-88EF-C91F25805F36}" srcId="{E7DE3740-9C46-4F9B-ACDF-3D6A951264AD}" destId="{CC5A8548-BCD0-4F9A-8C10-2A8A5F22751F}" srcOrd="2" destOrd="0" parTransId="{85B3FF50-9592-445A-B5B3-3883EB8E0C2C}" sibTransId="{CFECF022-2F11-4073-B32F-5D59E2B53C85}"/>
    <dgm:cxn modelId="{7269C1C3-8D0E-4870-B37B-8FFF1BE7DBE5}" type="presOf" srcId="{E824167B-DA9F-4DA4-882C-AEF6FF94775D}" destId="{4446DB76-4381-4270-90D2-029382066CC5}" srcOrd="0" destOrd="0" presId="urn:microsoft.com/office/officeart/2005/8/layout/hierarchy1"/>
    <dgm:cxn modelId="{4DA24E9E-9FE9-4992-B339-9341534050E1}" type="presOf" srcId="{79566AD4-77BF-48FC-B6F2-65CBDC575D24}" destId="{8E874BA4-8374-46B9-9FF0-E646E92C9FCC}" srcOrd="0" destOrd="0" presId="urn:microsoft.com/office/officeart/2005/8/layout/hierarchy1"/>
    <dgm:cxn modelId="{A3EB7B6A-AF84-4766-A605-371BA81AD231}" type="presOf" srcId="{490EDD88-A5C0-47C1-9525-629EA0B7FD5E}" destId="{A537F07F-5175-44C0-A6F9-A414D51BCBC4}" srcOrd="0" destOrd="0" presId="urn:microsoft.com/office/officeart/2005/8/layout/hierarchy1"/>
    <dgm:cxn modelId="{1016B582-83C0-4535-9D15-3BCDBA3D2677}" srcId="{288A658B-831D-4BA9-A612-5C554E22001A}" destId="{7F523334-7257-41E9-81AC-DBA0A775B32F}" srcOrd="1" destOrd="0" parTransId="{E639F75B-07BC-4558-BBF8-1EF39651CE84}" sibTransId="{BEB6964E-32AD-4BBF-8239-FC7E6B6322DD}"/>
    <dgm:cxn modelId="{A0AC3092-2450-4DE2-8EB3-8AFE502994B0}" srcId="{288A658B-831D-4BA9-A612-5C554E22001A}" destId="{C6EA4021-B7F3-46DC-93F7-8F89C2AD4431}" srcOrd="0" destOrd="0" parTransId="{71AF4208-8937-427E-A56F-33D71222984D}" sibTransId="{64463395-66FD-46D1-A0FB-E468C2AF1E6D}"/>
    <dgm:cxn modelId="{64731463-A686-4696-9E8B-C49AF50FF070}" type="presOf" srcId="{288A658B-831D-4BA9-A612-5C554E22001A}" destId="{83033466-84B3-46A5-8426-7AAD2C4B407A}" srcOrd="0" destOrd="0" presId="urn:microsoft.com/office/officeart/2005/8/layout/hierarchy1"/>
    <dgm:cxn modelId="{08CF0565-2490-446E-B452-F5481462BD00}" type="presOf" srcId="{71AF4208-8937-427E-A56F-33D71222984D}" destId="{324B0A14-A097-48E7-A9CE-9BD49FD69BA4}" srcOrd="0" destOrd="0" presId="urn:microsoft.com/office/officeart/2005/8/layout/hierarchy1"/>
    <dgm:cxn modelId="{B56B4308-48F1-4521-A86D-D27AC9AE200B}" srcId="{E7DE3740-9C46-4F9B-ACDF-3D6A951264AD}" destId="{762D6BA8-A57B-459A-9CF2-63F1126995BD}" srcOrd="1" destOrd="0" parTransId="{CB69B4AE-0DDD-4909-A6C7-2C4B91CF397F}" sibTransId="{277A0E4A-118E-4158-AA12-BD5862A23FDF}"/>
    <dgm:cxn modelId="{E93AE20F-12F3-404D-A1CB-ACBE21C53481}" type="presOf" srcId="{DAE522D5-C92F-4ABC-AF84-65232C604587}" destId="{D0F154D8-0F67-4CA1-93F6-2DA453AB664B}" srcOrd="0" destOrd="0" presId="urn:microsoft.com/office/officeart/2005/8/layout/hierarchy1"/>
    <dgm:cxn modelId="{AD3028BF-1649-4418-91EA-765EBC6341AA}" srcId="{490EDD88-A5C0-47C1-9525-629EA0B7FD5E}" destId="{2DDDE279-47E9-40D7-B72C-935F3446C9CA}" srcOrd="0" destOrd="0" parTransId="{CCC93BB5-87C8-44D7-8A26-C7FC38C9D314}" sibTransId="{8277F64D-B570-4320-BE2A-839599431B05}"/>
    <dgm:cxn modelId="{C4E809DE-9A92-4291-B285-18215032D714}" type="presOf" srcId="{7F523334-7257-41E9-81AC-DBA0A775B32F}" destId="{4B8CF461-5339-49D3-8580-706BE100F370}" srcOrd="0" destOrd="0" presId="urn:microsoft.com/office/officeart/2005/8/layout/hierarchy1"/>
    <dgm:cxn modelId="{E4525CF2-4A57-47EC-A135-A387EB9BE458}" srcId="{2DDDE279-47E9-40D7-B72C-935F3446C9CA}" destId="{288A658B-831D-4BA9-A612-5C554E22001A}" srcOrd="1" destOrd="0" parTransId="{BB634399-B588-43C5-AC88-B84B786491BB}" sibTransId="{4512D6DD-8E79-4829-8C04-BD047E5BD503}"/>
    <dgm:cxn modelId="{0285949A-12A6-4E8E-A8AA-5C50868115B0}" type="presParOf" srcId="{A537F07F-5175-44C0-A6F9-A414D51BCBC4}" destId="{385F1FCF-421D-455E-B888-1692ADB2CDA2}" srcOrd="0" destOrd="0" presId="urn:microsoft.com/office/officeart/2005/8/layout/hierarchy1"/>
    <dgm:cxn modelId="{7AAB41AB-343E-4919-B06A-04926DFBA396}" type="presParOf" srcId="{385F1FCF-421D-455E-B888-1692ADB2CDA2}" destId="{A3FA003B-A1EA-40CE-8E96-B3701E707852}" srcOrd="0" destOrd="0" presId="urn:microsoft.com/office/officeart/2005/8/layout/hierarchy1"/>
    <dgm:cxn modelId="{12863F30-562E-4837-B6E9-174A90B8CC9E}" type="presParOf" srcId="{A3FA003B-A1EA-40CE-8E96-B3701E707852}" destId="{FA26E2A0-D406-4A10-A42F-568EE8630C4E}" srcOrd="0" destOrd="0" presId="urn:microsoft.com/office/officeart/2005/8/layout/hierarchy1"/>
    <dgm:cxn modelId="{E9161E01-F24D-4711-9EE8-F7C045A6261C}" type="presParOf" srcId="{A3FA003B-A1EA-40CE-8E96-B3701E707852}" destId="{889B2654-D9D3-4CBD-BF26-7036F2662326}" srcOrd="1" destOrd="0" presId="urn:microsoft.com/office/officeart/2005/8/layout/hierarchy1"/>
    <dgm:cxn modelId="{EDCCBC2B-AD15-4152-B745-1D0B1F940726}" type="presParOf" srcId="{385F1FCF-421D-455E-B888-1692ADB2CDA2}" destId="{0827A5CF-B916-416A-A001-35D3FD02BB30}" srcOrd="1" destOrd="0" presId="urn:microsoft.com/office/officeart/2005/8/layout/hierarchy1"/>
    <dgm:cxn modelId="{87F9B3ED-EBC2-4725-808E-48F2BBA78747}" type="presParOf" srcId="{0827A5CF-B916-416A-A001-35D3FD02BB30}" destId="{4446DB76-4381-4270-90D2-029382066CC5}" srcOrd="0" destOrd="0" presId="urn:microsoft.com/office/officeart/2005/8/layout/hierarchy1"/>
    <dgm:cxn modelId="{9DB553B4-A864-4B3E-9C88-66AFD4E0EDCC}" type="presParOf" srcId="{0827A5CF-B916-416A-A001-35D3FD02BB30}" destId="{9A288448-4C60-4C3A-B194-79A6D6375217}" srcOrd="1" destOrd="0" presId="urn:microsoft.com/office/officeart/2005/8/layout/hierarchy1"/>
    <dgm:cxn modelId="{FB87C05C-E638-4746-BD00-1425AD1790BB}" type="presParOf" srcId="{9A288448-4C60-4C3A-B194-79A6D6375217}" destId="{B4E3381C-C48E-4B4D-B6A0-06BE8B6A2941}" srcOrd="0" destOrd="0" presId="urn:microsoft.com/office/officeart/2005/8/layout/hierarchy1"/>
    <dgm:cxn modelId="{A1C0199F-1F15-4CC3-BB80-73BA5CCA343B}" type="presParOf" srcId="{B4E3381C-C48E-4B4D-B6A0-06BE8B6A2941}" destId="{CB16AA6D-66B5-49EF-B018-78D3E4073EE2}" srcOrd="0" destOrd="0" presId="urn:microsoft.com/office/officeart/2005/8/layout/hierarchy1"/>
    <dgm:cxn modelId="{F4B1697B-B254-4FBC-A95E-B02DCD499775}" type="presParOf" srcId="{B4E3381C-C48E-4B4D-B6A0-06BE8B6A2941}" destId="{492E4507-94A1-44CE-9ECB-6A1127BA9FD4}" srcOrd="1" destOrd="0" presId="urn:microsoft.com/office/officeart/2005/8/layout/hierarchy1"/>
    <dgm:cxn modelId="{4EC9917F-9210-4CDB-A2AA-928EAC6D92D5}" type="presParOf" srcId="{9A288448-4C60-4C3A-B194-79A6D6375217}" destId="{7446FBB9-C559-47EF-80E1-AAA3C56E655A}" srcOrd="1" destOrd="0" presId="urn:microsoft.com/office/officeart/2005/8/layout/hierarchy1"/>
    <dgm:cxn modelId="{6C6D1533-9554-4520-892B-CC74AC3E4681}" type="presParOf" srcId="{7446FBB9-C559-47EF-80E1-AAA3C56E655A}" destId="{D0F154D8-0F67-4CA1-93F6-2DA453AB664B}" srcOrd="0" destOrd="0" presId="urn:microsoft.com/office/officeart/2005/8/layout/hierarchy1"/>
    <dgm:cxn modelId="{CCAFB7B1-6EC5-4EC2-BE21-984904AE41C8}" type="presParOf" srcId="{7446FBB9-C559-47EF-80E1-AAA3C56E655A}" destId="{FFFE2C9F-3D91-4F88-979B-E9041D687668}" srcOrd="1" destOrd="0" presId="urn:microsoft.com/office/officeart/2005/8/layout/hierarchy1"/>
    <dgm:cxn modelId="{759E8C2D-8F41-45D2-8951-0CD77AC536B0}" type="presParOf" srcId="{FFFE2C9F-3D91-4F88-979B-E9041D687668}" destId="{BA146B58-E5DA-4921-AD21-B5ADF9845324}" srcOrd="0" destOrd="0" presId="urn:microsoft.com/office/officeart/2005/8/layout/hierarchy1"/>
    <dgm:cxn modelId="{CDF2923E-799F-4FD4-A392-292375B8BCBC}" type="presParOf" srcId="{BA146B58-E5DA-4921-AD21-B5ADF9845324}" destId="{EC1FC5CB-6083-414B-B61A-6CF569BBAAFA}" srcOrd="0" destOrd="0" presId="urn:microsoft.com/office/officeart/2005/8/layout/hierarchy1"/>
    <dgm:cxn modelId="{2B9B5A93-7581-4899-B539-81A515B61F6A}" type="presParOf" srcId="{BA146B58-E5DA-4921-AD21-B5ADF9845324}" destId="{216335D9-7864-4A86-9DD3-4A1CE741124A}" srcOrd="1" destOrd="0" presId="urn:microsoft.com/office/officeart/2005/8/layout/hierarchy1"/>
    <dgm:cxn modelId="{F9703BAD-C2F6-4C65-9754-552B894A8A3B}" type="presParOf" srcId="{FFFE2C9F-3D91-4F88-979B-E9041D687668}" destId="{3A80788E-2224-438E-8AD7-AED6927CE890}" srcOrd="1" destOrd="0" presId="urn:microsoft.com/office/officeart/2005/8/layout/hierarchy1"/>
    <dgm:cxn modelId="{7467BE53-323E-4B3E-AE24-09D1B8CA5DC6}" type="presParOf" srcId="{7446FBB9-C559-47EF-80E1-AAA3C56E655A}" destId="{23753FEE-7574-4D85-A179-AA91AEDE1398}" srcOrd="2" destOrd="0" presId="urn:microsoft.com/office/officeart/2005/8/layout/hierarchy1"/>
    <dgm:cxn modelId="{CAEEBDE5-CF60-4A31-81B9-5021BCC6EE77}" type="presParOf" srcId="{7446FBB9-C559-47EF-80E1-AAA3C56E655A}" destId="{57CF5C95-E88F-4362-BFF7-F734E2D30149}" srcOrd="3" destOrd="0" presId="urn:microsoft.com/office/officeart/2005/8/layout/hierarchy1"/>
    <dgm:cxn modelId="{408965E3-7C9D-439A-9E34-8A9F6AFC42FC}" type="presParOf" srcId="{57CF5C95-E88F-4362-BFF7-F734E2D30149}" destId="{96C25747-F3C7-4E62-9D3A-99380FE0492E}" srcOrd="0" destOrd="0" presId="urn:microsoft.com/office/officeart/2005/8/layout/hierarchy1"/>
    <dgm:cxn modelId="{03DF6A7C-A99B-48BA-A6C0-81259F1A7F03}" type="presParOf" srcId="{96C25747-F3C7-4E62-9D3A-99380FE0492E}" destId="{1AEC718E-8BEB-4D6A-9D41-FF097F0820D9}" srcOrd="0" destOrd="0" presId="urn:microsoft.com/office/officeart/2005/8/layout/hierarchy1"/>
    <dgm:cxn modelId="{56E788CB-C82A-45F0-9B95-790B84224A5D}" type="presParOf" srcId="{96C25747-F3C7-4E62-9D3A-99380FE0492E}" destId="{52698AD2-7FC4-4451-BA29-0DFE86F16493}" srcOrd="1" destOrd="0" presId="urn:microsoft.com/office/officeart/2005/8/layout/hierarchy1"/>
    <dgm:cxn modelId="{D18B677E-CB87-42FC-B563-B3F3410B8BF2}" type="presParOf" srcId="{57CF5C95-E88F-4362-BFF7-F734E2D30149}" destId="{BEF80598-9E98-4659-9999-E2AC454FF893}" srcOrd="1" destOrd="0" presId="urn:microsoft.com/office/officeart/2005/8/layout/hierarchy1"/>
    <dgm:cxn modelId="{B822B6D7-3DE9-49C7-BC00-4848E464B4F4}" type="presParOf" srcId="{7446FBB9-C559-47EF-80E1-AAA3C56E655A}" destId="{A7A83448-D5AD-459A-AA80-50E3D1496B96}" srcOrd="4" destOrd="0" presId="urn:microsoft.com/office/officeart/2005/8/layout/hierarchy1"/>
    <dgm:cxn modelId="{217482EF-F8AE-4C16-B3DD-B2D9329B3258}" type="presParOf" srcId="{7446FBB9-C559-47EF-80E1-AAA3C56E655A}" destId="{01A430FB-7AA7-40F1-8209-D4205FE6DB60}" srcOrd="5" destOrd="0" presId="urn:microsoft.com/office/officeart/2005/8/layout/hierarchy1"/>
    <dgm:cxn modelId="{42E1F4A1-233A-4EBC-B4F5-96DA86721C44}" type="presParOf" srcId="{01A430FB-7AA7-40F1-8209-D4205FE6DB60}" destId="{446FF2B3-2D3B-4AD4-9C0B-1EED3B3E38AF}" srcOrd="0" destOrd="0" presId="urn:microsoft.com/office/officeart/2005/8/layout/hierarchy1"/>
    <dgm:cxn modelId="{D596C553-4FAE-45E6-869B-A2A132427D00}" type="presParOf" srcId="{446FF2B3-2D3B-4AD4-9C0B-1EED3B3E38AF}" destId="{A5F2C1E0-76AB-449A-8A3A-A82AB6F0EF4B}" srcOrd="0" destOrd="0" presId="urn:microsoft.com/office/officeart/2005/8/layout/hierarchy1"/>
    <dgm:cxn modelId="{55FAA76D-178C-486A-8214-6E5197F4152B}" type="presParOf" srcId="{446FF2B3-2D3B-4AD4-9C0B-1EED3B3E38AF}" destId="{2B7BB18D-234C-4C31-8DB6-F5E211DFFD8F}" srcOrd="1" destOrd="0" presId="urn:microsoft.com/office/officeart/2005/8/layout/hierarchy1"/>
    <dgm:cxn modelId="{C824C06B-14E1-4070-877A-E567976FE2A4}" type="presParOf" srcId="{01A430FB-7AA7-40F1-8209-D4205FE6DB60}" destId="{119D8A0C-DAE2-4C1B-9291-9B763AD85D7E}" srcOrd="1" destOrd="0" presId="urn:microsoft.com/office/officeart/2005/8/layout/hierarchy1"/>
    <dgm:cxn modelId="{2128784A-06A0-4B5D-84FE-A49944765A9A}" type="presParOf" srcId="{0827A5CF-B916-416A-A001-35D3FD02BB30}" destId="{52EADF46-DE8D-4E50-A55A-F879345F212C}" srcOrd="2" destOrd="0" presId="urn:microsoft.com/office/officeart/2005/8/layout/hierarchy1"/>
    <dgm:cxn modelId="{41D66CAF-15D7-4FB3-AAEE-7805BB6A9BCC}" type="presParOf" srcId="{0827A5CF-B916-416A-A001-35D3FD02BB30}" destId="{71B36C6A-469F-4FD2-A5D4-BD98D9AAE0B0}" srcOrd="3" destOrd="0" presId="urn:microsoft.com/office/officeart/2005/8/layout/hierarchy1"/>
    <dgm:cxn modelId="{B09EFBDA-52FD-4E90-954B-AA83F6595754}" type="presParOf" srcId="{71B36C6A-469F-4FD2-A5D4-BD98D9AAE0B0}" destId="{02C076A8-5524-4A81-9118-D8DBE1C1FDC4}" srcOrd="0" destOrd="0" presId="urn:microsoft.com/office/officeart/2005/8/layout/hierarchy1"/>
    <dgm:cxn modelId="{905D62CE-63C2-4DAC-B31A-171E0BDF379F}" type="presParOf" srcId="{02C076A8-5524-4A81-9118-D8DBE1C1FDC4}" destId="{32F6A619-5753-4049-B6FD-5AD6062D9E2D}" srcOrd="0" destOrd="0" presId="urn:microsoft.com/office/officeart/2005/8/layout/hierarchy1"/>
    <dgm:cxn modelId="{198C2B40-56B9-471E-89FD-998A482C4F3B}" type="presParOf" srcId="{02C076A8-5524-4A81-9118-D8DBE1C1FDC4}" destId="{83033466-84B3-46A5-8426-7AAD2C4B407A}" srcOrd="1" destOrd="0" presId="urn:microsoft.com/office/officeart/2005/8/layout/hierarchy1"/>
    <dgm:cxn modelId="{C28DFD69-AC40-4907-93B3-909D3DDC7845}" type="presParOf" srcId="{71B36C6A-469F-4FD2-A5D4-BD98D9AAE0B0}" destId="{830AEE54-CB0F-4499-B6CD-4A5050DDE542}" srcOrd="1" destOrd="0" presId="urn:microsoft.com/office/officeart/2005/8/layout/hierarchy1"/>
    <dgm:cxn modelId="{5B955F4A-5066-452A-9156-ED60E2D7467F}" type="presParOf" srcId="{830AEE54-CB0F-4499-B6CD-4A5050DDE542}" destId="{324B0A14-A097-48E7-A9CE-9BD49FD69BA4}" srcOrd="0" destOrd="0" presId="urn:microsoft.com/office/officeart/2005/8/layout/hierarchy1"/>
    <dgm:cxn modelId="{F2BF483E-5337-46DB-A26D-F81FD33E776A}" type="presParOf" srcId="{830AEE54-CB0F-4499-B6CD-4A5050DDE542}" destId="{254EE968-3A11-48C9-BFBE-D1AECD5D3124}" srcOrd="1" destOrd="0" presId="urn:microsoft.com/office/officeart/2005/8/layout/hierarchy1"/>
    <dgm:cxn modelId="{E545EEEA-2F0F-4C8F-832C-0C49A77584E3}" type="presParOf" srcId="{254EE968-3A11-48C9-BFBE-D1AECD5D3124}" destId="{9361DEB8-17AA-4F23-B6DC-8BFF182654B4}" srcOrd="0" destOrd="0" presId="urn:microsoft.com/office/officeart/2005/8/layout/hierarchy1"/>
    <dgm:cxn modelId="{0DFF36CB-96E4-42E0-BF7D-000D64B84E8A}" type="presParOf" srcId="{9361DEB8-17AA-4F23-B6DC-8BFF182654B4}" destId="{75F7FAF7-2734-4D78-9BC2-FA764AA56F09}" srcOrd="0" destOrd="0" presId="urn:microsoft.com/office/officeart/2005/8/layout/hierarchy1"/>
    <dgm:cxn modelId="{ECE04FFF-2E10-42ED-B461-08B4A5DE42B3}" type="presParOf" srcId="{9361DEB8-17AA-4F23-B6DC-8BFF182654B4}" destId="{EF82932F-7F44-4A51-B929-D2D49A5D287B}" srcOrd="1" destOrd="0" presId="urn:microsoft.com/office/officeart/2005/8/layout/hierarchy1"/>
    <dgm:cxn modelId="{4D5971FA-FBAB-4507-9D6D-09D44D0BAE52}" type="presParOf" srcId="{254EE968-3A11-48C9-BFBE-D1AECD5D3124}" destId="{026B6393-48FD-45D0-9546-947DE4FE0F7D}" srcOrd="1" destOrd="0" presId="urn:microsoft.com/office/officeart/2005/8/layout/hierarchy1"/>
    <dgm:cxn modelId="{F9C6B23F-965D-42C1-A405-56E4663C2946}" type="presParOf" srcId="{830AEE54-CB0F-4499-B6CD-4A5050DDE542}" destId="{7F227D2B-134B-4D8F-96F9-834EC5F1996E}" srcOrd="2" destOrd="0" presId="urn:microsoft.com/office/officeart/2005/8/layout/hierarchy1"/>
    <dgm:cxn modelId="{CEDF3D1F-5BF7-4026-868D-F86306FB712F}" type="presParOf" srcId="{830AEE54-CB0F-4499-B6CD-4A5050DDE542}" destId="{CF5524C4-93A6-4D9D-A55A-1826A4C4F190}" srcOrd="3" destOrd="0" presId="urn:microsoft.com/office/officeart/2005/8/layout/hierarchy1"/>
    <dgm:cxn modelId="{D461A9CE-6C8A-471E-9C52-ED2726F4CC93}" type="presParOf" srcId="{CF5524C4-93A6-4D9D-A55A-1826A4C4F190}" destId="{19492BF1-F547-42BA-874B-ACA8C9C6C621}" srcOrd="0" destOrd="0" presId="urn:microsoft.com/office/officeart/2005/8/layout/hierarchy1"/>
    <dgm:cxn modelId="{F4AAC91E-5709-453C-95DD-4AEEC2EC3B6E}" type="presParOf" srcId="{19492BF1-F547-42BA-874B-ACA8C9C6C621}" destId="{8E7F648C-2D9A-40EE-9FA2-AAAEA8CF6150}" srcOrd="0" destOrd="0" presId="urn:microsoft.com/office/officeart/2005/8/layout/hierarchy1"/>
    <dgm:cxn modelId="{5A8C2BEF-E787-4428-BB1D-8D7CE4A35C4A}" type="presParOf" srcId="{19492BF1-F547-42BA-874B-ACA8C9C6C621}" destId="{4B8CF461-5339-49D3-8580-706BE100F370}" srcOrd="1" destOrd="0" presId="urn:microsoft.com/office/officeart/2005/8/layout/hierarchy1"/>
    <dgm:cxn modelId="{3FD97EEC-3957-4EBA-8149-676BB49B33E9}" type="presParOf" srcId="{CF5524C4-93A6-4D9D-A55A-1826A4C4F190}" destId="{4AEF0B06-F349-4CC1-AA55-63180C14455A}" srcOrd="1" destOrd="0" presId="urn:microsoft.com/office/officeart/2005/8/layout/hierarchy1"/>
    <dgm:cxn modelId="{7DCAFE8A-4352-470F-BF10-21C385433BC8}" type="presParOf" srcId="{830AEE54-CB0F-4499-B6CD-4A5050DDE542}" destId="{8E874BA4-8374-46B9-9FF0-E646E92C9FCC}" srcOrd="4" destOrd="0" presId="urn:microsoft.com/office/officeart/2005/8/layout/hierarchy1"/>
    <dgm:cxn modelId="{2084A261-D153-404A-9B3D-BB1562F595D2}" type="presParOf" srcId="{830AEE54-CB0F-4499-B6CD-4A5050DDE542}" destId="{1830C098-ECAF-476F-B27B-0237CD4BE0A3}" srcOrd="5" destOrd="0" presId="urn:microsoft.com/office/officeart/2005/8/layout/hierarchy1"/>
    <dgm:cxn modelId="{5A0E35FF-2570-4B7C-BD16-7AC4FC52483C}" type="presParOf" srcId="{1830C098-ECAF-476F-B27B-0237CD4BE0A3}" destId="{83ED43D1-66E6-4E69-9675-683FEF317FA7}" srcOrd="0" destOrd="0" presId="urn:microsoft.com/office/officeart/2005/8/layout/hierarchy1"/>
    <dgm:cxn modelId="{A698CB08-8129-4645-960E-2CA0A17FD749}" type="presParOf" srcId="{83ED43D1-66E6-4E69-9675-683FEF317FA7}" destId="{E40233EC-786A-4BDA-8B8C-5BDD03FC1EE7}" srcOrd="0" destOrd="0" presId="urn:microsoft.com/office/officeart/2005/8/layout/hierarchy1"/>
    <dgm:cxn modelId="{FD2F989E-644E-4735-83EB-15E21B58BE4A}" type="presParOf" srcId="{83ED43D1-66E6-4E69-9675-683FEF317FA7}" destId="{A5C7ED71-2EA1-41F1-B5B9-7E95630D9C6D}" srcOrd="1" destOrd="0" presId="urn:microsoft.com/office/officeart/2005/8/layout/hierarchy1"/>
    <dgm:cxn modelId="{94607CCB-8917-44F2-A877-035C931E0A94}" type="presParOf" srcId="{1830C098-ECAF-476F-B27B-0237CD4BE0A3}" destId="{92213017-3B1E-4351-9BF2-6E80F0000B4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74BA4-8374-46B9-9FF0-E646E92C9FCC}">
      <dsp:nvSpPr>
        <dsp:cNvPr id="0" name=""/>
        <dsp:cNvSpPr/>
      </dsp:nvSpPr>
      <dsp:spPr>
        <a:xfrm>
          <a:off x="6367462" y="2344742"/>
          <a:ext cx="1443930" cy="343589"/>
        </a:xfrm>
        <a:custGeom>
          <a:avLst/>
          <a:gdLst/>
          <a:ahLst/>
          <a:cxnLst/>
          <a:rect l="0" t="0" r="0" b="0"/>
          <a:pathLst>
            <a:path>
              <a:moveTo>
                <a:pt x="0" y="0"/>
              </a:moveTo>
              <a:lnTo>
                <a:pt x="0" y="234146"/>
              </a:lnTo>
              <a:lnTo>
                <a:pt x="1443930" y="234146"/>
              </a:lnTo>
              <a:lnTo>
                <a:pt x="1443930" y="3435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227D2B-134B-4D8F-96F9-834EC5F1996E}">
      <dsp:nvSpPr>
        <dsp:cNvPr id="0" name=""/>
        <dsp:cNvSpPr/>
      </dsp:nvSpPr>
      <dsp:spPr>
        <a:xfrm>
          <a:off x="6321742" y="2344742"/>
          <a:ext cx="91440" cy="343589"/>
        </a:xfrm>
        <a:custGeom>
          <a:avLst/>
          <a:gdLst/>
          <a:ahLst/>
          <a:cxnLst/>
          <a:rect l="0" t="0" r="0" b="0"/>
          <a:pathLst>
            <a:path>
              <a:moveTo>
                <a:pt x="45720" y="0"/>
              </a:moveTo>
              <a:lnTo>
                <a:pt x="45720" y="3435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B0A14-A097-48E7-A9CE-9BD49FD69BA4}">
      <dsp:nvSpPr>
        <dsp:cNvPr id="0" name=""/>
        <dsp:cNvSpPr/>
      </dsp:nvSpPr>
      <dsp:spPr>
        <a:xfrm>
          <a:off x="4923532" y="2344742"/>
          <a:ext cx="1443930" cy="343589"/>
        </a:xfrm>
        <a:custGeom>
          <a:avLst/>
          <a:gdLst/>
          <a:ahLst/>
          <a:cxnLst/>
          <a:rect l="0" t="0" r="0" b="0"/>
          <a:pathLst>
            <a:path>
              <a:moveTo>
                <a:pt x="1443930" y="0"/>
              </a:moveTo>
              <a:lnTo>
                <a:pt x="1443930" y="234146"/>
              </a:lnTo>
              <a:lnTo>
                <a:pt x="0" y="234146"/>
              </a:lnTo>
              <a:lnTo>
                <a:pt x="0" y="3435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EADF46-DE8D-4E50-A55A-F879345F212C}">
      <dsp:nvSpPr>
        <dsp:cNvPr id="0" name=""/>
        <dsp:cNvSpPr/>
      </dsp:nvSpPr>
      <dsp:spPr>
        <a:xfrm>
          <a:off x="4201566" y="1250964"/>
          <a:ext cx="2165895" cy="343589"/>
        </a:xfrm>
        <a:custGeom>
          <a:avLst/>
          <a:gdLst/>
          <a:ahLst/>
          <a:cxnLst/>
          <a:rect l="0" t="0" r="0" b="0"/>
          <a:pathLst>
            <a:path>
              <a:moveTo>
                <a:pt x="0" y="0"/>
              </a:moveTo>
              <a:lnTo>
                <a:pt x="0" y="234146"/>
              </a:lnTo>
              <a:lnTo>
                <a:pt x="2165895" y="234146"/>
              </a:lnTo>
              <a:lnTo>
                <a:pt x="2165895" y="3435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A83448-D5AD-459A-AA80-50E3D1496B96}">
      <dsp:nvSpPr>
        <dsp:cNvPr id="0" name=""/>
        <dsp:cNvSpPr/>
      </dsp:nvSpPr>
      <dsp:spPr>
        <a:xfrm>
          <a:off x="2035671" y="2344742"/>
          <a:ext cx="1443930" cy="343589"/>
        </a:xfrm>
        <a:custGeom>
          <a:avLst/>
          <a:gdLst/>
          <a:ahLst/>
          <a:cxnLst/>
          <a:rect l="0" t="0" r="0" b="0"/>
          <a:pathLst>
            <a:path>
              <a:moveTo>
                <a:pt x="0" y="0"/>
              </a:moveTo>
              <a:lnTo>
                <a:pt x="0" y="234146"/>
              </a:lnTo>
              <a:lnTo>
                <a:pt x="1443930" y="234146"/>
              </a:lnTo>
              <a:lnTo>
                <a:pt x="1443930" y="3435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753FEE-7574-4D85-A179-AA91AEDE1398}">
      <dsp:nvSpPr>
        <dsp:cNvPr id="0" name=""/>
        <dsp:cNvSpPr/>
      </dsp:nvSpPr>
      <dsp:spPr>
        <a:xfrm>
          <a:off x="1989951" y="2344742"/>
          <a:ext cx="91440" cy="343589"/>
        </a:xfrm>
        <a:custGeom>
          <a:avLst/>
          <a:gdLst/>
          <a:ahLst/>
          <a:cxnLst/>
          <a:rect l="0" t="0" r="0" b="0"/>
          <a:pathLst>
            <a:path>
              <a:moveTo>
                <a:pt x="45720" y="0"/>
              </a:moveTo>
              <a:lnTo>
                <a:pt x="45720" y="3435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F154D8-0F67-4CA1-93F6-2DA453AB664B}">
      <dsp:nvSpPr>
        <dsp:cNvPr id="0" name=""/>
        <dsp:cNvSpPr/>
      </dsp:nvSpPr>
      <dsp:spPr>
        <a:xfrm>
          <a:off x="591740" y="2344742"/>
          <a:ext cx="1443930" cy="343589"/>
        </a:xfrm>
        <a:custGeom>
          <a:avLst/>
          <a:gdLst/>
          <a:ahLst/>
          <a:cxnLst/>
          <a:rect l="0" t="0" r="0" b="0"/>
          <a:pathLst>
            <a:path>
              <a:moveTo>
                <a:pt x="1443930" y="0"/>
              </a:moveTo>
              <a:lnTo>
                <a:pt x="1443930" y="234146"/>
              </a:lnTo>
              <a:lnTo>
                <a:pt x="0" y="234146"/>
              </a:lnTo>
              <a:lnTo>
                <a:pt x="0" y="34358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46DB76-4381-4270-90D2-029382066CC5}">
      <dsp:nvSpPr>
        <dsp:cNvPr id="0" name=""/>
        <dsp:cNvSpPr/>
      </dsp:nvSpPr>
      <dsp:spPr>
        <a:xfrm>
          <a:off x="2035671" y="1250964"/>
          <a:ext cx="2165895" cy="343589"/>
        </a:xfrm>
        <a:custGeom>
          <a:avLst/>
          <a:gdLst/>
          <a:ahLst/>
          <a:cxnLst/>
          <a:rect l="0" t="0" r="0" b="0"/>
          <a:pathLst>
            <a:path>
              <a:moveTo>
                <a:pt x="2165895" y="0"/>
              </a:moveTo>
              <a:lnTo>
                <a:pt x="2165895" y="234146"/>
              </a:lnTo>
              <a:lnTo>
                <a:pt x="0" y="234146"/>
              </a:lnTo>
              <a:lnTo>
                <a:pt x="0" y="34358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26E2A0-D406-4A10-A42F-568EE8630C4E}">
      <dsp:nvSpPr>
        <dsp:cNvPr id="0" name=""/>
        <dsp:cNvSpPr/>
      </dsp:nvSpPr>
      <dsp:spPr>
        <a:xfrm>
          <a:off x="3610867" y="500777"/>
          <a:ext cx="1181397" cy="7501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9B2654-D9D3-4CBD-BF26-7036F2662326}">
      <dsp:nvSpPr>
        <dsp:cNvPr id="0" name=""/>
        <dsp:cNvSpPr/>
      </dsp:nvSpPr>
      <dsp:spPr>
        <a:xfrm>
          <a:off x="3742134" y="625480"/>
          <a:ext cx="1181397" cy="7501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File (128 MB)</a:t>
          </a:r>
          <a:endParaRPr lang="en-US" sz="1700" kern="1200" dirty="0"/>
        </a:p>
      </dsp:txBody>
      <dsp:txXfrm>
        <a:off x="3764106" y="647452"/>
        <a:ext cx="1137453" cy="706243"/>
      </dsp:txXfrm>
    </dsp:sp>
    <dsp:sp modelId="{CB16AA6D-66B5-49EF-B018-78D3E4073EE2}">
      <dsp:nvSpPr>
        <dsp:cNvPr id="0" name=""/>
        <dsp:cNvSpPr/>
      </dsp:nvSpPr>
      <dsp:spPr>
        <a:xfrm>
          <a:off x="1444972" y="1594554"/>
          <a:ext cx="1181397" cy="7501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2E4507-94A1-44CE-9ECB-6A1127BA9FD4}">
      <dsp:nvSpPr>
        <dsp:cNvPr id="0" name=""/>
        <dsp:cNvSpPr/>
      </dsp:nvSpPr>
      <dsp:spPr>
        <a:xfrm>
          <a:off x="1576238" y="1719257"/>
          <a:ext cx="1181397" cy="7501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HDFS Block (64 MB)</a:t>
          </a:r>
          <a:endParaRPr lang="en-US" sz="1700" kern="1200" dirty="0"/>
        </a:p>
      </dsp:txBody>
      <dsp:txXfrm>
        <a:off x="1598210" y="1741229"/>
        <a:ext cx="1137453" cy="706243"/>
      </dsp:txXfrm>
    </dsp:sp>
    <dsp:sp modelId="{EC1FC5CB-6083-414B-B61A-6CF569BBAAFA}">
      <dsp:nvSpPr>
        <dsp:cNvPr id="0" name=""/>
        <dsp:cNvSpPr/>
      </dsp:nvSpPr>
      <dsp:spPr>
        <a:xfrm>
          <a:off x="1041" y="2688332"/>
          <a:ext cx="1181397" cy="7501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6335D9-7864-4A86-9DD3-4A1CE741124A}">
      <dsp:nvSpPr>
        <dsp:cNvPr id="0" name=""/>
        <dsp:cNvSpPr/>
      </dsp:nvSpPr>
      <dsp:spPr>
        <a:xfrm>
          <a:off x="132308" y="2813035"/>
          <a:ext cx="1181397" cy="7501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FS Block (4KB)</a:t>
          </a:r>
          <a:endParaRPr lang="en-US" sz="1700" kern="1200" dirty="0"/>
        </a:p>
      </dsp:txBody>
      <dsp:txXfrm>
        <a:off x="154280" y="2835007"/>
        <a:ext cx="1137453" cy="706243"/>
      </dsp:txXfrm>
    </dsp:sp>
    <dsp:sp modelId="{1AEC718E-8BEB-4D6A-9D41-FF097F0820D9}">
      <dsp:nvSpPr>
        <dsp:cNvPr id="0" name=""/>
        <dsp:cNvSpPr/>
      </dsp:nvSpPr>
      <dsp:spPr>
        <a:xfrm>
          <a:off x="1444972" y="2688332"/>
          <a:ext cx="1181397" cy="7501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698AD2-7FC4-4451-BA29-0DFE86F16493}">
      <dsp:nvSpPr>
        <dsp:cNvPr id="0" name=""/>
        <dsp:cNvSpPr/>
      </dsp:nvSpPr>
      <dsp:spPr>
        <a:xfrm>
          <a:off x="1576238" y="2813035"/>
          <a:ext cx="1181397" cy="7501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FS Block (4KB)</a:t>
          </a:r>
          <a:endParaRPr lang="en-US" sz="1700" kern="1200" dirty="0"/>
        </a:p>
      </dsp:txBody>
      <dsp:txXfrm>
        <a:off x="1598210" y="2835007"/>
        <a:ext cx="1137453" cy="706243"/>
      </dsp:txXfrm>
    </dsp:sp>
    <dsp:sp modelId="{A5F2C1E0-76AB-449A-8A3A-A82AB6F0EF4B}">
      <dsp:nvSpPr>
        <dsp:cNvPr id="0" name=""/>
        <dsp:cNvSpPr/>
      </dsp:nvSpPr>
      <dsp:spPr>
        <a:xfrm>
          <a:off x="2888902" y="2688332"/>
          <a:ext cx="1181397" cy="7501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7BB18D-234C-4C31-8DB6-F5E211DFFD8F}">
      <dsp:nvSpPr>
        <dsp:cNvPr id="0" name=""/>
        <dsp:cNvSpPr/>
      </dsp:nvSpPr>
      <dsp:spPr>
        <a:xfrm>
          <a:off x="3020169" y="2813035"/>
          <a:ext cx="1181397" cy="7501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t>
          </a:r>
          <a:endParaRPr lang="en-US" sz="1700" kern="1200" dirty="0"/>
        </a:p>
      </dsp:txBody>
      <dsp:txXfrm>
        <a:off x="3042141" y="2835007"/>
        <a:ext cx="1137453" cy="706243"/>
      </dsp:txXfrm>
    </dsp:sp>
    <dsp:sp modelId="{32F6A619-5753-4049-B6FD-5AD6062D9E2D}">
      <dsp:nvSpPr>
        <dsp:cNvPr id="0" name=""/>
        <dsp:cNvSpPr/>
      </dsp:nvSpPr>
      <dsp:spPr>
        <a:xfrm>
          <a:off x="5776763" y="1594554"/>
          <a:ext cx="1181397" cy="7501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033466-84B3-46A5-8426-7AAD2C4B407A}">
      <dsp:nvSpPr>
        <dsp:cNvPr id="0" name=""/>
        <dsp:cNvSpPr/>
      </dsp:nvSpPr>
      <dsp:spPr>
        <a:xfrm>
          <a:off x="5908030" y="1719257"/>
          <a:ext cx="1181397" cy="7501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HDFS Block (64 MB)</a:t>
          </a:r>
          <a:endParaRPr lang="en-US" sz="1700" kern="1200" dirty="0"/>
        </a:p>
      </dsp:txBody>
      <dsp:txXfrm>
        <a:off x="5930002" y="1741229"/>
        <a:ext cx="1137453" cy="706243"/>
      </dsp:txXfrm>
    </dsp:sp>
    <dsp:sp modelId="{75F7FAF7-2734-4D78-9BC2-FA764AA56F09}">
      <dsp:nvSpPr>
        <dsp:cNvPr id="0" name=""/>
        <dsp:cNvSpPr/>
      </dsp:nvSpPr>
      <dsp:spPr>
        <a:xfrm>
          <a:off x="4332833" y="2688332"/>
          <a:ext cx="1181397" cy="7501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82932F-7F44-4A51-B929-D2D49A5D287B}">
      <dsp:nvSpPr>
        <dsp:cNvPr id="0" name=""/>
        <dsp:cNvSpPr/>
      </dsp:nvSpPr>
      <dsp:spPr>
        <a:xfrm>
          <a:off x="4464099" y="2813035"/>
          <a:ext cx="1181397" cy="7501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FS Block (4KB)</a:t>
          </a:r>
          <a:endParaRPr lang="en-US" sz="1700" kern="1200" dirty="0"/>
        </a:p>
      </dsp:txBody>
      <dsp:txXfrm>
        <a:off x="4486071" y="2835007"/>
        <a:ext cx="1137453" cy="706243"/>
      </dsp:txXfrm>
    </dsp:sp>
    <dsp:sp modelId="{8E7F648C-2D9A-40EE-9FA2-AAAEA8CF6150}">
      <dsp:nvSpPr>
        <dsp:cNvPr id="0" name=""/>
        <dsp:cNvSpPr/>
      </dsp:nvSpPr>
      <dsp:spPr>
        <a:xfrm>
          <a:off x="5776763" y="2688332"/>
          <a:ext cx="1181397" cy="7501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8CF461-5339-49D3-8580-706BE100F370}">
      <dsp:nvSpPr>
        <dsp:cNvPr id="0" name=""/>
        <dsp:cNvSpPr/>
      </dsp:nvSpPr>
      <dsp:spPr>
        <a:xfrm>
          <a:off x="5908030" y="2813035"/>
          <a:ext cx="1181397" cy="7501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FS Block (4KB)</a:t>
          </a:r>
          <a:endParaRPr lang="en-US" sz="1700" kern="1200" dirty="0"/>
        </a:p>
      </dsp:txBody>
      <dsp:txXfrm>
        <a:off x="5930002" y="2835007"/>
        <a:ext cx="1137453" cy="706243"/>
      </dsp:txXfrm>
    </dsp:sp>
    <dsp:sp modelId="{E40233EC-786A-4BDA-8B8C-5BDD03FC1EE7}">
      <dsp:nvSpPr>
        <dsp:cNvPr id="0" name=""/>
        <dsp:cNvSpPr/>
      </dsp:nvSpPr>
      <dsp:spPr>
        <a:xfrm>
          <a:off x="7220694" y="2688332"/>
          <a:ext cx="1181397" cy="7501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7ED71-2EA1-41F1-B5B9-7E95630D9C6D}">
      <dsp:nvSpPr>
        <dsp:cNvPr id="0" name=""/>
        <dsp:cNvSpPr/>
      </dsp:nvSpPr>
      <dsp:spPr>
        <a:xfrm>
          <a:off x="7351960" y="2813035"/>
          <a:ext cx="1181397" cy="7501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t>
          </a:r>
          <a:endParaRPr lang="en-US" sz="1700" kern="1200" dirty="0"/>
        </a:p>
      </dsp:txBody>
      <dsp:txXfrm>
        <a:off x="7373932" y="2835007"/>
        <a:ext cx="1137453" cy="7062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D017480-81C6-4A15-BD2F-39A17ED0C323}" type="datetimeFigureOut">
              <a:rPr lang="en-US" smtClean="0"/>
              <a:t>8/27/2015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597583F-DAD9-4CA4-9636-C366091556B7}" type="slidenum">
              <a:rPr lang="en-US" smtClean="0"/>
              <a:t>‹#›</a:t>
            </a:fld>
            <a:endParaRPr lang="en-US"/>
          </a:p>
        </p:txBody>
      </p:sp>
    </p:spTree>
    <p:extLst>
      <p:ext uri="{BB962C8B-B14F-4D97-AF65-F5344CB8AC3E}">
        <p14:creationId xmlns:p14="http://schemas.microsoft.com/office/powerpoint/2010/main" val="1662275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AutoNum type="arabicParenR"/>
            </a:pPr>
            <a:r>
              <a:rPr lang="en-US" baseline="0" dirty="0" smtClean="0"/>
              <a:t>Large file size because seeks are more expensive. Large and sequential file access minimizes seek time and increases throughput. </a:t>
            </a:r>
          </a:p>
          <a:p>
            <a:pPr marL="241653" indent="-241653">
              <a:buAutoNum type="arabicParenR"/>
            </a:pPr>
            <a:r>
              <a:rPr lang="en-US" baseline="0" dirty="0" smtClean="0"/>
              <a:t>Small files do not occupy the entire 64 MB. </a:t>
            </a:r>
            <a:endParaRPr lang="en-US" dirty="0"/>
          </a:p>
        </p:txBody>
      </p:sp>
      <p:sp>
        <p:nvSpPr>
          <p:cNvPr id="4" name="Slide Number Placeholder 3"/>
          <p:cNvSpPr>
            <a:spLocks noGrp="1"/>
          </p:cNvSpPr>
          <p:nvPr>
            <p:ph type="sldNum" sz="quarter" idx="10"/>
          </p:nvPr>
        </p:nvSpPr>
        <p:spPr/>
        <p:txBody>
          <a:bodyPr/>
          <a:lstStyle/>
          <a:p>
            <a:fld id="{6597583F-DAD9-4CA4-9636-C366091556B7}" type="slidenum">
              <a:rPr lang="en-US" smtClean="0"/>
              <a:t>5</a:t>
            </a:fld>
            <a:endParaRPr lang="en-US"/>
          </a:p>
        </p:txBody>
      </p:sp>
    </p:spTree>
    <p:extLst>
      <p:ext uri="{BB962C8B-B14F-4D97-AF65-F5344CB8AC3E}">
        <p14:creationId xmlns:p14="http://schemas.microsoft.com/office/powerpoint/2010/main" val="15798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smtClean="0"/>
              <a:t>Breaking down a file into multiple</a:t>
            </a:r>
            <a:r>
              <a:rPr lang="en-US" baseline="0" dirty="0" smtClean="0"/>
              <a:t> blocks </a:t>
            </a:r>
            <a:r>
              <a:rPr lang="en-US" dirty="0" smtClean="0"/>
              <a:t>ensures that</a:t>
            </a:r>
            <a:r>
              <a:rPr lang="en-US" baseline="0" dirty="0" smtClean="0"/>
              <a:t> they can be stored redundantly and </a:t>
            </a:r>
          </a:p>
          <a:p>
            <a:pPr defTabSz="966612">
              <a:defRPr/>
            </a:pPr>
            <a:r>
              <a:rPr lang="en-US" baseline="0" dirty="0" smtClean="0"/>
              <a:t>ensures that a single file can be bigger than the biggest disk. </a:t>
            </a:r>
            <a:endParaRPr lang="en-US" dirty="0"/>
          </a:p>
        </p:txBody>
      </p:sp>
      <p:sp>
        <p:nvSpPr>
          <p:cNvPr id="4" name="Slide Number Placeholder 3"/>
          <p:cNvSpPr>
            <a:spLocks noGrp="1"/>
          </p:cNvSpPr>
          <p:nvPr>
            <p:ph type="sldNum" sz="quarter" idx="10"/>
          </p:nvPr>
        </p:nvSpPr>
        <p:spPr/>
        <p:txBody>
          <a:bodyPr/>
          <a:lstStyle/>
          <a:p>
            <a:fld id="{6597583F-DAD9-4CA4-9636-C366091556B7}" type="slidenum">
              <a:rPr lang="en-US" smtClean="0"/>
              <a:t>6</a:t>
            </a:fld>
            <a:endParaRPr lang="en-US"/>
          </a:p>
        </p:txBody>
      </p:sp>
    </p:spTree>
    <p:extLst>
      <p:ext uri="{BB962C8B-B14F-4D97-AF65-F5344CB8AC3E}">
        <p14:creationId xmlns:p14="http://schemas.microsoft.com/office/powerpoint/2010/main" val="3116857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Replication Factor = 3 here. </a:t>
            </a:r>
          </a:p>
          <a:p>
            <a:r>
              <a:rPr lang="en-US" dirty="0" smtClean="0"/>
              <a:t>Piping concept</a:t>
            </a:r>
            <a:endParaRPr lang="en-US" dirty="0"/>
          </a:p>
        </p:txBody>
      </p:sp>
      <p:sp>
        <p:nvSpPr>
          <p:cNvPr id="4" name="Slide Number Placeholder 3"/>
          <p:cNvSpPr>
            <a:spLocks noGrp="1"/>
          </p:cNvSpPr>
          <p:nvPr>
            <p:ph type="sldNum" sz="quarter" idx="10"/>
          </p:nvPr>
        </p:nvSpPr>
        <p:spPr/>
        <p:txBody>
          <a:bodyPr/>
          <a:lstStyle/>
          <a:p>
            <a:fld id="{6597583F-DAD9-4CA4-9636-C366091556B7}" type="slidenum">
              <a:rPr lang="en-US" smtClean="0"/>
              <a:t>7</a:t>
            </a:fld>
            <a:endParaRPr lang="en-US"/>
          </a:p>
        </p:txBody>
      </p:sp>
    </p:spTree>
    <p:extLst>
      <p:ext uri="{BB962C8B-B14F-4D97-AF65-F5344CB8AC3E}">
        <p14:creationId xmlns:p14="http://schemas.microsoft.com/office/powerpoint/2010/main" val="1730484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secondary</a:t>
            </a:r>
            <a:r>
              <a:rPr lang="en-US" baseline="0" dirty="0" smtClean="0"/>
              <a:t> Name node in Hadoop 1.0. However, saves the configuration in a duplicate location. Possible to resurrect the name node, but “availability” loss of 20 min or so. </a:t>
            </a:r>
            <a:endParaRPr lang="en-US" dirty="0" smtClean="0"/>
          </a:p>
          <a:p>
            <a:r>
              <a:rPr lang="en-US" dirty="0" smtClean="0"/>
              <a:t>Secondary Name Node works</a:t>
            </a:r>
            <a:r>
              <a:rPr lang="en-US" baseline="0" dirty="0" smtClean="0"/>
              <a:t> as a passive standby in 2.0 No Hot standby.</a:t>
            </a:r>
          </a:p>
          <a:p>
            <a:r>
              <a:rPr lang="en-US" baseline="0" dirty="0" smtClean="0"/>
              <a:t>Result? Data loss is inevitable. </a:t>
            </a:r>
            <a:endParaRPr lang="en-US" dirty="0"/>
          </a:p>
        </p:txBody>
      </p:sp>
      <p:sp>
        <p:nvSpPr>
          <p:cNvPr id="4" name="Slide Number Placeholder 3"/>
          <p:cNvSpPr>
            <a:spLocks noGrp="1"/>
          </p:cNvSpPr>
          <p:nvPr>
            <p:ph type="sldNum" sz="quarter" idx="10"/>
          </p:nvPr>
        </p:nvSpPr>
        <p:spPr/>
        <p:txBody>
          <a:bodyPr/>
          <a:lstStyle/>
          <a:p>
            <a:fld id="{6597583F-DAD9-4CA4-9636-C366091556B7}" type="slidenum">
              <a:rPr lang="en-US" smtClean="0"/>
              <a:t>8</a:t>
            </a:fld>
            <a:endParaRPr lang="en-US"/>
          </a:p>
        </p:txBody>
      </p:sp>
    </p:spTree>
    <p:extLst>
      <p:ext uri="{BB962C8B-B14F-4D97-AF65-F5344CB8AC3E}">
        <p14:creationId xmlns:p14="http://schemas.microsoft.com/office/powerpoint/2010/main" val="1679858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97583F-DAD9-4CA4-9636-C366091556B7}" type="slidenum">
              <a:rPr lang="en-US" smtClean="0"/>
              <a:t>17</a:t>
            </a:fld>
            <a:endParaRPr lang="en-US"/>
          </a:p>
        </p:txBody>
      </p:sp>
    </p:spTree>
    <p:extLst>
      <p:ext uri="{BB962C8B-B14F-4D97-AF65-F5344CB8AC3E}">
        <p14:creationId xmlns:p14="http://schemas.microsoft.com/office/powerpoint/2010/main" val="35569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305C3A-6FCD-43BA-B4DE-1DA7B09A2D65}" type="datetime1">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65A46F-EF4C-4925-9833-09E8025BA9B6}" type="datetime1">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A8577E-60CD-4550-BD2B-822599A68C11}" type="datetime1">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FF5B2-1822-475D-8274-F324DD4D85F7}" type="datetime1">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5CDB34-19F0-400A-9BDD-5EE2D20600B8}" type="datetime1">
              <a:rPr lang="en-US" smtClean="0"/>
              <a:t>8/27/2015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822222-B959-40E6-B3C1-2869892BFABC}" type="datetime1">
              <a:rPr lang="en-US" smtClean="0"/>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B6D508-D12F-4C71-A06E-8A81D12A6B7C}" type="datetime1">
              <a:rPr lang="en-US" smtClean="0"/>
              <a:t>8/27/2015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35E07C-442C-4CDA-A615-B75B56E1C9CD}" type="datetime1">
              <a:rPr lang="en-US" smtClean="0"/>
              <a:t>8/27/2015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E9FF1-7A68-40EA-90BB-D50CDAD5D1C1}" type="datetime1">
              <a:rPr lang="en-US" smtClean="0"/>
              <a:t>8/27/2015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59928-3D38-4BE1-9F9B-C1AC6FBAC367}" type="datetime1">
              <a:rPr lang="en-US" smtClean="0"/>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2FFA3F-F7F7-4BC9-AF53-E21419D91674}" type="datetime1">
              <a:rPr lang="en-US" smtClean="0"/>
              <a:t>8/27/2015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A69B2E-87BE-451A-A8C0-4CC589B2DEEA}" type="datetime1">
              <a:rPr lang="en-US" smtClean="0"/>
              <a:t>8/27/2015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hadoop.apache.org/docs/r0.18.3/hdfs_shell.html" TargetMode="External"/><Relationship Id="rId2" Type="http://schemas.openxmlformats.org/officeDocument/2006/relationships/hyperlink" Target="file:///\\wc.tx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gaom.com/2012/07/07/why-the-days-are-numbered-for-hadoop-as-we-know-i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hortonworks.com/hadoop-tutorial/how-to-visualize-website-clickstream-dat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en.wikipedia.org/wiki/MapReduc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 on with Hadoop</a:t>
            </a:r>
            <a:endParaRPr lang="en-US" dirty="0"/>
          </a:p>
        </p:txBody>
      </p:sp>
      <p:sp>
        <p:nvSpPr>
          <p:cNvPr id="3" name="Subtitle 2"/>
          <p:cNvSpPr>
            <a:spLocks noGrp="1"/>
          </p:cNvSpPr>
          <p:nvPr>
            <p:ph type="subTitle" idx="1"/>
          </p:nvPr>
        </p:nvSpPr>
        <p:spPr/>
        <p:txBody>
          <a:bodyPr/>
          <a:lstStyle/>
          <a:p>
            <a:r>
              <a:rPr lang="en-US" dirty="0" err="1" smtClean="0"/>
              <a:t>Naren</a:t>
            </a:r>
            <a:r>
              <a:rPr lang="en-US" dirty="0" smtClean="0"/>
              <a:t> </a:t>
            </a:r>
            <a:r>
              <a:rPr lang="en-US" dirty="0" err="1" smtClean="0"/>
              <a:t>Thilla</a:t>
            </a:r>
            <a:endParaRPr lang="en-US" dirty="0" smtClean="0"/>
          </a:p>
          <a:p>
            <a:r>
              <a:rPr lang="en-US" dirty="0" smtClean="0"/>
              <a:t>Feb 26</a:t>
            </a:r>
            <a:r>
              <a:rPr lang="en-US" baseline="30000" dirty="0" smtClean="0"/>
              <a:t>th</a:t>
            </a:r>
            <a:r>
              <a:rPr lang="en-US" dirty="0" smtClean="0"/>
              <a:t> 2014</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990600"/>
            <a:ext cx="5905500" cy="13954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526421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5324473" y="2509032"/>
            <a:ext cx="1219200" cy="175816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693721" y="2491838"/>
            <a:ext cx="1219200" cy="177536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normAutofit/>
          </a:bodyPr>
          <a:lstStyle/>
          <a:p>
            <a:r>
              <a:rPr lang="en-US" sz="3200" dirty="0" smtClean="0"/>
              <a:t>Client Interaction</a:t>
            </a:r>
            <a:endParaRPr lang="en-US" sz="3200" dirty="0"/>
          </a:p>
        </p:txBody>
      </p:sp>
      <p:sp>
        <p:nvSpPr>
          <p:cNvPr id="3" name="Content Placeholder 2"/>
          <p:cNvSpPr>
            <a:spLocks noGrp="1"/>
          </p:cNvSpPr>
          <p:nvPr>
            <p:ph idx="1"/>
          </p:nvPr>
        </p:nvSpPr>
        <p:spPr>
          <a:xfrm>
            <a:off x="381000" y="4267200"/>
            <a:ext cx="8229600" cy="2240478"/>
          </a:xfrm>
        </p:spPr>
        <p:txBody>
          <a:bodyPr>
            <a:normAutofit/>
          </a:bodyPr>
          <a:lstStyle/>
          <a:p>
            <a:r>
              <a:rPr lang="en-US" sz="2400" dirty="0" smtClean="0"/>
              <a:t>Data Aware Clients</a:t>
            </a:r>
            <a:endParaRPr lang="en-US" sz="2400" dirty="0"/>
          </a:p>
          <a:p>
            <a:pPr lvl="1"/>
            <a:r>
              <a:rPr lang="en-US" sz="2000" dirty="0" smtClean="0"/>
              <a:t>Clients can know the location of the blocks</a:t>
            </a:r>
            <a:endParaRPr lang="en-US" sz="2000" dirty="0"/>
          </a:p>
          <a:p>
            <a:pPr lvl="1"/>
            <a:r>
              <a:rPr lang="en-US" sz="2000" dirty="0"/>
              <a:t>Client accesses data directly from </a:t>
            </a:r>
            <a:r>
              <a:rPr lang="en-US" sz="2000" dirty="0" err="1" smtClean="0"/>
              <a:t>DataNode</a:t>
            </a:r>
            <a:endParaRPr lang="en-US" sz="2000" dirty="0" smtClean="0"/>
          </a:p>
          <a:p>
            <a:r>
              <a:rPr lang="en-US" sz="2400" dirty="0"/>
              <a:t>http://hortonworks.com/blog/hdfs-metadata-directories-explained/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Rounded Rectangle 4"/>
          <p:cNvSpPr/>
          <p:nvPr/>
        </p:nvSpPr>
        <p:spPr>
          <a:xfrm>
            <a:off x="1066800" y="1295400"/>
            <a:ext cx="838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Java Program (MR)</a:t>
            </a:r>
            <a:endParaRPr lang="en-US" sz="1200" dirty="0"/>
          </a:p>
        </p:txBody>
      </p:sp>
      <p:sp>
        <p:nvSpPr>
          <p:cNvPr id="6" name="Rounded Rectangle 5"/>
          <p:cNvSpPr/>
          <p:nvPr/>
        </p:nvSpPr>
        <p:spPr>
          <a:xfrm>
            <a:off x="3274621" y="1295400"/>
            <a:ext cx="838200" cy="674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Name Node</a:t>
            </a:r>
            <a:endParaRPr lang="en-US" sz="1400" dirty="0"/>
          </a:p>
        </p:txBody>
      </p:sp>
      <p:sp>
        <p:nvSpPr>
          <p:cNvPr id="7" name="Rounded Rectangle 6"/>
          <p:cNvSpPr/>
          <p:nvPr/>
        </p:nvSpPr>
        <p:spPr>
          <a:xfrm>
            <a:off x="3886200" y="2712522"/>
            <a:ext cx="838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Node-1</a:t>
            </a:r>
            <a:endParaRPr lang="en-US" sz="1400" dirty="0"/>
          </a:p>
        </p:txBody>
      </p:sp>
      <p:sp>
        <p:nvSpPr>
          <p:cNvPr id="9" name="Rounded Rectangle 8"/>
          <p:cNvSpPr/>
          <p:nvPr/>
        </p:nvSpPr>
        <p:spPr>
          <a:xfrm>
            <a:off x="3886200" y="3474522"/>
            <a:ext cx="838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Node-2</a:t>
            </a:r>
            <a:endParaRPr lang="en-US" sz="1400" dirty="0"/>
          </a:p>
        </p:txBody>
      </p:sp>
      <p:sp>
        <p:nvSpPr>
          <p:cNvPr id="10" name="Rounded Rectangle 9"/>
          <p:cNvSpPr/>
          <p:nvPr/>
        </p:nvSpPr>
        <p:spPr>
          <a:xfrm>
            <a:off x="5524500" y="2720438"/>
            <a:ext cx="838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Node-3</a:t>
            </a:r>
            <a:endParaRPr lang="en-US" sz="1400" dirty="0"/>
          </a:p>
        </p:txBody>
      </p:sp>
      <p:sp>
        <p:nvSpPr>
          <p:cNvPr id="11" name="Rounded Rectangle 10"/>
          <p:cNvSpPr/>
          <p:nvPr/>
        </p:nvSpPr>
        <p:spPr>
          <a:xfrm>
            <a:off x="5524500" y="3482438"/>
            <a:ext cx="838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Data Node-4</a:t>
            </a:r>
            <a:endParaRPr lang="en-US" sz="1400" dirty="0"/>
          </a:p>
        </p:txBody>
      </p:sp>
      <p:sp>
        <p:nvSpPr>
          <p:cNvPr id="16" name="TextBox 15"/>
          <p:cNvSpPr txBox="1"/>
          <p:nvPr/>
        </p:nvSpPr>
        <p:spPr>
          <a:xfrm>
            <a:off x="2727592" y="850669"/>
            <a:ext cx="2185329" cy="307777"/>
          </a:xfrm>
          <a:prstGeom prst="rect">
            <a:avLst/>
          </a:prstGeom>
          <a:noFill/>
        </p:spPr>
        <p:txBody>
          <a:bodyPr wrap="square" rtlCol="0">
            <a:spAutoFit/>
          </a:bodyPr>
          <a:lstStyle/>
          <a:p>
            <a:r>
              <a:rPr lang="en-US" sz="1400" b="1" dirty="0" err="1" smtClean="0"/>
              <a:t>Metada</a:t>
            </a:r>
            <a:r>
              <a:rPr lang="en-US" sz="1400" dirty="0" smtClean="0"/>
              <a:t>: </a:t>
            </a:r>
            <a:r>
              <a:rPr lang="en-US" sz="1400" dirty="0" err="1" smtClean="0"/>
              <a:t>FsImage</a:t>
            </a:r>
            <a:r>
              <a:rPr lang="en-US" sz="1400" dirty="0" smtClean="0"/>
              <a:t>, Edit Logs</a:t>
            </a:r>
            <a:endParaRPr lang="en-US" sz="1400" dirty="0"/>
          </a:p>
        </p:txBody>
      </p:sp>
      <p:cxnSp>
        <p:nvCxnSpPr>
          <p:cNvPr id="18" name="Straight Arrow Connector 17"/>
          <p:cNvCxnSpPr>
            <a:endCxn id="12" idx="1"/>
          </p:cNvCxnSpPr>
          <p:nvPr/>
        </p:nvCxnSpPr>
        <p:spPr>
          <a:xfrm>
            <a:off x="1560121" y="1905000"/>
            <a:ext cx="2133600" cy="14745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a:endCxn id="13" idx="0"/>
          </p:cNvCxnSpPr>
          <p:nvPr/>
        </p:nvCxnSpPr>
        <p:spPr>
          <a:xfrm>
            <a:off x="1485900" y="1905000"/>
            <a:ext cx="4448173" cy="604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a:endCxn id="6" idx="1"/>
          </p:cNvCxnSpPr>
          <p:nvPr/>
        </p:nvCxnSpPr>
        <p:spPr>
          <a:xfrm>
            <a:off x="1905000" y="1600200"/>
            <a:ext cx="1369621" cy="323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6834666" y="461590"/>
            <a:ext cx="1143000" cy="67436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Checkpoint Node</a:t>
            </a:r>
            <a:endParaRPr lang="en-US" sz="1200" dirty="0"/>
          </a:p>
        </p:txBody>
      </p:sp>
      <p:sp>
        <p:nvSpPr>
          <p:cNvPr id="8" name="Left-Right Arrow 7"/>
          <p:cNvSpPr/>
          <p:nvPr/>
        </p:nvSpPr>
        <p:spPr>
          <a:xfrm>
            <a:off x="4121938" y="1598021"/>
            <a:ext cx="2745179" cy="304800"/>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Edits &amp; </a:t>
            </a:r>
            <a:r>
              <a:rPr lang="en-US" sz="1200" dirty="0" err="1" smtClean="0"/>
              <a:t>fsimage</a:t>
            </a:r>
            <a:r>
              <a:rPr lang="en-US" sz="1200" dirty="0" smtClean="0"/>
              <a:t> backup</a:t>
            </a:r>
            <a:endParaRPr lang="en-US" sz="1200" dirty="0"/>
          </a:p>
        </p:txBody>
      </p:sp>
      <p:sp>
        <p:nvSpPr>
          <p:cNvPr id="20" name="Rounded Rectangle 19"/>
          <p:cNvSpPr/>
          <p:nvPr/>
        </p:nvSpPr>
        <p:spPr>
          <a:xfrm>
            <a:off x="6886167" y="1413240"/>
            <a:ext cx="1143000" cy="67436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t>Backup Node</a:t>
            </a:r>
            <a:endParaRPr lang="en-US" sz="1200" dirty="0"/>
          </a:p>
        </p:txBody>
      </p:sp>
      <p:sp>
        <p:nvSpPr>
          <p:cNvPr id="23" name="Left-Right Arrow 22"/>
          <p:cNvSpPr/>
          <p:nvPr/>
        </p:nvSpPr>
        <p:spPr>
          <a:xfrm rot="20632594">
            <a:off x="4041751" y="967651"/>
            <a:ext cx="2859695" cy="304800"/>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smtClean="0"/>
              <a:t>Edits &amp; </a:t>
            </a:r>
            <a:r>
              <a:rPr lang="en-US" sz="1200" dirty="0" err="1" smtClean="0"/>
              <a:t>fsimage</a:t>
            </a:r>
            <a:r>
              <a:rPr lang="en-US" sz="1200" dirty="0" smtClean="0"/>
              <a:t> sync</a:t>
            </a:r>
            <a:endParaRPr lang="en-US" sz="1200" dirty="0"/>
          </a:p>
        </p:txBody>
      </p:sp>
      <p:cxnSp>
        <p:nvCxnSpPr>
          <p:cNvPr id="24" name="Straight Arrow Connector 23"/>
          <p:cNvCxnSpPr>
            <a:stCxn id="7" idx="0"/>
            <a:endCxn id="6" idx="2"/>
          </p:cNvCxnSpPr>
          <p:nvPr/>
        </p:nvCxnSpPr>
        <p:spPr>
          <a:xfrm flipH="1" flipV="1">
            <a:off x="3693721" y="1969762"/>
            <a:ext cx="611579" cy="742760"/>
          </a:xfrm>
          <a:prstGeom prst="straightConnector1">
            <a:avLst/>
          </a:prstGeom>
          <a:ln>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0"/>
          </p:cNvCxnSpPr>
          <p:nvPr/>
        </p:nvCxnSpPr>
        <p:spPr>
          <a:xfrm flipH="1" flipV="1">
            <a:off x="3749882" y="1969762"/>
            <a:ext cx="2193718" cy="750676"/>
          </a:xfrm>
          <a:prstGeom prst="straightConnector1">
            <a:avLst/>
          </a:prstGeom>
          <a:ln>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305300" y="1930017"/>
            <a:ext cx="2185329" cy="276999"/>
          </a:xfrm>
          <a:prstGeom prst="rect">
            <a:avLst/>
          </a:prstGeom>
          <a:noFill/>
        </p:spPr>
        <p:txBody>
          <a:bodyPr wrap="square" rtlCol="0">
            <a:spAutoFit/>
          </a:bodyPr>
          <a:lstStyle/>
          <a:p>
            <a:r>
              <a:rPr lang="en-US" sz="1200" dirty="0" smtClean="0"/>
              <a:t>Heartbeat – 3 sec</a:t>
            </a:r>
            <a:endParaRPr lang="en-US" sz="1200" dirty="0"/>
          </a:p>
        </p:txBody>
      </p:sp>
    </p:spTree>
    <p:extLst>
      <p:ext uri="{BB962C8B-B14F-4D97-AF65-F5344CB8AC3E}">
        <p14:creationId xmlns:p14="http://schemas.microsoft.com/office/powerpoint/2010/main" val="167449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dirty="0" smtClean="0"/>
              <a:t>Name Node &amp; Data Node</a:t>
            </a:r>
            <a:endParaRPr lang="en-US" sz="3200" dirty="0"/>
          </a:p>
        </p:txBody>
      </p:sp>
      <p:sp>
        <p:nvSpPr>
          <p:cNvPr id="3" name="Content Placeholder 2"/>
          <p:cNvSpPr>
            <a:spLocks noGrp="1"/>
          </p:cNvSpPr>
          <p:nvPr>
            <p:ph idx="1"/>
          </p:nvPr>
        </p:nvSpPr>
        <p:spPr>
          <a:xfrm>
            <a:off x="381000" y="1247776"/>
            <a:ext cx="8229600" cy="5638799"/>
          </a:xfrm>
        </p:spPr>
        <p:txBody>
          <a:bodyPr>
            <a:normAutofit fontScale="25000" lnSpcReduction="20000"/>
          </a:bodyPr>
          <a:lstStyle/>
          <a:p>
            <a:r>
              <a:rPr lang="en-US" sz="5600" b="1" dirty="0" smtClean="0"/>
              <a:t>Name Node </a:t>
            </a:r>
          </a:p>
          <a:p>
            <a:pPr lvl="1"/>
            <a:r>
              <a:rPr lang="en-US" sz="5600" dirty="0" smtClean="0"/>
              <a:t>keeps the metadata entirely in memory. </a:t>
            </a:r>
          </a:p>
          <a:p>
            <a:pPr lvl="1"/>
            <a:r>
              <a:rPr lang="en-US" sz="5600" dirty="0" smtClean="0"/>
              <a:t>For this reason, small number of large files are better to maintain than large number of small files.</a:t>
            </a:r>
          </a:p>
          <a:p>
            <a:pPr lvl="2"/>
            <a:r>
              <a:rPr lang="en-US" sz="5600" dirty="0" err="1" smtClean="0"/>
              <a:t>FSImage</a:t>
            </a:r>
            <a:r>
              <a:rPr lang="en-US" sz="5600" dirty="0" smtClean="0"/>
              <a:t> </a:t>
            </a:r>
          </a:p>
          <a:p>
            <a:pPr lvl="3"/>
            <a:r>
              <a:rPr lang="en-US" sz="5200" dirty="0"/>
              <a:t>Stores the </a:t>
            </a:r>
            <a:r>
              <a:rPr lang="en-US" sz="5200" dirty="0" err="1"/>
              <a:t>inode</a:t>
            </a:r>
            <a:r>
              <a:rPr lang="en-US" sz="5200" dirty="0"/>
              <a:t> details like modification time, access time, access permission, </a:t>
            </a:r>
            <a:r>
              <a:rPr lang="en-US" sz="5200" dirty="0" smtClean="0"/>
              <a:t>replication</a:t>
            </a:r>
          </a:p>
          <a:p>
            <a:pPr lvl="3"/>
            <a:r>
              <a:rPr lang="en-US" sz="5200" dirty="0" smtClean="0"/>
              <a:t>Loaded only at start up (or during checkpoint sync  - every 1 hour/1 million </a:t>
            </a:r>
            <a:r>
              <a:rPr lang="en-US" sz="5200" dirty="0" err="1" smtClean="0"/>
              <a:t>txn</a:t>
            </a:r>
            <a:r>
              <a:rPr lang="en-US" sz="5200" dirty="0" smtClean="0"/>
              <a:t>)</a:t>
            </a:r>
          </a:p>
          <a:p>
            <a:pPr lvl="2"/>
            <a:r>
              <a:rPr lang="en-US" sz="5600" dirty="0" smtClean="0"/>
              <a:t>Edit Logs</a:t>
            </a:r>
          </a:p>
          <a:p>
            <a:pPr lvl="3"/>
            <a:r>
              <a:rPr lang="en-US" sz="5200" dirty="0" smtClean="0"/>
              <a:t>This </a:t>
            </a:r>
            <a:r>
              <a:rPr lang="en-US" sz="5200" dirty="0"/>
              <a:t>keeps tracking of each and every change that is being done on HDFS. (Like adding a new file, deleting a file, moving it between folders..</a:t>
            </a:r>
            <a:r>
              <a:rPr lang="en-US" sz="5200" dirty="0" err="1"/>
              <a:t>etc</a:t>
            </a:r>
            <a:r>
              <a:rPr lang="en-US" sz="5200" dirty="0" smtClean="0"/>
              <a:t>)</a:t>
            </a:r>
          </a:p>
          <a:p>
            <a:pPr lvl="2"/>
            <a:endParaRPr lang="en-US" sz="7200" dirty="0" smtClean="0"/>
          </a:p>
          <a:p>
            <a:pPr marL="914400" lvl="2" indent="0">
              <a:buNone/>
            </a:pPr>
            <a:r>
              <a:rPr lang="en-US" sz="4800" dirty="0"/>
              <a:t>data/</a:t>
            </a:r>
            <a:r>
              <a:rPr lang="en-US" sz="4800" dirty="0" err="1"/>
              <a:t>dfs</a:t>
            </a:r>
            <a:r>
              <a:rPr lang="en-US" sz="4800" dirty="0"/>
              <a:t>/name</a:t>
            </a:r>
            <a:br>
              <a:rPr lang="en-US" sz="4800" dirty="0"/>
            </a:br>
            <a:r>
              <a:rPr lang="en-US" sz="4800" dirty="0"/>
              <a:t>├── current</a:t>
            </a:r>
            <a:br>
              <a:rPr lang="en-US" sz="4800" dirty="0"/>
            </a:br>
            <a:r>
              <a:rPr lang="en-US" sz="4800" dirty="0"/>
              <a:t>│ ├── VERSION</a:t>
            </a:r>
            <a:br>
              <a:rPr lang="en-US" sz="4800" dirty="0"/>
            </a:br>
            <a:r>
              <a:rPr lang="en-US" sz="4800" dirty="0"/>
              <a:t>│ ├── edits_0000000000000000001-0000000000000000007</a:t>
            </a:r>
            <a:br>
              <a:rPr lang="en-US" sz="4800" dirty="0"/>
            </a:br>
            <a:r>
              <a:rPr lang="en-US" sz="4800" dirty="0"/>
              <a:t>│ ├── edits_0000000000000000008-0000000000000000015</a:t>
            </a:r>
            <a:br>
              <a:rPr lang="en-US" sz="4800" dirty="0"/>
            </a:br>
            <a:r>
              <a:rPr lang="en-US" sz="4800" dirty="0"/>
              <a:t>│ ├── edits_0000000000000000016-0000000000000000022</a:t>
            </a:r>
            <a:br>
              <a:rPr lang="en-US" sz="4800" dirty="0"/>
            </a:br>
            <a:r>
              <a:rPr lang="en-US" sz="4800" dirty="0"/>
              <a:t>│ ├── edits_0000000000000000023-0000000000000000029</a:t>
            </a:r>
            <a:br>
              <a:rPr lang="en-US" sz="4800" dirty="0"/>
            </a:br>
            <a:r>
              <a:rPr lang="en-US" sz="4800" dirty="0"/>
              <a:t>│ ├── edits_0000000000000000030-0000000000000000030</a:t>
            </a:r>
            <a:br>
              <a:rPr lang="en-US" sz="4800" dirty="0"/>
            </a:br>
            <a:r>
              <a:rPr lang="en-US" sz="4800" dirty="0"/>
              <a:t>│ ├── edits_0000000000000000031-0000000000000000031</a:t>
            </a:r>
            <a:br>
              <a:rPr lang="en-US" sz="4800" dirty="0"/>
            </a:br>
            <a:r>
              <a:rPr lang="en-US" sz="4800" dirty="0"/>
              <a:t>│ ├── edits_inprogress_0000000000000000032</a:t>
            </a:r>
            <a:br>
              <a:rPr lang="en-US" sz="4800" dirty="0"/>
            </a:br>
            <a:r>
              <a:rPr lang="en-US" sz="4800" dirty="0"/>
              <a:t>│ ├── fsimage_0000000000000000030</a:t>
            </a:r>
            <a:br>
              <a:rPr lang="en-US" sz="4800" dirty="0"/>
            </a:br>
            <a:r>
              <a:rPr lang="en-US" sz="4800" dirty="0"/>
              <a:t>│ ├── fsimage_0000000000000000030.md5</a:t>
            </a:r>
            <a:br>
              <a:rPr lang="en-US" sz="4800" dirty="0"/>
            </a:br>
            <a:r>
              <a:rPr lang="en-US" sz="4800" dirty="0"/>
              <a:t>│ ├── fsimage_0000000000000000031</a:t>
            </a:r>
            <a:br>
              <a:rPr lang="en-US" sz="4800" dirty="0"/>
            </a:br>
            <a:r>
              <a:rPr lang="en-US" sz="4800" dirty="0"/>
              <a:t>│ ├── fsimage_0000000000000000031.md5</a:t>
            </a:r>
            <a:br>
              <a:rPr lang="en-US" sz="4800" dirty="0"/>
            </a:br>
            <a:r>
              <a:rPr lang="en-US" sz="4800" dirty="0"/>
              <a:t>│ └── </a:t>
            </a:r>
            <a:r>
              <a:rPr lang="en-US" sz="4800" dirty="0" err="1"/>
              <a:t>seen_txid</a:t>
            </a:r>
            <a:r>
              <a:rPr lang="en-US" sz="4800" dirty="0"/>
              <a:t/>
            </a:r>
            <a:br>
              <a:rPr lang="en-US" sz="4800" dirty="0"/>
            </a:br>
            <a:r>
              <a:rPr lang="en-US" sz="4800" dirty="0"/>
              <a:t>└── </a:t>
            </a:r>
            <a:r>
              <a:rPr lang="en-US" sz="4800" dirty="0" err="1"/>
              <a:t>in_use.lock</a:t>
            </a:r>
            <a:endParaRPr lang="en-US" sz="4800" dirty="0"/>
          </a:p>
          <a:p>
            <a:pPr marL="914400" lvl="2" indent="0">
              <a:buNone/>
            </a:pPr>
            <a:endParaRPr lang="en-US" sz="7200" dirty="0" smtClean="0"/>
          </a:p>
          <a:p>
            <a:pPr lvl="1"/>
            <a:r>
              <a:rPr lang="en-US" sz="6400" dirty="0" smtClean="0"/>
              <a:t>Use of higher configuration hardware (with large RAM) recommended.</a:t>
            </a:r>
            <a:endParaRPr lang="en-US" sz="6400" dirty="0"/>
          </a:p>
          <a:p>
            <a:r>
              <a:rPr lang="en-US" sz="6400" b="1" dirty="0" smtClean="0"/>
              <a:t>Secondary Name Node</a:t>
            </a:r>
          </a:p>
          <a:p>
            <a:pPr lvl="1"/>
            <a:r>
              <a:rPr lang="en-US" sz="6000" dirty="0" smtClean="0"/>
              <a:t>Checkpoints between Primary and itself </a:t>
            </a:r>
          </a:p>
          <a:p>
            <a:pPr lvl="1"/>
            <a:r>
              <a:rPr lang="en-US" sz="6000" dirty="0" smtClean="0"/>
              <a:t>Not meant for HA</a:t>
            </a:r>
          </a:p>
          <a:p>
            <a:r>
              <a:rPr lang="en-US" sz="6400" b="1" dirty="0" smtClean="0"/>
              <a:t>Data Node </a:t>
            </a:r>
            <a:r>
              <a:rPr lang="en-US" sz="6400" dirty="0" smtClean="0"/>
              <a:t>-&gt; Maintains Data and Some Metadata related to the Name Node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08311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t>Data Pipelining &amp; Rebalancing</a:t>
            </a:r>
            <a:endParaRPr lang="en-US" sz="3600" dirty="0"/>
          </a:p>
        </p:txBody>
      </p:sp>
      <p:sp>
        <p:nvSpPr>
          <p:cNvPr id="3" name="Content Placeholder 2"/>
          <p:cNvSpPr>
            <a:spLocks noGrp="1"/>
          </p:cNvSpPr>
          <p:nvPr>
            <p:ph idx="1"/>
          </p:nvPr>
        </p:nvSpPr>
        <p:spPr>
          <a:xfrm>
            <a:off x="457200" y="1371600"/>
            <a:ext cx="8229600" cy="4525963"/>
          </a:xfrm>
        </p:spPr>
        <p:txBody>
          <a:bodyPr>
            <a:normAutofit fontScale="85000" lnSpcReduction="20000"/>
          </a:bodyPr>
          <a:lstStyle/>
          <a:p>
            <a:r>
              <a:rPr lang="en-US" dirty="0" smtClean="0"/>
              <a:t>Data Pipelining:</a:t>
            </a:r>
          </a:p>
          <a:p>
            <a:pPr lvl="1"/>
            <a:r>
              <a:rPr lang="en-US" dirty="0" smtClean="0"/>
              <a:t>Client </a:t>
            </a:r>
            <a:r>
              <a:rPr lang="en-US" dirty="0"/>
              <a:t>retrieves a list of </a:t>
            </a:r>
            <a:r>
              <a:rPr lang="en-US" dirty="0" smtClean="0"/>
              <a:t>Data Nodes </a:t>
            </a:r>
            <a:r>
              <a:rPr lang="en-US" dirty="0"/>
              <a:t>on which to place replicas of a block</a:t>
            </a:r>
          </a:p>
          <a:p>
            <a:pPr lvl="1"/>
            <a:r>
              <a:rPr lang="en-US" dirty="0"/>
              <a:t>Client writes block to the first </a:t>
            </a:r>
            <a:r>
              <a:rPr lang="en-US" dirty="0" smtClean="0"/>
              <a:t>Data Node</a:t>
            </a:r>
            <a:endParaRPr lang="en-US" dirty="0"/>
          </a:p>
          <a:p>
            <a:pPr lvl="1"/>
            <a:r>
              <a:rPr lang="en-US" dirty="0"/>
              <a:t>The first </a:t>
            </a:r>
            <a:r>
              <a:rPr lang="en-US" dirty="0" smtClean="0"/>
              <a:t>Data Node </a:t>
            </a:r>
            <a:r>
              <a:rPr lang="en-US" dirty="0"/>
              <a:t>forwards the data to the next node in the Pipeline</a:t>
            </a:r>
          </a:p>
          <a:p>
            <a:pPr lvl="1"/>
            <a:r>
              <a:rPr lang="en-US" dirty="0"/>
              <a:t>When all replicas are written, the Client moves on to write the next block in </a:t>
            </a:r>
            <a:r>
              <a:rPr lang="en-US" dirty="0" smtClean="0"/>
              <a:t>file</a:t>
            </a:r>
          </a:p>
          <a:p>
            <a:r>
              <a:rPr lang="en-US" dirty="0" err="1" smtClean="0"/>
              <a:t>Rebalancer</a:t>
            </a:r>
            <a:r>
              <a:rPr lang="en-US" dirty="0" smtClean="0"/>
              <a:t>:</a:t>
            </a:r>
          </a:p>
          <a:p>
            <a:pPr lvl="1"/>
            <a:r>
              <a:rPr lang="en-US" dirty="0" smtClean="0"/>
              <a:t>By default, the Name node, distributes the load across all the Data Nodes. </a:t>
            </a:r>
          </a:p>
          <a:p>
            <a:pPr lvl="1"/>
            <a:r>
              <a:rPr lang="en-US" dirty="0" smtClean="0"/>
              <a:t>When a new node(s) is introduced and when </a:t>
            </a:r>
            <a:r>
              <a:rPr lang="en-US" dirty="0" err="1" smtClean="0"/>
              <a:t>rebalancer</a:t>
            </a:r>
            <a:r>
              <a:rPr lang="en-US" dirty="0" smtClean="0"/>
              <a:t> is enabled, shuffling of blocks happens in the background</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94864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HDFS – Command Line Interface</a:t>
            </a:r>
            <a:endParaRPr lang="en-US" sz="3600" dirty="0"/>
          </a:p>
        </p:txBody>
      </p:sp>
      <p:sp>
        <p:nvSpPr>
          <p:cNvPr id="3" name="Content Placeholder 2"/>
          <p:cNvSpPr>
            <a:spLocks noGrp="1"/>
          </p:cNvSpPr>
          <p:nvPr>
            <p:ph idx="1"/>
          </p:nvPr>
        </p:nvSpPr>
        <p:spPr>
          <a:xfrm>
            <a:off x="533400" y="1143000"/>
            <a:ext cx="8229600" cy="4525963"/>
          </a:xfrm>
        </p:spPr>
        <p:txBody>
          <a:bodyPr>
            <a:normAutofit/>
          </a:bodyPr>
          <a:lstStyle/>
          <a:p>
            <a:r>
              <a:rPr lang="en-US" sz="2000" dirty="0" smtClean="0"/>
              <a:t>Hadoop fs &lt;</a:t>
            </a:r>
            <a:r>
              <a:rPr lang="en-US" sz="2000" dirty="0" err="1" smtClean="0"/>
              <a:t>args</a:t>
            </a:r>
            <a:r>
              <a:rPr lang="en-US" sz="2000" dirty="0" smtClean="0"/>
              <a:t>&gt;</a:t>
            </a:r>
          </a:p>
          <a:p>
            <a:r>
              <a:rPr lang="en-US" sz="2000" dirty="0" smtClean="0"/>
              <a:t>Hadoop fs –</a:t>
            </a:r>
            <a:r>
              <a:rPr lang="en-US" sz="2000" dirty="0" err="1" smtClean="0"/>
              <a:t>ls</a:t>
            </a:r>
            <a:r>
              <a:rPr lang="en-US" sz="2000" dirty="0" smtClean="0"/>
              <a:t> </a:t>
            </a:r>
          </a:p>
          <a:p>
            <a:r>
              <a:rPr lang="en-US" sz="2000" dirty="0" smtClean="0"/>
              <a:t>Hadoop fs  -</a:t>
            </a:r>
            <a:r>
              <a:rPr lang="en-US" sz="2000" dirty="0" err="1" smtClean="0"/>
              <a:t>copyFromLocal</a:t>
            </a:r>
            <a:r>
              <a:rPr lang="en-US" sz="2000" dirty="0" smtClean="0"/>
              <a:t> </a:t>
            </a:r>
            <a:r>
              <a:rPr lang="en-US" sz="2000" dirty="0" smtClean="0">
                <a:hlinkClick r:id="rId2" action="ppaction://hlinkfile"/>
              </a:rPr>
              <a:t>file://wc.txt</a:t>
            </a:r>
            <a:r>
              <a:rPr lang="en-US" sz="2000" dirty="0" smtClean="0"/>
              <a:t> hdfs://localhost/user/hue/wc.txt</a:t>
            </a:r>
          </a:p>
          <a:p>
            <a:r>
              <a:rPr lang="en-US" sz="2000" dirty="0" err="1"/>
              <a:t>hadoop</a:t>
            </a:r>
            <a:r>
              <a:rPr lang="en-US" sz="2000" dirty="0"/>
              <a:t> </a:t>
            </a:r>
            <a:r>
              <a:rPr lang="en-US" sz="2000" dirty="0" err="1"/>
              <a:t>fsck</a:t>
            </a:r>
            <a:r>
              <a:rPr lang="en-US" sz="2000" dirty="0"/>
              <a:t> / -files -blocks</a:t>
            </a:r>
            <a:endParaRPr lang="en-US" sz="2000" dirty="0" smtClean="0"/>
          </a:p>
          <a:p>
            <a:pPr marL="0" indent="0">
              <a:buNone/>
            </a:pPr>
            <a:endParaRPr lang="en-US" sz="2000" dirty="0" smtClean="0">
              <a:hlinkClick r:id="rId3"/>
            </a:endParaRPr>
          </a:p>
          <a:p>
            <a:pPr marL="0" indent="0">
              <a:buNone/>
            </a:pPr>
            <a:r>
              <a:rPr lang="en-US" sz="2000" dirty="0" smtClean="0">
                <a:hlinkClick r:id="rId3"/>
              </a:rPr>
              <a:t>https</a:t>
            </a:r>
            <a:r>
              <a:rPr lang="en-US" sz="2000" dirty="0">
                <a:hlinkClick r:id="rId3"/>
              </a:rPr>
              <a:t>://</a:t>
            </a:r>
            <a:r>
              <a:rPr lang="en-US" sz="2000" dirty="0" smtClean="0">
                <a:hlinkClick r:id="rId3"/>
              </a:rPr>
              <a:t>hadoop.apache.org/docs/r0.18.3/hdfs_shell.html</a:t>
            </a:r>
            <a:endParaRPr lang="en-US" sz="2000" dirty="0" smtClean="0"/>
          </a:p>
          <a:p>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252687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Programming with HDFS</a:t>
            </a:r>
            <a:endParaRPr lang="en-US" dirty="0"/>
          </a:p>
        </p:txBody>
      </p:sp>
      <p:sp>
        <p:nvSpPr>
          <p:cNvPr id="3" name="Content Placeholder 2"/>
          <p:cNvSpPr>
            <a:spLocks noGrp="1"/>
          </p:cNvSpPr>
          <p:nvPr>
            <p:ph idx="1"/>
          </p:nvPr>
        </p:nvSpPr>
        <p:spPr>
          <a:xfrm>
            <a:off x="533400" y="1066801"/>
            <a:ext cx="8229600" cy="1981200"/>
          </a:xfrm>
        </p:spPr>
        <p:txBody>
          <a:bodyPr/>
          <a:lstStyle/>
          <a:p>
            <a:r>
              <a:rPr lang="en-US" dirty="0"/>
              <a:t>https://sites.google.com/site/hadoopandhive/home/hadoop-how-to-read-a-file-from-hdfs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069609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The Future of HDFS</a:t>
            </a:r>
            <a:endParaRPr lang="en-US" sz="3600" dirty="0"/>
          </a:p>
        </p:txBody>
      </p:sp>
      <p:sp>
        <p:nvSpPr>
          <p:cNvPr id="3" name="Content Placeholder 2"/>
          <p:cNvSpPr>
            <a:spLocks noGrp="1"/>
          </p:cNvSpPr>
          <p:nvPr>
            <p:ph idx="1"/>
          </p:nvPr>
        </p:nvSpPr>
        <p:spPr>
          <a:xfrm>
            <a:off x="533400" y="1219200"/>
            <a:ext cx="6324600" cy="4525963"/>
          </a:xfrm>
        </p:spPr>
        <p:txBody>
          <a:bodyPr>
            <a:normAutofit/>
          </a:bodyPr>
          <a:lstStyle/>
          <a:p>
            <a:r>
              <a:rPr lang="en-US" sz="2000" dirty="0" smtClean="0"/>
              <a:t>Innovations within Data Grid</a:t>
            </a:r>
          </a:p>
          <a:p>
            <a:pPr lvl="1"/>
            <a:r>
              <a:rPr lang="en-US" sz="1600" dirty="0" smtClean="0"/>
              <a:t>Parquet (http</a:t>
            </a:r>
            <a:r>
              <a:rPr lang="en-US" sz="1600" dirty="0"/>
              <a:t>://parquet.apache.org</a:t>
            </a:r>
            <a:r>
              <a:rPr lang="en-US" sz="1600" dirty="0" smtClean="0"/>
              <a:t>/)</a:t>
            </a:r>
          </a:p>
          <a:p>
            <a:pPr lvl="1"/>
            <a:r>
              <a:rPr lang="en-US" sz="1600"/>
              <a:t>Tachyon </a:t>
            </a:r>
            <a:r>
              <a:rPr lang="en-US" sz="1600" smtClean="0"/>
              <a:t>(</a:t>
            </a:r>
            <a:r>
              <a:rPr lang="en-US" sz="1600"/>
              <a:t>`</a:t>
            </a:r>
            <a:r>
              <a:rPr lang="en-US" sz="1600" smtClean="0"/>
              <a:t>BDAS</a:t>
            </a:r>
            <a:r>
              <a:rPr lang="en-US" sz="1600" dirty="0"/>
              <a:t>)- http://tachyon-project.org/</a:t>
            </a:r>
            <a:endParaRPr lang="en-US" sz="1600" dirty="0" smtClean="0"/>
          </a:p>
          <a:p>
            <a:r>
              <a:rPr lang="en-US" sz="2000" dirty="0">
                <a:hlinkClick r:id="rId2"/>
              </a:rPr>
              <a:t>https://gigaom.com/2012/07/07/why-the-days-are-numbered-for-hadoop-as-we-know-it</a:t>
            </a:r>
            <a:r>
              <a:rPr lang="en-US" sz="2000" dirty="0" smtClean="0">
                <a:hlinkClick r:id="rId2"/>
              </a:rPr>
              <a:t>/</a:t>
            </a:r>
            <a:endParaRPr lang="en-US" sz="2000" dirty="0" smtClean="0"/>
          </a:p>
          <a:p>
            <a:r>
              <a:rPr lang="en-US" sz="2000" dirty="0" smtClean="0"/>
              <a:t>Compute Grids decoupled from HDFS  available - S3, HFDS, </a:t>
            </a:r>
            <a:r>
              <a:rPr lang="en-US" sz="2000" dirty="0" err="1" smtClean="0"/>
              <a:t>Ceph</a:t>
            </a:r>
            <a:r>
              <a:rPr lang="en-US" sz="2000" dirty="0" smtClean="0"/>
              <a:t>, Native FS (</a:t>
            </a:r>
            <a:r>
              <a:rPr lang="en-US" sz="2000" dirty="0" err="1" smtClean="0"/>
              <a:t>HBase</a:t>
            </a:r>
            <a:r>
              <a:rPr lang="en-US" sz="2000" dirty="0" smtClean="0"/>
              <a:t>, Hive, Cassandra, Mongo </a:t>
            </a:r>
            <a:r>
              <a:rPr lang="en-US" sz="2000" dirty="0" err="1" smtClean="0"/>
              <a:t>etc</a:t>
            </a:r>
            <a:r>
              <a:rPr lang="en-US" sz="2000" dirty="0" smtClean="0"/>
              <a:t>)</a:t>
            </a:r>
            <a:endParaRPr lang="en-US" sz="2000" dirty="0"/>
          </a:p>
          <a:p>
            <a:r>
              <a:rPr lang="en-US" sz="2000" dirty="0" smtClean="0"/>
              <a:t>Similarly, HDFS decoupled from Hadoop Compute Grid (MR) available </a:t>
            </a:r>
          </a:p>
          <a:p>
            <a:pPr lvl="1"/>
            <a:r>
              <a:rPr lang="en-US" sz="1800" dirty="0" err="1" smtClean="0"/>
              <a:t>Mesos</a:t>
            </a:r>
            <a:r>
              <a:rPr lang="en-US" sz="1800" dirty="0" smtClean="0"/>
              <a:t>, YARN(Hadoop), Spark – Native, </a:t>
            </a:r>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pSp>
        <p:nvGrpSpPr>
          <p:cNvPr id="5" name="Group 4"/>
          <p:cNvGrpSpPr/>
          <p:nvPr/>
        </p:nvGrpSpPr>
        <p:grpSpPr>
          <a:xfrm>
            <a:off x="6705600" y="1066800"/>
            <a:ext cx="2286000" cy="2971800"/>
            <a:chOff x="6553200" y="2628900"/>
            <a:chExt cx="2362200" cy="2971800"/>
          </a:xfrm>
        </p:grpSpPr>
        <p:sp>
          <p:nvSpPr>
            <p:cNvPr id="6" name="Rounded Rectangle 5"/>
            <p:cNvSpPr/>
            <p:nvPr/>
          </p:nvSpPr>
          <p:spPr>
            <a:xfrm>
              <a:off x="6553200" y="2628900"/>
              <a:ext cx="2362200" cy="2971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 </a:t>
              </a:r>
              <a:endParaRPr lang="en-US" dirty="0"/>
            </a:p>
          </p:txBody>
        </p:sp>
        <p:sp>
          <p:nvSpPr>
            <p:cNvPr id="7" name="Rounded Rectangle 6"/>
            <p:cNvSpPr/>
            <p:nvPr/>
          </p:nvSpPr>
          <p:spPr>
            <a:xfrm>
              <a:off x="7010400" y="4267200"/>
              <a:ext cx="1600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Grid (HDFS)</a:t>
              </a:r>
              <a:endParaRPr lang="en-US" dirty="0"/>
            </a:p>
          </p:txBody>
        </p:sp>
        <p:sp>
          <p:nvSpPr>
            <p:cNvPr id="8" name="Rounded Rectangle 7"/>
            <p:cNvSpPr/>
            <p:nvPr/>
          </p:nvSpPr>
          <p:spPr>
            <a:xfrm>
              <a:off x="7010400" y="3200400"/>
              <a:ext cx="1600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 Grid (MR )</a:t>
              </a:r>
              <a:endParaRPr lang="en-US" dirty="0"/>
            </a:p>
          </p:txBody>
        </p:sp>
      </p:grpSp>
      <p:grpSp>
        <p:nvGrpSpPr>
          <p:cNvPr id="9" name="Group 8"/>
          <p:cNvGrpSpPr/>
          <p:nvPr/>
        </p:nvGrpSpPr>
        <p:grpSpPr>
          <a:xfrm>
            <a:off x="6705600" y="1076325"/>
            <a:ext cx="2286000" cy="2971800"/>
            <a:chOff x="6553200" y="2628900"/>
            <a:chExt cx="2362200" cy="2971800"/>
          </a:xfrm>
        </p:grpSpPr>
        <p:sp>
          <p:nvSpPr>
            <p:cNvPr id="10" name="Rounded Rectangle 9"/>
            <p:cNvSpPr/>
            <p:nvPr/>
          </p:nvSpPr>
          <p:spPr>
            <a:xfrm>
              <a:off x="6553200" y="2628900"/>
              <a:ext cx="2362200" cy="2971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 </a:t>
              </a:r>
              <a:endParaRPr lang="en-US" dirty="0"/>
            </a:p>
          </p:txBody>
        </p:sp>
        <p:sp>
          <p:nvSpPr>
            <p:cNvPr id="11" name="Rounded Rectangle 10"/>
            <p:cNvSpPr/>
            <p:nvPr/>
          </p:nvSpPr>
          <p:spPr>
            <a:xfrm>
              <a:off x="6863715" y="4267200"/>
              <a:ext cx="174688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Data Grid (HDFS, S3, Hive, Cassandra, Mongo, Native FS)</a:t>
              </a:r>
              <a:endParaRPr lang="en-US" sz="1200" dirty="0"/>
            </a:p>
          </p:txBody>
        </p:sp>
        <p:sp>
          <p:nvSpPr>
            <p:cNvPr id="12" name="Rounded Rectangle 11"/>
            <p:cNvSpPr/>
            <p:nvPr/>
          </p:nvSpPr>
          <p:spPr>
            <a:xfrm>
              <a:off x="6863715" y="3200400"/>
              <a:ext cx="174688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Compute Grid (MR, </a:t>
              </a:r>
              <a:r>
                <a:rPr lang="en-US" sz="1200" dirty="0" err="1" smtClean="0"/>
                <a:t>Mesos</a:t>
              </a:r>
              <a:r>
                <a:rPr lang="en-US" sz="1200" dirty="0" smtClean="0"/>
                <a:t>, YARN, Spark )</a:t>
              </a:r>
              <a:endParaRPr lang="en-US" sz="1200" dirty="0"/>
            </a:p>
          </p:txBody>
        </p:sp>
      </p:grpSp>
      <p:sp>
        <p:nvSpPr>
          <p:cNvPr id="13" name="TextBox 12"/>
          <p:cNvSpPr txBox="1"/>
          <p:nvPr/>
        </p:nvSpPr>
        <p:spPr>
          <a:xfrm>
            <a:off x="457200" y="5105400"/>
            <a:ext cx="8686800" cy="1200329"/>
          </a:xfrm>
          <a:prstGeom prst="rect">
            <a:avLst/>
          </a:prstGeom>
          <a:noFill/>
        </p:spPr>
        <p:txBody>
          <a:bodyPr wrap="square" rtlCol="0">
            <a:spAutoFit/>
          </a:bodyPr>
          <a:lstStyle/>
          <a:p>
            <a:r>
              <a:rPr lang="en-US" dirty="0" smtClean="0"/>
              <a:t>Note: HDFS is NOT the only FS for Hadoop. Local FS, S3 are all available File Systems for Hadoop.</a:t>
            </a:r>
          </a:p>
          <a:p>
            <a:endParaRPr lang="en-US" dirty="0"/>
          </a:p>
          <a:p>
            <a:r>
              <a:rPr lang="en-US" dirty="0" err="1" smtClean="0"/>
              <a:t>org.apache.hadoop.fs.FileSystem</a:t>
            </a:r>
            <a:r>
              <a:rPr lang="en-US" dirty="0" smtClean="0"/>
              <a:t> (is an abstract class !)</a:t>
            </a:r>
            <a:endParaRPr lang="en-US" dirty="0"/>
          </a:p>
        </p:txBody>
      </p:sp>
    </p:spTree>
    <p:extLst>
      <p:ext uri="{BB962C8B-B14F-4D97-AF65-F5344CB8AC3E}">
        <p14:creationId xmlns:p14="http://schemas.microsoft.com/office/powerpoint/2010/main" val="248121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481755"/>
            <a:ext cx="4795736" cy="165735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918170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 - Introduction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 Hadoop 1.0, MR was Co-designed, co-developed &amp; co-deployed with HDFS</a:t>
            </a:r>
          </a:p>
          <a:p>
            <a:r>
              <a:rPr lang="en-US" dirty="0" smtClean="0"/>
              <a:t>MR represents the compute grid  (and API) of Hadoop.</a:t>
            </a:r>
          </a:p>
          <a:p>
            <a:r>
              <a:rPr lang="en-US" dirty="0" smtClean="0"/>
              <a:t>Based on pipelining concept</a:t>
            </a:r>
          </a:p>
          <a:p>
            <a:pPr>
              <a:lnSpc>
                <a:spcPct val="90000"/>
              </a:lnSpc>
            </a:pPr>
            <a:r>
              <a:rPr lang="en-US" dirty="0"/>
              <a:t>It works like a Unix pipeline</a:t>
            </a:r>
          </a:p>
          <a:p>
            <a:pPr lvl="1">
              <a:lnSpc>
                <a:spcPct val="90000"/>
              </a:lnSpc>
            </a:pPr>
            <a:r>
              <a:rPr lang="en-US" sz="2000" dirty="0"/>
              <a:t>cat input | </a:t>
            </a:r>
            <a:r>
              <a:rPr lang="en-US" sz="2000" dirty="0" err="1"/>
              <a:t>grep</a:t>
            </a:r>
            <a:r>
              <a:rPr lang="en-US" sz="2000" dirty="0"/>
              <a:t> |         sort        |   </a:t>
            </a:r>
            <a:r>
              <a:rPr lang="en-US" sz="2000" dirty="0" err="1"/>
              <a:t>uniq</a:t>
            </a:r>
            <a:r>
              <a:rPr lang="en-US" sz="2000" dirty="0"/>
              <a:t> -c  |  cat &gt; output</a:t>
            </a:r>
          </a:p>
          <a:p>
            <a:pPr lvl="1">
              <a:lnSpc>
                <a:spcPct val="90000"/>
              </a:lnSpc>
            </a:pPr>
            <a:r>
              <a:rPr lang="en-US" sz="2000" dirty="0"/>
              <a:t>  </a:t>
            </a:r>
            <a:r>
              <a:rPr lang="en-US" sz="2000" b="1" dirty="0"/>
              <a:t>Input   | Map |</a:t>
            </a:r>
            <a:r>
              <a:rPr lang="en-US" sz="2000" dirty="0"/>
              <a:t> Shuffle &amp; Sort </a:t>
            </a:r>
            <a:r>
              <a:rPr lang="en-US" sz="2000" b="1" dirty="0"/>
              <a:t>| Reduce  | </a:t>
            </a:r>
            <a:r>
              <a:rPr lang="en-US" sz="2000" b="1" dirty="0" smtClean="0"/>
              <a:t>Output</a:t>
            </a:r>
          </a:p>
          <a:p>
            <a:pPr>
              <a:lnSpc>
                <a:spcPct val="90000"/>
              </a:lnSpc>
            </a:pPr>
            <a:r>
              <a:rPr lang="en-US" dirty="0"/>
              <a:t>A good fit for a lot of applications</a:t>
            </a:r>
          </a:p>
          <a:p>
            <a:pPr lvl="1">
              <a:lnSpc>
                <a:spcPct val="90000"/>
              </a:lnSpc>
            </a:pPr>
            <a:r>
              <a:rPr lang="en-US" dirty="0"/>
              <a:t>Log processing</a:t>
            </a:r>
          </a:p>
          <a:p>
            <a:pPr lvl="1">
              <a:lnSpc>
                <a:spcPct val="90000"/>
              </a:lnSpc>
            </a:pPr>
            <a:r>
              <a:rPr lang="en-US" dirty="0"/>
              <a:t>Web index building</a:t>
            </a:r>
          </a:p>
          <a:p>
            <a:pPr lvl="1">
              <a:lnSpc>
                <a:spcPct val="90000"/>
              </a:lnSpc>
            </a:pPr>
            <a:r>
              <a:rPr lang="en-US" dirty="0" smtClean="0"/>
              <a:t>Click Stream Processing</a:t>
            </a:r>
          </a:p>
          <a:p>
            <a:pPr lvl="1">
              <a:lnSpc>
                <a:spcPct val="90000"/>
              </a:lnSpc>
            </a:pPr>
            <a:r>
              <a:rPr lang="en-US" dirty="0">
                <a:hlinkClick r:id="rId3"/>
              </a:rPr>
              <a:t>http://hortonworks.com/hadoop-tutorial/how-to-visualize-website-clickstream-data</a:t>
            </a:r>
            <a:r>
              <a:rPr lang="en-US" dirty="0" smtClean="0">
                <a:hlinkClick r:id="rId3"/>
              </a:rPr>
              <a:t>/</a:t>
            </a:r>
            <a:endParaRPr lang="en-US" dirty="0" smtClean="0"/>
          </a:p>
          <a:p>
            <a:pPr marL="457200" lvl="1" indent="0">
              <a:lnSpc>
                <a:spcPct val="90000"/>
              </a:lnSpc>
              <a:buNone/>
            </a:pPr>
            <a:endParaRPr lang="en-US" dirty="0" smtClean="0"/>
          </a:p>
          <a:p>
            <a:r>
              <a:rPr lang="en-US" dirty="0" smtClean="0"/>
              <a:t>Job Tracker  </a:t>
            </a:r>
          </a:p>
          <a:p>
            <a:pPr lvl="1"/>
            <a:r>
              <a:rPr lang="en-US" dirty="0" smtClean="0"/>
              <a:t>Moves code to the Task Tracker</a:t>
            </a:r>
          </a:p>
          <a:p>
            <a:pPr lvl="1"/>
            <a:r>
              <a:rPr lang="en-US" dirty="0" smtClean="0"/>
              <a:t>Resource Management </a:t>
            </a:r>
          </a:p>
          <a:p>
            <a:pPr lvl="2"/>
            <a:r>
              <a:rPr lang="en-US" dirty="0" smtClean="0"/>
              <a:t>Task Tracker Assignment (move jobs closer to where the data is). </a:t>
            </a:r>
            <a:r>
              <a:rPr lang="en-US" b="1" dirty="0" smtClean="0">
                <a:solidFill>
                  <a:srgbClr val="FF0000"/>
                </a:solidFill>
              </a:rPr>
              <a:t>How does he know it?</a:t>
            </a:r>
          </a:p>
          <a:p>
            <a:pPr lvl="1"/>
            <a:r>
              <a:rPr lang="en-US" dirty="0" smtClean="0"/>
              <a:t>Job Life Cycle </a:t>
            </a:r>
            <a:r>
              <a:rPr lang="en-US" dirty="0" err="1" smtClean="0"/>
              <a:t>Mgmt</a:t>
            </a:r>
            <a:endParaRPr lang="en-US" dirty="0" smtClean="0"/>
          </a:p>
          <a:p>
            <a:pPr lvl="2"/>
            <a:r>
              <a:rPr lang="en-US" dirty="0" smtClean="0"/>
              <a:t>Success/failure </a:t>
            </a:r>
          </a:p>
          <a:p>
            <a:pPr lvl="2"/>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2413689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Tracker &amp; Task Tracker</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68199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49" y="3914775"/>
            <a:ext cx="703897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1938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Task to Node Allocation</a:t>
            </a: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62000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TextBox 3"/>
          <p:cNvSpPr txBox="1"/>
          <p:nvPr/>
        </p:nvSpPr>
        <p:spPr>
          <a:xfrm>
            <a:off x="762000" y="5105400"/>
            <a:ext cx="6705600" cy="369332"/>
          </a:xfrm>
          <a:prstGeom prst="rect">
            <a:avLst/>
          </a:prstGeom>
          <a:noFill/>
        </p:spPr>
        <p:txBody>
          <a:bodyPr wrap="square" rtlCol="0">
            <a:spAutoFit/>
          </a:bodyPr>
          <a:lstStyle/>
          <a:p>
            <a:r>
              <a:rPr lang="en-US" dirty="0" smtClean="0"/>
              <a:t>Source: </a:t>
            </a:r>
            <a:r>
              <a:rPr lang="en-US" dirty="0" err="1" smtClean="0"/>
              <a:t>Hortonworks</a:t>
            </a:r>
            <a:endParaRPr lang="en-US" dirty="0"/>
          </a:p>
        </p:txBody>
      </p:sp>
    </p:spTree>
    <p:extLst>
      <p:ext uri="{BB962C8B-B14F-4D97-AF65-F5344CB8AC3E}">
        <p14:creationId xmlns:p14="http://schemas.microsoft.com/office/powerpoint/2010/main" val="653246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524000"/>
            <a:ext cx="4724400" cy="29073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52400"/>
            <a:ext cx="4389120" cy="1371600"/>
          </a:xfrm>
          <a:prstGeom prst="rect">
            <a:avLst/>
          </a:prstGeom>
        </p:spPr>
      </p:pic>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
        <p:nvSpPr>
          <p:cNvPr id="7" name="Subtitle 2"/>
          <p:cNvSpPr>
            <a:spLocks noGrp="1"/>
          </p:cNvSpPr>
          <p:nvPr>
            <p:ph type="subTitle" idx="1"/>
          </p:nvPr>
        </p:nvSpPr>
        <p:spPr>
          <a:xfrm>
            <a:off x="1295400" y="4446167"/>
            <a:ext cx="6400800" cy="1752600"/>
          </a:xfrm>
        </p:spPr>
        <p:txBody>
          <a:bodyPr>
            <a:normAutofit fontScale="85000" lnSpcReduction="20000"/>
          </a:bodyPr>
          <a:lstStyle/>
          <a:p>
            <a:r>
              <a:rPr lang="en-US" dirty="0" smtClean="0"/>
              <a:t>Session -3: HDFS</a:t>
            </a:r>
          </a:p>
          <a:p>
            <a:endParaRPr lang="en-US" dirty="0"/>
          </a:p>
          <a:p>
            <a:r>
              <a:rPr lang="en-US" dirty="0" smtClean="0"/>
              <a:t>Naren </a:t>
            </a:r>
            <a:r>
              <a:rPr lang="en-US" dirty="0" err="1" smtClean="0"/>
              <a:t>Thilla</a:t>
            </a:r>
            <a:endParaRPr lang="en-US" dirty="0" smtClean="0"/>
          </a:p>
          <a:p>
            <a:r>
              <a:rPr lang="en-US" dirty="0" smtClean="0"/>
              <a:t>Apr 28</a:t>
            </a:r>
            <a:r>
              <a:rPr lang="en-US" baseline="30000" dirty="0" smtClean="0"/>
              <a:t>th</a:t>
            </a:r>
            <a:r>
              <a:rPr lang="en-US" dirty="0" smtClean="0"/>
              <a:t> 2015</a:t>
            </a:r>
            <a:endParaRPr lang="en-US" dirty="0"/>
          </a:p>
        </p:txBody>
      </p:sp>
    </p:spTree>
    <p:extLst>
      <p:ext uri="{BB962C8B-B14F-4D97-AF65-F5344CB8AC3E}">
        <p14:creationId xmlns:p14="http://schemas.microsoft.com/office/powerpoint/2010/main" val="13422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MR Functions: A conceptual framework</a:t>
            </a:r>
            <a:endParaRPr lang="en-US" sz="3200" dirty="0"/>
          </a:p>
        </p:txBody>
      </p:sp>
      <p:sp>
        <p:nvSpPr>
          <p:cNvPr id="3" name="Content Placeholder 2"/>
          <p:cNvSpPr>
            <a:spLocks noGrp="1"/>
          </p:cNvSpPr>
          <p:nvPr>
            <p:ph idx="1"/>
          </p:nvPr>
        </p:nvSpPr>
        <p:spPr>
          <a:xfrm>
            <a:off x="457200" y="1219201"/>
            <a:ext cx="8229600" cy="2895599"/>
          </a:xfrm>
        </p:spPr>
        <p:txBody>
          <a:bodyPr>
            <a:noAutofit/>
          </a:bodyPr>
          <a:lstStyle/>
          <a:p>
            <a:r>
              <a:rPr lang="en-US" sz="1400" b="1" dirty="0" smtClean="0"/>
              <a:t>Map : </a:t>
            </a:r>
            <a:r>
              <a:rPr lang="en-US" sz="1400" dirty="0" smtClean="0"/>
              <a:t>Acts on a list and applies an operation to each item of the list (</a:t>
            </a:r>
            <a:r>
              <a:rPr lang="en-US" sz="1400" dirty="0" err="1" smtClean="0"/>
              <a:t>eg</a:t>
            </a:r>
            <a:r>
              <a:rPr lang="en-US" sz="1400" dirty="0" smtClean="0"/>
              <a:t>. Squaring an Array)</a:t>
            </a:r>
          </a:p>
          <a:p>
            <a:pPr lvl="1"/>
            <a:r>
              <a:rPr lang="en-US" sz="1200" dirty="0" smtClean="0"/>
              <a:t>Operation is called as Transformation</a:t>
            </a:r>
          </a:p>
          <a:p>
            <a:pPr lvl="1"/>
            <a:r>
              <a:rPr lang="en-US" sz="1200" dirty="0" smtClean="0"/>
              <a:t>Generic Notion map (List, foo() )</a:t>
            </a:r>
          </a:p>
          <a:p>
            <a:pPr lvl="1"/>
            <a:r>
              <a:rPr lang="en-US" sz="1200" dirty="0" smtClean="0"/>
              <a:t>Equivalent to applying foo() in a for ….loop</a:t>
            </a:r>
          </a:p>
          <a:p>
            <a:r>
              <a:rPr lang="en-US" sz="1400" b="1" dirty="0" smtClean="0"/>
              <a:t>Filter (</a:t>
            </a:r>
            <a:r>
              <a:rPr lang="en-US" sz="1400" b="1" dirty="0" err="1" smtClean="0"/>
              <a:t>fn</a:t>
            </a:r>
            <a:r>
              <a:rPr lang="en-US" sz="1400" b="1" dirty="0" smtClean="0"/>
              <a:t>) </a:t>
            </a:r>
            <a:r>
              <a:rPr lang="en-US" sz="1400" dirty="0" smtClean="0"/>
              <a:t>-&gt; Iterates over the list and picks each item that meets the criteria defined by </a:t>
            </a:r>
            <a:r>
              <a:rPr lang="en-US" sz="1400" dirty="0" err="1" smtClean="0"/>
              <a:t>fn</a:t>
            </a:r>
            <a:endParaRPr lang="en-US" sz="1400" dirty="0" smtClean="0"/>
          </a:p>
          <a:p>
            <a:r>
              <a:rPr lang="en-US" sz="1400" b="1" dirty="0" smtClean="0"/>
              <a:t>Reduce (f) </a:t>
            </a:r>
            <a:r>
              <a:rPr lang="en-US" sz="1400" dirty="0" smtClean="0"/>
              <a:t>- &gt;Reduces the list to a single item by applying the function (</a:t>
            </a:r>
            <a:r>
              <a:rPr lang="en-US" sz="1400" dirty="0" err="1" smtClean="0"/>
              <a:t>eg</a:t>
            </a:r>
            <a:r>
              <a:rPr lang="en-US" sz="1400" dirty="0" smtClean="0"/>
              <a:t>. f=sum())</a:t>
            </a:r>
          </a:p>
          <a:p>
            <a:r>
              <a:rPr lang="en-US" sz="1400" dirty="0">
                <a:hlinkClick r:id="rId2"/>
              </a:rPr>
              <a:t>http://</a:t>
            </a:r>
            <a:r>
              <a:rPr lang="en-US" sz="1400" dirty="0" smtClean="0">
                <a:hlinkClick r:id="rId2"/>
              </a:rPr>
              <a:t>en.wikipedia.org/wiki/MapReduce</a:t>
            </a:r>
            <a:endParaRPr lang="en-US" sz="1400" dirty="0" smtClean="0"/>
          </a:p>
          <a:p>
            <a:endParaRPr lang="en-US" sz="1400" dirty="0"/>
          </a:p>
          <a:p>
            <a:r>
              <a:rPr lang="en-US" sz="1400" b="1" dirty="0" smtClean="0"/>
              <a:t>Note</a:t>
            </a:r>
            <a:r>
              <a:rPr lang="en-US" sz="1400" dirty="0" smtClean="0"/>
              <a:t>: In the context of Hadoop, the Map operation results in a K,V pair.  </a:t>
            </a:r>
            <a:r>
              <a:rPr lang="en-US" sz="1400" dirty="0" smtClean="0">
                <a:solidFill>
                  <a:srgbClr val="FF0000"/>
                </a:solidFill>
              </a:rPr>
              <a:t>Why?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2232064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MR – Five Phases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876425"/>
            <a:ext cx="7058025"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876425"/>
            <a:ext cx="460057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5866856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MR – Five Phases (Contd..)</a:t>
            </a:r>
            <a:endParaRPr lang="en-US" sz="3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676400"/>
            <a:ext cx="76009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5800" y="5562600"/>
            <a:ext cx="6553200" cy="369332"/>
          </a:xfrm>
          <a:prstGeom prst="rect">
            <a:avLst/>
          </a:prstGeom>
          <a:noFill/>
        </p:spPr>
        <p:txBody>
          <a:bodyPr wrap="square" rtlCol="0">
            <a:spAutoFit/>
          </a:bodyPr>
          <a:lstStyle/>
          <a:p>
            <a:r>
              <a:rPr lang="en-US" dirty="0" smtClean="0"/>
              <a:t>Source: Hadoop – Definitive Guide (4</a:t>
            </a:r>
            <a:r>
              <a:rPr lang="en-US" baseline="30000" dirty="0" smtClean="0"/>
              <a:t>th</a:t>
            </a:r>
            <a:r>
              <a:rPr lang="en-US" dirty="0" smtClean="0"/>
              <a:t> Edition)</a:t>
            </a:r>
            <a:endParaRPr lang="en-US" dirty="0"/>
          </a:p>
        </p:txBody>
      </p:sp>
    </p:spTree>
    <p:extLst>
      <p:ext uri="{BB962C8B-B14F-4D97-AF65-F5344CB8AC3E}">
        <p14:creationId xmlns:p14="http://schemas.microsoft.com/office/powerpoint/2010/main" val="1861912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12" y="1752600"/>
            <a:ext cx="2157412" cy="3743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MR-Shuffle &amp; Sort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32179"/>
            <a:ext cx="2827236"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68541"/>
            <a:ext cx="4966293" cy="4691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893" y="1400095"/>
            <a:ext cx="6538523" cy="4560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1051504"/>
            <a:ext cx="6460892" cy="51256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02767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1000"/>
                                        <p:tgtEl>
                                          <p:spTgt spid="1030"/>
                                        </p:tgtEl>
                                      </p:cBhvr>
                                    </p:animEffect>
                                    <p:anim calcmode="lin" valueType="num">
                                      <p:cBhvr>
                                        <p:cTn id="20" dur="1000" fill="hold"/>
                                        <p:tgtEl>
                                          <p:spTgt spid="1030"/>
                                        </p:tgtEl>
                                        <p:attrNameLst>
                                          <p:attrName>ppt_x</p:attrName>
                                        </p:attrNameLst>
                                      </p:cBhvr>
                                      <p:tavLst>
                                        <p:tav tm="0">
                                          <p:val>
                                            <p:strVal val="#ppt_x"/>
                                          </p:val>
                                        </p:tav>
                                        <p:tav tm="100000">
                                          <p:val>
                                            <p:strVal val="#ppt_x"/>
                                          </p:val>
                                        </p:tav>
                                      </p:tavLst>
                                    </p:anim>
                                    <p:anim calcmode="lin" valueType="num">
                                      <p:cBhvr>
                                        <p:cTn id="21"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32"/>
                                        </p:tgtEl>
                                        <p:attrNameLst>
                                          <p:attrName>style.visibility</p:attrName>
                                        </p:attrNameLst>
                                      </p:cBhvr>
                                      <p:to>
                                        <p:strVal val="visible"/>
                                      </p:to>
                                    </p:set>
                                    <p:anim calcmode="lin" valueType="num">
                                      <p:cBhvr additive="base">
                                        <p:cTn id="26" dur="500" fill="hold"/>
                                        <p:tgtEl>
                                          <p:spTgt spid="1032"/>
                                        </p:tgtEl>
                                        <p:attrNameLst>
                                          <p:attrName>ppt_x</p:attrName>
                                        </p:attrNameLst>
                                      </p:cBhvr>
                                      <p:tavLst>
                                        <p:tav tm="0">
                                          <p:val>
                                            <p:strVal val="#ppt_x"/>
                                          </p:val>
                                        </p:tav>
                                        <p:tav tm="100000">
                                          <p:val>
                                            <p:strVal val="#ppt_x"/>
                                          </p:val>
                                        </p:tav>
                                      </p:tavLst>
                                    </p:anim>
                                    <p:anim calcmode="lin" valueType="num">
                                      <p:cBhvr additive="base">
                                        <p:cTn id="27"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dirty="0" smtClean="0"/>
              <a:t>Hadoop - Summary</a:t>
            </a:r>
            <a:endParaRPr lang="en-US" sz="3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408328379"/>
              </p:ext>
            </p:extLst>
          </p:nvPr>
        </p:nvGraphicFramePr>
        <p:xfrm>
          <a:off x="762000" y="990600"/>
          <a:ext cx="7620000" cy="4566920"/>
        </p:xfrm>
        <a:graphic>
          <a:graphicData uri="http://schemas.openxmlformats.org/drawingml/2006/table">
            <a:tbl>
              <a:tblPr firstRow="1" bandRow="1">
                <a:tableStyleId>{5C22544A-7EE6-4342-B048-85BDC9FD1C3A}</a:tableStyleId>
              </a:tblPr>
              <a:tblGrid>
                <a:gridCol w="1739348"/>
                <a:gridCol w="1739348"/>
                <a:gridCol w="2236304"/>
                <a:gridCol w="1905000"/>
              </a:tblGrid>
              <a:tr h="370840">
                <a:tc>
                  <a:txBody>
                    <a:bodyPr/>
                    <a:lstStyle/>
                    <a:p>
                      <a:endParaRPr lang="en-US" sz="1400" dirty="0"/>
                    </a:p>
                  </a:txBody>
                  <a:tcPr/>
                </a:tc>
                <a:tc>
                  <a:txBody>
                    <a:bodyPr/>
                    <a:lstStyle/>
                    <a:p>
                      <a:r>
                        <a:rPr lang="en-US" sz="1400" dirty="0" smtClean="0"/>
                        <a:t>Traditional</a:t>
                      </a:r>
                      <a:r>
                        <a:rPr lang="en-US" sz="1400" baseline="0" dirty="0" smtClean="0"/>
                        <a:t> RDBMS</a:t>
                      </a:r>
                      <a:endParaRPr lang="en-US" sz="1400" dirty="0"/>
                    </a:p>
                  </a:txBody>
                  <a:tcPr/>
                </a:tc>
                <a:tc>
                  <a:txBody>
                    <a:bodyPr/>
                    <a:lstStyle/>
                    <a:p>
                      <a:r>
                        <a:rPr lang="en-US" sz="1400" dirty="0" smtClean="0"/>
                        <a:t>Hadoop</a:t>
                      </a:r>
                      <a:r>
                        <a:rPr lang="en-US" sz="1400" baseline="0" dirty="0" smtClean="0"/>
                        <a:t> MR</a:t>
                      </a:r>
                      <a:endParaRPr lang="en-US" sz="1400" dirty="0"/>
                    </a:p>
                  </a:txBody>
                  <a:tcPr/>
                </a:tc>
                <a:tc>
                  <a:txBody>
                    <a:bodyPr/>
                    <a:lstStyle/>
                    <a:p>
                      <a:r>
                        <a:rPr lang="en-US" sz="1400" dirty="0" smtClean="0"/>
                        <a:t>Spark</a:t>
                      </a:r>
                      <a:endParaRPr lang="en-US" sz="1400" dirty="0"/>
                    </a:p>
                  </a:txBody>
                  <a:tcPr/>
                </a:tc>
              </a:tr>
              <a:tr h="370840">
                <a:tc>
                  <a:txBody>
                    <a:bodyPr/>
                    <a:lstStyle/>
                    <a:p>
                      <a:r>
                        <a:rPr lang="en-US" sz="1400" dirty="0" smtClean="0"/>
                        <a:t>Scale</a:t>
                      </a:r>
                      <a:endParaRPr lang="en-US" sz="1400" dirty="0"/>
                    </a:p>
                  </a:txBody>
                  <a:tcPr/>
                </a:tc>
                <a:tc>
                  <a:txBody>
                    <a:bodyPr/>
                    <a:lstStyle/>
                    <a:p>
                      <a:r>
                        <a:rPr lang="en-US" sz="1400" dirty="0" smtClean="0"/>
                        <a:t>GB</a:t>
                      </a:r>
                      <a:endParaRPr lang="en-US" sz="1400" dirty="0"/>
                    </a:p>
                  </a:txBody>
                  <a:tcPr/>
                </a:tc>
                <a:tc>
                  <a:txBody>
                    <a:bodyPr/>
                    <a:lstStyle/>
                    <a:p>
                      <a:r>
                        <a:rPr lang="en-US" sz="1400" dirty="0" err="1" smtClean="0"/>
                        <a:t>PetaBytes</a:t>
                      </a:r>
                      <a:r>
                        <a:rPr lang="en-US" sz="1400" dirty="0" smtClean="0"/>
                        <a:t>/</a:t>
                      </a:r>
                      <a:r>
                        <a:rPr lang="en-US" sz="1400" dirty="0" err="1" smtClean="0"/>
                        <a:t>ExaBytes</a:t>
                      </a:r>
                      <a:endParaRPr lang="en-US" sz="1400" dirty="0"/>
                    </a:p>
                  </a:txBody>
                  <a:tcPr/>
                </a:tc>
                <a:tc>
                  <a:txBody>
                    <a:bodyPr/>
                    <a:lstStyle/>
                    <a:p>
                      <a:r>
                        <a:rPr lang="en-US" sz="1400" dirty="0" err="1" smtClean="0"/>
                        <a:t>ExaBytes</a:t>
                      </a:r>
                      <a:endParaRPr lang="en-US" sz="1400" dirty="0"/>
                    </a:p>
                  </a:txBody>
                  <a:tcPr/>
                </a:tc>
              </a:tr>
              <a:tr h="370840">
                <a:tc>
                  <a:txBody>
                    <a:bodyPr/>
                    <a:lstStyle/>
                    <a:p>
                      <a:r>
                        <a:rPr lang="en-US" sz="1400" dirty="0" smtClean="0"/>
                        <a:t>Access</a:t>
                      </a:r>
                      <a:endParaRPr lang="en-US" sz="1400" dirty="0"/>
                    </a:p>
                  </a:txBody>
                  <a:tcPr/>
                </a:tc>
                <a:tc>
                  <a:txBody>
                    <a:bodyPr/>
                    <a:lstStyle/>
                    <a:p>
                      <a:r>
                        <a:rPr lang="en-US" sz="1400" dirty="0" smtClean="0"/>
                        <a:t>Interactive</a:t>
                      </a:r>
                      <a:r>
                        <a:rPr lang="en-US" sz="1400" baseline="0" dirty="0" smtClean="0"/>
                        <a:t>, Batch</a:t>
                      </a:r>
                      <a:endParaRPr lang="en-US" sz="1400" dirty="0"/>
                    </a:p>
                  </a:txBody>
                  <a:tcPr/>
                </a:tc>
                <a:tc>
                  <a:txBody>
                    <a:bodyPr/>
                    <a:lstStyle/>
                    <a:p>
                      <a:r>
                        <a:rPr lang="en-US" sz="1400" dirty="0" smtClean="0"/>
                        <a:t>Batch</a:t>
                      </a:r>
                      <a:endParaRPr lang="en-US" sz="1400" dirty="0"/>
                    </a:p>
                  </a:txBody>
                  <a:tcPr/>
                </a:tc>
                <a:tc>
                  <a:txBody>
                    <a:bodyPr/>
                    <a:lstStyle/>
                    <a:p>
                      <a:r>
                        <a:rPr lang="en-US" sz="1400" dirty="0" smtClean="0"/>
                        <a:t>Interactive </a:t>
                      </a:r>
                      <a:br>
                        <a:rPr lang="en-US" sz="1400" dirty="0" smtClean="0"/>
                      </a:br>
                      <a:r>
                        <a:rPr lang="en-US" sz="1400" dirty="0" smtClean="0"/>
                        <a:t>&amp; Batch</a:t>
                      </a:r>
                      <a:endParaRPr lang="en-US" sz="1400" dirty="0"/>
                    </a:p>
                  </a:txBody>
                  <a:tcPr/>
                </a:tc>
              </a:tr>
              <a:tr h="370840">
                <a:tc>
                  <a:txBody>
                    <a:bodyPr/>
                    <a:lstStyle/>
                    <a:p>
                      <a:r>
                        <a:rPr lang="en-US" sz="1400" dirty="0" smtClean="0"/>
                        <a:t>Updates</a:t>
                      </a:r>
                      <a:endParaRPr lang="en-US" sz="1400" dirty="0"/>
                    </a:p>
                  </a:txBody>
                  <a:tcPr/>
                </a:tc>
                <a:tc>
                  <a:txBody>
                    <a:bodyPr/>
                    <a:lstStyle/>
                    <a:p>
                      <a:r>
                        <a:rPr lang="en-US" sz="1400" dirty="0" smtClean="0"/>
                        <a:t>Read &amp; Write often</a:t>
                      </a:r>
                      <a:endParaRPr lang="en-US" sz="1400" dirty="0"/>
                    </a:p>
                  </a:txBody>
                  <a:tcPr/>
                </a:tc>
                <a:tc>
                  <a:txBody>
                    <a:bodyPr/>
                    <a:lstStyle/>
                    <a:p>
                      <a:r>
                        <a:rPr lang="en-US" sz="1400" dirty="0" smtClean="0"/>
                        <a:t>Write once, Read many times (Coherence</a:t>
                      </a:r>
                      <a:r>
                        <a:rPr lang="en-US" sz="1400" baseline="0" dirty="0" smtClean="0"/>
                        <a:t> model)</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Write once, Read many times (Coherence</a:t>
                      </a:r>
                      <a:r>
                        <a:rPr lang="en-US" sz="1400" baseline="0" dirty="0" smtClean="0"/>
                        <a:t> model)</a:t>
                      </a:r>
                      <a:endParaRPr lang="en-US" sz="1400" dirty="0" smtClean="0"/>
                    </a:p>
                    <a:p>
                      <a:endParaRPr lang="en-US" sz="1400" dirty="0"/>
                    </a:p>
                  </a:txBody>
                  <a:tcPr/>
                </a:tc>
              </a:tr>
              <a:tr h="370840">
                <a:tc>
                  <a:txBody>
                    <a:bodyPr/>
                    <a:lstStyle/>
                    <a:p>
                      <a:r>
                        <a:rPr lang="en-US" sz="1400" dirty="0" smtClean="0"/>
                        <a:t>Transaction</a:t>
                      </a:r>
                      <a:r>
                        <a:rPr lang="en-US" sz="1400" baseline="0" dirty="0" smtClean="0"/>
                        <a:t> Support</a:t>
                      </a:r>
                      <a:endParaRPr lang="en-US" sz="1400" dirty="0"/>
                    </a:p>
                  </a:txBody>
                  <a:tcPr/>
                </a:tc>
                <a:tc>
                  <a:txBody>
                    <a:bodyPr/>
                    <a:lstStyle/>
                    <a:p>
                      <a:r>
                        <a:rPr lang="en-US" sz="1400" dirty="0" smtClean="0"/>
                        <a:t>ACID</a:t>
                      </a:r>
                      <a:endParaRPr lang="en-US" sz="1400" dirty="0"/>
                    </a:p>
                  </a:txBody>
                  <a:tcPr/>
                </a:tc>
                <a:tc>
                  <a:txBody>
                    <a:bodyPr/>
                    <a:lstStyle/>
                    <a:p>
                      <a:r>
                        <a:rPr lang="en-US" sz="1400" dirty="0" smtClean="0"/>
                        <a:t>None</a:t>
                      </a:r>
                      <a:endParaRPr lang="en-US" sz="1400" dirty="0"/>
                    </a:p>
                  </a:txBody>
                  <a:tcPr/>
                </a:tc>
                <a:tc>
                  <a:txBody>
                    <a:bodyPr/>
                    <a:lstStyle/>
                    <a:p>
                      <a:r>
                        <a:rPr lang="en-US" sz="1400" dirty="0" smtClean="0"/>
                        <a:t>None</a:t>
                      </a:r>
                      <a:endParaRPr lang="en-US" sz="1400" dirty="0"/>
                    </a:p>
                  </a:txBody>
                  <a:tcPr/>
                </a:tc>
              </a:tr>
              <a:tr h="370840">
                <a:tc>
                  <a:txBody>
                    <a:bodyPr/>
                    <a:lstStyle/>
                    <a:p>
                      <a:r>
                        <a:rPr lang="en-US" sz="1400" dirty="0" smtClean="0"/>
                        <a:t>Schema Support</a:t>
                      </a:r>
                      <a:endParaRPr lang="en-US" sz="1400" dirty="0"/>
                    </a:p>
                  </a:txBody>
                  <a:tcPr/>
                </a:tc>
                <a:tc>
                  <a:txBody>
                    <a:bodyPr/>
                    <a:lstStyle/>
                    <a:p>
                      <a:r>
                        <a:rPr lang="en-US" sz="1400" dirty="0" smtClean="0"/>
                        <a:t>Schema-on-write</a:t>
                      </a:r>
                      <a:endParaRPr lang="en-US" sz="1400" dirty="0"/>
                    </a:p>
                  </a:txBody>
                  <a:tcPr/>
                </a:tc>
                <a:tc>
                  <a:txBody>
                    <a:bodyPr/>
                    <a:lstStyle/>
                    <a:p>
                      <a:r>
                        <a:rPr lang="en-US" sz="1400" dirty="0" smtClean="0"/>
                        <a:t>Schema-on-read</a:t>
                      </a:r>
                      <a:endParaRPr lang="en-US" sz="1400" dirty="0"/>
                    </a:p>
                  </a:txBody>
                  <a:tcPr/>
                </a:tc>
                <a:tc>
                  <a:txBody>
                    <a:bodyPr/>
                    <a:lstStyle/>
                    <a:p>
                      <a:r>
                        <a:rPr lang="en-US" sz="1400" dirty="0" smtClean="0"/>
                        <a:t>Schema-on-read</a:t>
                      </a:r>
                      <a:endParaRPr lang="en-US" sz="1400" dirty="0"/>
                    </a:p>
                  </a:txBody>
                  <a:tcPr/>
                </a:tc>
              </a:tr>
              <a:tr h="370840">
                <a:tc>
                  <a:txBody>
                    <a:bodyPr/>
                    <a:lstStyle/>
                    <a:p>
                      <a:r>
                        <a:rPr lang="en-US" sz="1400" dirty="0" smtClean="0"/>
                        <a:t>Integrity</a:t>
                      </a:r>
                      <a:endParaRPr lang="en-US" sz="1400" dirty="0"/>
                    </a:p>
                  </a:txBody>
                  <a:tcPr/>
                </a:tc>
                <a:tc>
                  <a:txBody>
                    <a:bodyPr/>
                    <a:lstStyle/>
                    <a:p>
                      <a:r>
                        <a:rPr lang="en-US" sz="1400" dirty="0" smtClean="0"/>
                        <a:t>High</a:t>
                      </a:r>
                      <a:endParaRPr lang="en-US" sz="1400" dirty="0"/>
                    </a:p>
                  </a:txBody>
                  <a:tcPr/>
                </a:tc>
                <a:tc>
                  <a:txBody>
                    <a:bodyPr/>
                    <a:lstStyle/>
                    <a:p>
                      <a:r>
                        <a:rPr lang="en-US" sz="1400" dirty="0" smtClean="0"/>
                        <a:t>Low (Eventually Consistent)</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Low (Eventually Consistent)</a:t>
                      </a:r>
                    </a:p>
                  </a:txBody>
                  <a:tcPr/>
                </a:tc>
              </a:tr>
              <a:tr h="370840">
                <a:tc>
                  <a:txBody>
                    <a:bodyPr/>
                    <a:lstStyle/>
                    <a:p>
                      <a:r>
                        <a:rPr lang="en-US" sz="1400" dirty="0" smtClean="0"/>
                        <a:t>Performance</a:t>
                      </a:r>
                      <a:endParaRPr lang="en-US" sz="1400" dirty="0"/>
                    </a:p>
                  </a:txBody>
                  <a:tcPr/>
                </a:tc>
                <a:tc>
                  <a:txBody>
                    <a:bodyPr/>
                    <a:lstStyle/>
                    <a:p>
                      <a:r>
                        <a:rPr lang="en-US" sz="1400" dirty="0" smtClean="0"/>
                        <a:t>Nonlinear scaling</a:t>
                      </a:r>
                      <a:endParaRPr lang="en-US" sz="1400" dirty="0"/>
                    </a:p>
                  </a:txBody>
                  <a:tcPr/>
                </a:tc>
                <a:tc>
                  <a:txBody>
                    <a:bodyPr/>
                    <a:lstStyle/>
                    <a:p>
                      <a:r>
                        <a:rPr lang="en-US" sz="1400" dirty="0" smtClean="0"/>
                        <a:t>Linear Scaling</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Linear Scaling</a:t>
                      </a:r>
                    </a:p>
                  </a:txBody>
                  <a:tcPr/>
                </a:tc>
              </a:tr>
              <a:tr h="370840">
                <a:tc>
                  <a:txBody>
                    <a:bodyPr/>
                    <a:lstStyle/>
                    <a:p>
                      <a:r>
                        <a:rPr lang="en-US" sz="1400" dirty="0" smtClean="0"/>
                        <a:t>Data</a:t>
                      </a:r>
                      <a:r>
                        <a:rPr lang="en-US" sz="1400" baseline="0" dirty="0" smtClean="0"/>
                        <a:t> Type </a:t>
                      </a:r>
                      <a:endParaRPr lang="en-US" sz="1400" dirty="0"/>
                    </a:p>
                  </a:txBody>
                  <a:tcPr/>
                </a:tc>
                <a:tc>
                  <a:txBody>
                    <a:bodyPr/>
                    <a:lstStyle/>
                    <a:p>
                      <a:r>
                        <a:rPr lang="en-US" sz="1400" dirty="0" smtClean="0"/>
                        <a:t>Structured</a:t>
                      </a:r>
                      <a:endParaRPr lang="en-US" sz="1400" dirty="0"/>
                    </a:p>
                  </a:txBody>
                  <a:tcPr/>
                </a:tc>
                <a:tc>
                  <a:txBody>
                    <a:bodyPr/>
                    <a:lstStyle/>
                    <a:p>
                      <a:r>
                        <a:rPr lang="en-US" sz="1400" dirty="0" smtClean="0"/>
                        <a:t>Structured</a:t>
                      </a:r>
                    </a:p>
                    <a:p>
                      <a:r>
                        <a:rPr lang="en-US" sz="1400" dirty="0" smtClean="0"/>
                        <a:t>Unstructured &amp;</a:t>
                      </a:r>
                    </a:p>
                    <a:p>
                      <a:r>
                        <a:rPr lang="en-US" sz="1400" dirty="0" smtClean="0"/>
                        <a:t>Semi-structured</a:t>
                      </a:r>
                      <a:endParaRPr lang="en-US" sz="1400" dirty="0"/>
                    </a:p>
                  </a:txBody>
                  <a:tcPr/>
                </a:tc>
                <a:tc>
                  <a:txBody>
                    <a:bodyPr/>
                    <a:lstStyle/>
                    <a:p>
                      <a:r>
                        <a:rPr lang="en-US" sz="1400" dirty="0" smtClean="0"/>
                        <a:t>Structured</a:t>
                      </a:r>
                    </a:p>
                    <a:p>
                      <a:r>
                        <a:rPr lang="en-US" sz="1400" dirty="0" smtClean="0"/>
                        <a:t>Unstructured &amp;</a:t>
                      </a:r>
                    </a:p>
                    <a:p>
                      <a:r>
                        <a:rPr lang="en-US" sz="1400" dirty="0" smtClean="0"/>
                        <a:t>Semi-structured</a:t>
                      </a:r>
                    </a:p>
                  </a:txBody>
                  <a:tcPr/>
                </a:tc>
              </a:tr>
            </a:tbl>
          </a:graphicData>
        </a:graphic>
      </p:graphicFrame>
    </p:spTree>
    <p:extLst>
      <p:ext uri="{BB962C8B-B14F-4D97-AF65-F5344CB8AC3E}">
        <p14:creationId xmlns:p14="http://schemas.microsoft.com/office/powerpoint/2010/main" val="450287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533400" y="1042989"/>
            <a:ext cx="8610600" cy="57388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98673" y="0"/>
            <a:ext cx="8229600" cy="1143000"/>
          </a:xfrm>
        </p:spPr>
        <p:txBody>
          <a:bodyPr/>
          <a:lstStyle/>
          <a:p>
            <a:r>
              <a:rPr lang="en-US" dirty="0" smtClean="0"/>
              <a:t>Nodes, Rack &amp; Cluster</a:t>
            </a:r>
            <a:endParaRPr lang="en-US" dirty="0"/>
          </a:p>
        </p:txBody>
      </p:sp>
      <p:grpSp>
        <p:nvGrpSpPr>
          <p:cNvPr id="7" name="Group 6"/>
          <p:cNvGrpSpPr/>
          <p:nvPr/>
        </p:nvGrpSpPr>
        <p:grpSpPr>
          <a:xfrm>
            <a:off x="1154110" y="1397001"/>
            <a:ext cx="3129495" cy="5029200"/>
            <a:chOff x="451905" y="1338792"/>
            <a:chExt cx="3129495" cy="5029200"/>
          </a:xfrm>
        </p:grpSpPr>
        <p:sp>
          <p:nvSpPr>
            <p:cNvPr id="5" name="Rounded Rectangle 4"/>
            <p:cNvSpPr/>
            <p:nvPr/>
          </p:nvSpPr>
          <p:spPr>
            <a:xfrm>
              <a:off x="451905" y="1338792"/>
              <a:ext cx="2000783" cy="5029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6" name="Group 5"/>
            <p:cNvGrpSpPr/>
            <p:nvPr/>
          </p:nvGrpSpPr>
          <p:grpSpPr>
            <a:xfrm>
              <a:off x="880530" y="1676400"/>
              <a:ext cx="710143" cy="4429124"/>
              <a:chOff x="880530" y="1676400"/>
              <a:chExt cx="710143" cy="4429124"/>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530" y="1676400"/>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531" y="2967038"/>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8" y="5181599"/>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Box 3"/>
            <p:cNvSpPr txBox="1"/>
            <p:nvPr/>
          </p:nvSpPr>
          <p:spPr>
            <a:xfrm>
              <a:off x="880530" y="4282533"/>
              <a:ext cx="2700870" cy="769441"/>
            </a:xfrm>
            <a:prstGeom prst="rect">
              <a:avLst/>
            </a:prstGeom>
            <a:noFill/>
          </p:spPr>
          <p:txBody>
            <a:bodyPr wrap="square" rtlCol="0">
              <a:spAutoFit/>
            </a:bodyPr>
            <a:lstStyle/>
            <a:p>
              <a:r>
                <a:rPr lang="en-US" sz="4400" dirty="0" smtClean="0"/>
                <a:t>....</a:t>
              </a:r>
              <a:endParaRPr lang="en-US" sz="4400" dirty="0"/>
            </a:p>
          </p:txBody>
        </p:sp>
      </p:grpSp>
      <p:sp>
        <p:nvSpPr>
          <p:cNvPr id="8" name="Right Arrow 7"/>
          <p:cNvSpPr/>
          <p:nvPr/>
        </p:nvSpPr>
        <p:spPr>
          <a:xfrm>
            <a:off x="381000" y="2108199"/>
            <a:ext cx="1246451" cy="635001"/>
          </a:xfrm>
          <a:prstGeom prst="rightArrow">
            <a:avLst>
              <a:gd name="adj1" fmla="val 35186"/>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Node - 1</a:t>
            </a:r>
            <a:endParaRPr lang="en-US" dirty="0"/>
          </a:p>
        </p:txBody>
      </p:sp>
      <p:sp>
        <p:nvSpPr>
          <p:cNvPr id="14" name="Right Arrow 13"/>
          <p:cNvSpPr/>
          <p:nvPr/>
        </p:nvSpPr>
        <p:spPr>
          <a:xfrm>
            <a:off x="336284" y="5384269"/>
            <a:ext cx="1246451" cy="635001"/>
          </a:xfrm>
          <a:prstGeom prst="rightArrow">
            <a:avLst>
              <a:gd name="adj1" fmla="val 35186"/>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Node - 30</a:t>
            </a:r>
            <a:endParaRPr lang="en-US" dirty="0"/>
          </a:p>
        </p:txBody>
      </p:sp>
      <p:grpSp>
        <p:nvGrpSpPr>
          <p:cNvPr id="15" name="Group 14"/>
          <p:cNvGrpSpPr/>
          <p:nvPr/>
        </p:nvGrpSpPr>
        <p:grpSpPr>
          <a:xfrm>
            <a:off x="3810000" y="1332971"/>
            <a:ext cx="3129495" cy="5029200"/>
            <a:chOff x="451905" y="1338792"/>
            <a:chExt cx="3129495" cy="5029200"/>
          </a:xfrm>
        </p:grpSpPr>
        <p:sp>
          <p:nvSpPr>
            <p:cNvPr id="16" name="Rounded Rectangle 15"/>
            <p:cNvSpPr/>
            <p:nvPr/>
          </p:nvSpPr>
          <p:spPr>
            <a:xfrm>
              <a:off x="451905" y="1338792"/>
              <a:ext cx="2000783" cy="5029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17" name="Group 16"/>
            <p:cNvGrpSpPr/>
            <p:nvPr/>
          </p:nvGrpSpPr>
          <p:grpSpPr>
            <a:xfrm>
              <a:off x="880530" y="1676400"/>
              <a:ext cx="710143" cy="4429124"/>
              <a:chOff x="880530" y="1676400"/>
              <a:chExt cx="710143" cy="4429124"/>
            </a:xfrm>
          </p:grpSpPr>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530" y="1676400"/>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531" y="2967038"/>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8" y="5181599"/>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8" name="TextBox 17"/>
            <p:cNvSpPr txBox="1"/>
            <p:nvPr/>
          </p:nvSpPr>
          <p:spPr>
            <a:xfrm>
              <a:off x="880530" y="4282533"/>
              <a:ext cx="2700870" cy="769441"/>
            </a:xfrm>
            <a:prstGeom prst="rect">
              <a:avLst/>
            </a:prstGeom>
            <a:noFill/>
          </p:spPr>
          <p:txBody>
            <a:bodyPr wrap="square" rtlCol="0">
              <a:spAutoFit/>
            </a:bodyPr>
            <a:lstStyle/>
            <a:p>
              <a:r>
                <a:rPr lang="en-US" sz="4400" dirty="0" smtClean="0"/>
                <a:t>....</a:t>
              </a:r>
              <a:endParaRPr lang="en-US" sz="4400" dirty="0"/>
            </a:p>
          </p:txBody>
        </p:sp>
      </p:grpSp>
      <p:sp>
        <p:nvSpPr>
          <p:cNvPr id="9" name="Rounded Rectangle 8"/>
          <p:cNvSpPr/>
          <p:nvPr/>
        </p:nvSpPr>
        <p:spPr>
          <a:xfrm>
            <a:off x="1582735" y="1332971"/>
            <a:ext cx="1236665" cy="337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Rack- 1</a:t>
            </a:r>
            <a:endParaRPr lang="en-US" dirty="0"/>
          </a:p>
        </p:txBody>
      </p:sp>
      <p:sp>
        <p:nvSpPr>
          <p:cNvPr id="23" name="Rounded Rectangle 22"/>
          <p:cNvSpPr/>
          <p:nvPr/>
        </p:nvSpPr>
        <p:spPr>
          <a:xfrm>
            <a:off x="4192058" y="1228197"/>
            <a:ext cx="1236665" cy="337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Rack- 2</a:t>
            </a:r>
            <a:endParaRPr lang="en-US" dirty="0"/>
          </a:p>
        </p:txBody>
      </p:sp>
      <p:grpSp>
        <p:nvGrpSpPr>
          <p:cNvPr id="24" name="Group 23"/>
          <p:cNvGrpSpPr/>
          <p:nvPr/>
        </p:nvGrpSpPr>
        <p:grpSpPr>
          <a:xfrm>
            <a:off x="6939495" y="1345671"/>
            <a:ext cx="3129495" cy="5029200"/>
            <a:chOff x="451905" y="1338792"/>
            <a:chExt cx="3129495" cy="5029200"/>
          </a:xfrm>
        </p:grpSpPr>
        <p:sp>
          <p:nvSpPr>
            <p:cNvPr id="25" name="Rounded Rectangle 24"/>
            <p:cNvSpPr/>
            <p:nvPr/>
          </p:nvSpPr>
          <p:spPr>
            <a:xfrm>
              <a:off x="451905" y="1338792"/>
              <a:ext cx="2000783" cy="5029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26" name="Group 25"/>
            <p:cNvGrpSpPr/>
            <p:nvPr/>
          </p:nvGrpSpPr>
          <p:grpSpPr>
            <a:xfrm>
              <a:off x="880530" y="1676400"/>
              <a:ext cx="710143" cy="4429124"/>
              <a:chOff x="880530" y="1676400"/>
              <a:chExt cx="710143" cy="4429124"/>
            </a:xfrm>
          </p:grpSpPr>
          <p:pic>
            <p:nvPicPr>
              <p:cNvPr id="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530" y="1676400"/>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531" y="2967038"/>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8" y="5181599"/>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7" name="TextBox 26"/>
            <p:cNvSpPr txBox="1"/>
            <p:nvPr/>
          </p:nvSpPr>
          <p:spPr>
            <a:xfrm>
              <a:off x="880530" y="4282533"/>
              <a:ext cx="2700870" cy="769441"/>
            </a:xfrm>
            <a:prstGeom prst="rect">
              <a:avLst/>
            </a:prstGeom>
            <a:noFill/>
          </p:spPr>
          <p:txBody>
            <a:bodyPr wrap="square" rtlCol="0">
              <a:spAutoFit/>
            </a:bodyPr>
            <a:lstStyle/>
            <a:p>
              <a:r>
                <a:rPr lang="en-US" sz="4400" dirty="0" smtClean="0"/>
                <a:t>....</a:t>
              </a:r>
              <a:endParaRPr lang="en-US" sz="4400" dirty="0"/>
            </a:p>
          </p:txBody>
        </p:sp>
      </p:grpSp>
      <p:sp>
        <p:nvSpPr>
          <p:cNvPr id="31" name="TextBox 30"/>
          <p:cNvSpPr txBox="1"/>
          <p:nvPr/>
        </p:nvSpPr>
        <p:spPr>
          <a:xfrm>
            <a:off x="5810783" y="2984997"/>
            <a:ext cx="2700870" cy="769441"/>
          </a:xfrm>
          <a:prstGeom prst="rect">
            <a:avLst/>
          </a:prstGeom>
          <a:noFill/>
        </p:spPr>
        <p:txBody>
          <a:bodyPr wrap="square" rtlCol="0">
            <a:spAutoFit/>
          </a:bodyPr>
          <a:lstStyle/>
          <a:p>
            <a:r>
              <a:rPr lang="en-US" sz="4400" dirty="0" smtClean="0"/>
              <a:t>....</a:t>
            </a:r>
            <a:endParaRPr lang="en-US" sz="4400" dirty="0"/>
          </a:p>
        </p:txBody>
      </p:sp>
      <p:sp>
        <p:nvSpPr>
          <p:cNvPr id="35" name="Rounded Rectangle 34"/>
          <p:cNvSpPr/>
          <p:nvPr/>
        </p:nvSpPr>
        <p:spPr>
          <a:xfrm>
            <a:off x="7313617" y="1042989"/>
            <a:ext cx="1236665" cy="337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Rack- n</a:t>
            </a:r>
            <a:endParaRPr lang="en-US" dirty="0"/>
          </a:p>
        </p:txBody>
      </p:sp>
      <p:sp>
        <p:nvSpPr>
          <p:cNvPr id="44" name="Rounded Rectangle 43"/>
          <p:cNvSpPr/>
          <p:nvPr/>
        </p:nvSpPr>
        <p:spPr>
          <a:xfrm>
            <a:off x="3992297" y="776802"/>
            <a:ext cx="1236665" cy="337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536193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smtClean="0"/>
              <a:t>HDFS Design Considerations</a:t>
            </a:r>
            <a:endParaRPr lang="en-US" sz="3600" dirty="0"/>
          </a:p>
        </p:txBody>
      </p:sp>
      <p:sp>
        <p:nvSpPr>
          <p:cNvPr id="3" name="Content Placeholder 2"/>
          <p:cNvSpPr>
            <a:spLocks noGrp="1"/>
          </p:cNvSpPr>
          <p:nvPr>
            <p:ph idx="1"/>
          </p:nvPr>
        </p:nvSpPr>
        <p:spPr>
          <a:xfrm>
            <a:off x="457200" y="1127918"/>
            <a:ext cx="8229600" cy="4525963"/>
          </a:xfrm>
        </p:spPr>
        <p:txBody>
          <a:bodyPr>
            <a:normAutofit fontScale="47500" lnSpcReduction="20000"/>
          </a:bodyPr>
          <a:lstStyle/>
          <a:p>
            <a:r>
              <a:rPr lang="en-US" dirty="0" smtClean="0"/>
              <a:t>Works on top of existing File System. </a:t>
            </a:r>
          </a:p>
          <a:p>
            <a:pPr lvl="1"/>
            <a:r>
              <a:rPr lang="en-US" dirty="0" smtClean="0"/>
              <a:t>Think FAT 32 or </a:t>
            </a:r>
            <a:r>
              <a:rPr lang="en-US" dirty="0" err="1" smtClean="0"/>
              <a:t>ext</a:t>
            </a:r>
            <a:r>
              <a:rPr lang="en-US" dirty="0" smtClean="0"/>
              <a:t> </a:t>
            </a:r>
            <a:r>
              <a:rPr lang="en-US" dirty="0" smtClean="0"/>
              <a:t>fs </a:t>
            </a:r>
            <a:endParaRPr lang="en-US" dirty="0" smtClean="0"/>
          </a:p>
          <a:p>
            <a:r>
              <a:rPr lang="en-US" dirty="0"/>
              <a:t>Very Large Distributed File </a:t>
            </a:r>
            <a:r>
              <a:rPr lang="en-US" dirty="0" smtClean="0"/>
              <a:t>System. Works best with large files</a:t>
            </a:r>
            <a:endParaRPr lang="en-US" dirty="0"/>
          </a:p>
          <a:p>
            <a:pPr lvl="1"/>
            <a:r>
              <a:rPr lang="en-US" dirty="0"/>
              <a:t>10K nodes, 100 million files, </a:t>
            </a:r>
            <a:r>
              <a:rPr lang="en-US" dirty="0" smtClean="0"/>
              <a:t>10PB</a:t>
            </a:r>
          </a:p>
          <a:p>
            <a:r>
              <a:rPr lang="en-US" dirty="0" smtClean="0"/>
              <a:t>Handles disk &amp; node failures natively</a:t>
            </a:r>
          </a:p>
          <a:p>
            <a:pPr lvl="1"/>
            <a:r>
              <a:rPr lang="en-US" dirty="0"/>
              <a:t>Files are replicated to handle hardware failure</a:t>
            </a:r>
          </a:p>
          <a:p>
            <a:pPr lvl="1"/>
            <a:r>
              <a:rPr lang="en-US" dirty="0"/>
              <a:t>Detect failures and recover from </a:t>
            </a:r>
            <a:r>
              <a:rPr lang="en-US" dirty="0" smtClean="0"/>
              <a:t>them</a:t>
            </a:r>
          </a:p>
          <a:p>
            <a:r>
              <a:rPr lang="en-US" dirty="0" smtClean="0"/>
              <a:t>Sequential Data Access over Random Data Access</a:t>
            </a:r>
          </a:p>
          <a:p>
            <a:r>
              <a:rPr lang="en-US" dirty="0" smtClean="0"/>
              <a:t>Files are chunked into “blocks”. </a:t>
            </a:r>
          </a:p>
          <a:p>
            <a:pPr lvl="1"/>
            <a:r>
              <a:rPr lang="en-US" dirty="0" smtClean="0"/>
              <a:t>Block size of </a:t>
            </a:r>
            <a:r>
              <a:rPr lang="en-US" dirty="0"/>
              <a:t>64 MB size typical, </a:t>
            </a:r>
            <a:r>
              <a:rPr lang="en-US" dirty="0" smtClean="0"/>
              <a:t>128 MB with </a:t>
            </a:r>
            <a:r>
              <a:rPr lang="en-US" dirty="0" smtClean="0"/>
              <a:t>Hadoop 2.0</a:t>
            </a:r>
            <a:r>
              <a:rPr lang="en-US" dirty="0" smtClean="0"/>
              <a:t>.</a:t>
            </a:r>
          </a:p>
          <a:p>
            <a:pPr lvl="1"/>
            <a:r>
              <a:rPr lang="en-US" dirty="0" smtClean="0"/>
              <a:t>256 </a:t>
            </a:r>
            <a:r>
              <a:rPr lang="en-US" dirty="0"/>
              <a:t>MB not </a:t>
            </a:r>
            <a:r>
              <a:rPr lang="en-US" dirty="0" smtClean="0"/>
              <a:t>uncommon. (512 b in </a:t>
            </a:r>
            <a:r>
              <a:rPr lang="en-US" dirty="0" err="1" smtClean="0"/>
              <a:t>MS-Dos</a:t>
            </a:r>
            <a:r>
              <a:rPr lang="en-US" dirty="0" smtClean="0"/>
              <a:t> &amp; 4 KB in Unix) </a:t>
            </a:r>
          </a:p>
          <a:p>
            <a:pPr lvl="1"/>
            <a:r>
              <a:rPr lang="en-US" dirty="0" smtClean="0"/>
              <a:t>A small file (say 1MB) occupies only 1MB of disk space and not 128MB</a:t>
            </a:r>
          </a:p>
          <a:p>
            <a:r>
              <a:rPr lang="en-US" dirty="0">
                <a:solidFill>
                  <a:srgbClr val="FF0000"/>
                </a:solidFill>
              </a:rPr>
              <a:t>Data </a:t>
            </a:r>
            <a:r>
              <a:rPr lang="en-US" dirty="0" smtClean="0">
                <a:solidFill>
                  <a:srgbClr val="FF0000"/>
                </a:solidFill>
              </a:rPr>
              <a:t>Coherency (when flush does not flush, but </a:t>
            </a:r>
            <a:r>
              <a:rPr lang="en-US" dirty="0" err="1" smtClean="0">
                <a:solidFill>
                  <a:srgbClr val="FF0000"/>
                </a:solidFill>
              </a:rPr>
              <a:t>hflush</a:t>
            </a:r>
            <a:r>
              <a:rPr lang="en-US" dirty="0" smtClean="0">
                <a:solidFill>
                  <a:srgbClr val="FF0000"/>
                </a:solidFill>
              </a:rPr>
              <a:t> does –)</a:t>
            </a:r>
          </a:p>
          <a:p>
            <a:pPr lvl="1"/>
            <a:r>
              <a:rPr lang="en-US" dirty="0" smtClean="0">
                <a:solidFill>
                  <a:srgbClr val="FF0000"/>
                </a:solidFill>
              </a:rPr>
              <a:t>Waits for the full block to be written. </a:t>
            </a:r>
          </a:p>
          <a:p>
            <a:r>
              <a:rPr lang="en-US" dirty="0" smtClean="0">
                <a:solidFill>
                  <a:srgbClr val="FF0000"/>
                </a:solidFill>
              </a:rPr>
              <a:t>Data Streaming</a:t>
            </a:r>
            <a:endParaRPr lang="en-US" dirty="0">
              <a:solidFill>
                <a:srgbClr val="FF0000"/>
              </a:solidFill>
            </a:endParaRPr>
          </a:p>
          <a:p>
            <a:pPr lvl="1"/>
            <a:r>
              <a:rPr lang="en-US" dirty="0"/>
              <a:t>Write-once-read-many access model</a:t>
            </a:r>
          </a:p>
          <a:p>
            <a:pPr lvl="1"/>
            <a:r>
              <a:rPr lang="en-US" dirty="0" smtClean="0"/>
              <a:t>Client expected to work on large dataset (vs. accessing the first or another tiny record)</a:t>
            </a:r>
          </a:p>
          <a:p>
            <a:r>
              <a:rPr lang="en-US" dirty="0" smtClean="0">
                <a:solidFill>
                  <a:srgbClr val="FF0000"/>
                </a:solidFill>
              </a:rPr>
              <a:t>Multiple Writers not supported. Always single writer with an append-only mode. </a:t>
            </a:r>
          </a:p>
          <a:p>
            <a:r>
              <a:rPr lang="en-US" dirty="0"/>
              <a:t>Provides very high aggregate bandwidth</a:t>
            </a:r>
          </a:p>
          <a:p>
            <a:pPr lvl="1"/>
            <a:endParaRPr lang="en-US" dirty="0"/>
          </a:p>
          <a:p>
            <a:pPr lvl="2"/>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7009" y="2647950"/>
            <a:ext cx="685800" cy="6858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175532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4424855" y="4277710"/>
            <a:ext cx="4267200" cy="2514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5" name="Rounded Rectangle 4"/>
          <p:cNvSpPr/>
          <p:nvPr/>
        </p:nvSpPr>
        <p:spPr>
          <a:xfrm>
            <a:off x="5255" y="4340772"/>
            <a:ext cx="4267200" cy="2514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4054710998"/>
              </p:ext>
            </p:extLst>
          </p:nvPr>
        </p:nvGraphicFramePr>
        <p:xfrm>
          <a:off x="128752" y="2728310"/>
          <a:ext cx="8534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smtClean="0"/>
              <a:t>The Importance of Block Design</a:t>
            </a:r>
            <a:endParaRPr lang="en-US" dirty="0"/>
          </a:p>
        </p:txBody>
      </p:sp>
      <p:sp>
        <p:nvSpPr>
          <p:cNvPr id="3" name="Content Placeholder 2"/>
          <p:cNvSpPr>
            <a:spLocks noGrp="1"/>
          </p:cNvSpPr>
          <p:nvPr>
            <p:ph idx="1"/>
          </p:nvPr>
        </p:nvSpPr>
        <p:spPr/>
        <p:txBody>
          <a:bodyPr/>
          <a:lstStyle/>
          <a:p>
            <a:r>
              <a:rPr lang="en-US" dirty="0" smtClean="0"/>
              <a:t>Why Blocks?</a:t>
            </a:r>
          </a:p>
          <a:p>
            <a:pPr lvl="1"/>
            <a:r>
              <a:rPr lang="en-US" dirty="0" smtClean="0"/>
              <a:t>Facilitates Redundancy</a:t>
            </a:r>
          </a:p>
          <a:p>
            <a:pPr lvl="1"/>
            <a:r>
              <a:rPr lang="en-US" dirty="0" smtClean="0"/>
              <a:t>A single file can be larger than the largest disk on the network !! </a:t>
            </a:r>
          </a:p>
        </p:txBody>
      </p:sp>
      <p:sp>
        <p:nvSpPr>
          <p:cNvPr id="6" name="Rounded Rectangle 5"/>
          <p:cNvSpPr/>
          <p:nvPr/>
        </p:nvSpPr>
        <p:spPr>
          <a:xfrm>
            <a:off x="1219200" y="3962400"/>
            <a:ext cx="1447800" cy="37837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-1</a:t>
            </a:r>
            <a:endParaRPr lang="en-US" dirty="0"/>
          </a:p>
        </p:txBody>
      </p:sp>
      <p:sp>
        <p:nvSpPr>
          <p:cNvPr id="16" name="Rounded Rectangle 15"/>
          <p:cNvSpPr/>
          <p:nvPr/>
        </p:nvSpPr>
        <p:spPr>
          <a:xfrm>
            <a:off x="6096000" y="3899338"/>
            <a:ext cx="1447800" cy="37837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Node -28</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788149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382656" y="1685871"/>
            <a:ext cx="4900564" cy="35719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 name="Title 1"/>
          <p:cNvSpPr>
            <a:spLocks noGrp="1"/>
          </p:cNvSpPr>
          <p:nvPr>
            <p:ph type="title"/>
          </p:nvPr>
        </p:nvSpPr>
        <p:spPr>
          <a:xfrm>
            <a:off x="398673" y="0"/>
            <a:ext cx="8229600" cy="1143000"/>
          </a:xfrm>
        </p:spPr>
        <p:txBody>
          <a:bodyPr/>
          <a:lstStyle/>
          <a:p>
            <a:r>
              <a:rPr lang="en-US" dirty="0" smtClean="0"/>
              <a:t>Fault Tolerance in HDFS</a:t>
            </a:r>
            <a:endParaRPr lang="en-US" dirty="0"/>
          </a:p>
        </p:txBody>
      </p:sp>
      <p:grpSp>
        <p:nvGrpSpPr>
          <p:cNvPr id="3" name="Group 2"/>
          <p:cNvGrpSpPr/>
          <p:nvPr/>
        </p:nvGrpSpPr>
        <p:grpSpPr>
          <a:xfrm>
            <a:off x="336284" y="1839916"/>
            <a:ext cx="5595898" cy="3048862"/>
            <a:chOff x="336284" y="1204414"/>
            <a:chExt cx="9732706" cy="5221787"/>
          </a:xfrm>
        </p:grpSpPr>
        <p:grpSp>
          <p:nvGrpSpPr>
            <p:cNvPr id="7" name="Group 6"/>
            <p:cNvGrpSpPr/>
            <p:nvPr/>
          </p:nvGrpSpPr>
          <p:grpSpPr>
            <a:xfrm>
              <a:off x="1154110" y="1397001"/>
              <a:ext cx="3129495" cy="5029200"/>
              <a:chOff x="451905" y="1338792"/>
              <a:chExt cx="3129495" cy="5029200"/>
            </a:xfrm>
          </p:grpSpPr>
          <p:sp>
            <p:nvSpPr>
              <p:cNvPr id="5" name="Rounded Rectangle 4"/>
              <p:cNvSpPr/>
              <p:nvPr/>
            </p:nvSpPr>
            <p:spPr>
              <a:xfrm>
                <a:off x="451905" y="1338792"/>
                <a:ext cx="2000783" cy="5029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6" name="Group 5"/>
              <p:cNvGrpSpPr/>
              <p:nvPr/>
            </p:nvGrpSpPr>
            <p:grpSpPr>
              <a:xfrm>
                <a:off x="880530" y="1676400"/>
                <a:ext cx="710143" cy="4429124"/>
                <a:chOff x="880530" y="1676400"/>
                <a:chExt cx="710143" cy="4429124"/>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530" y="1676400"/>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531" y="2967038"/>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8" y="5181599"/>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TextBox 3"/>
              <p:cNvSpPr txBox="1"/>
              <p:nvPr/>
            </p:nvSpPr>
            <p:spPr>
              <a:xfrm>
                <a:off x="880530" y="4282533"/>
                <a:ext cx="2700870" cy="769441"/>
              </a:xfrm>
              <a:prstGeom prst="rect">
                <a:avLst/>
              </a:prstGeom>
              <a:noFill/>
            </p:spPr>
            <p:txBody>
              <a:bodyPr wrap="square" rtlCol="0">
                <a:spAutoFit/>
              </a:bodyPr>
              <a:lstStyle/>
              <a:p>
                <a:r>
                  <a:rPr lang="en-US" sz="4400" dirty="0" smtClean="0"/>
                  <a:t>....</a:t>
                </a:r>
                <a:endParaRPr lang="en-US" sz="4400" dirty="0"/>
              </a:p>
            </p:txBody>
          </p:sp>
        </p:grpSp>
        <p:sp>
          <p:nvSpPr>
            <p:cNvPr id="8" name="Right Arrow 7"/>
            <p:cNvSpPr/>
            <p:nvPr/>
          </p:nvSpPr>
          <p:spPr>
            <a:xfrm>
              <a:off x="381000" y="2108199"/>
              <a:ext cx="1235601" cy="635002"/>
            </a:xfrm>
            <a:prstGeom prst="rightArrow">
              <a:avLst>
                <a:gd name="adj1" fmla="val 35186"/>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Node - 1</a:t>
              </a:r>
              <a:endParaRPr lang="en-US" sz="1200" dirty="0"/>
            </a:p>
          </p:txBody>
        </p:sp>
        <p:sp>
          <p:nvSpPr>
            <p:cNvPr id="14" name="Right Arrow 13"/>
            <p:cNvSpPr/>
            <p:nvPr/>
          </p:nvSpPr>
          <p:spPr>
            <a:xfrm>
              <a:off x="336284" y="5384269"/>
              <a:ext cx="1280318" cy="715434"/>
            </a:xfrm>
            <a:prstGeom prst="rightArrow">
              <a:avLst>
                <a:gd name="adj1" fmla="val 35186"/>
                <a:gd name="adj2" fmla="val 5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Node - 30</a:t>
              </a:r>
              <a:endParaRPr lang="en-US" sz="1200" dirty="0"/>
            </a:p>
          </p:txBody>
        </p:sp>
        <p:grpSp>
          <p:nvGrpSpPr>
            <p:cNvPr id="15" name="Group 14"/>
            <p:cNvGrpSpPr/>
            <p:nvPr/>
          </p:nvGrpSpPr>
          <p:grpSpPr>
            <a:xfrm>
              <a:off x="3810000" y="1332971"/>
              <a:ext cx="3129495" cy="5029200"/>
              <a:chOff x="451905" y="1338792"/>
              <a:chExt cx="3129495" cy="5029200"/>
            </a:xfrm>
          </p:grpSpPr>
          <p:sp>
            <p:nvSpPr>
              <p:cNvPr id="16" name="Rounded Rectangle 15"/>
              <p:cNvSpPr/>
              <p:nvPr/>
            </p:nvSpPr>
            <p:spPr>
              <a:xfrm>
                <a:off x="451905" y="1338792"/>
                <a:ext cx="2000783" cy="5029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17" name="Group 16"/>
              <p:cNvGrpSpPr/>
              <p:nvPr/>
            </p:nvGrpSpPr>
            <p:grpSpPr>
              <a:xfrm>
                <a:off x="880530" y="1676400"/>
                <a:ext cx="710143" cy="4429124"/>
                <a:chOff x="880530" y="1676400"/>
                <a:chExt cx="710143" cy="4429124"/>
              </a:xfrm>
            </p:grpSpPr>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530" y="1676400"/>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531" y="2967038"/>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8" y="5181599"/>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8" name="TextBox 17"/>
              <p:cNvSpPr txBox="1"/>
              <p:nvPr/>
            </p:nvSpPr>
            <p:spPr>
              <a:xfrm>
                <a:off x="880530" y="4282533"/>
                <a:ext cx="2700870" cy="769441"/>
              </a:xfrm>
              <a:prstGeom prst="rect">
                <a:avLst/>
              </a:prstGeom>
              <a:noFill/>
            </p:spPr>
            <p:txBody>
              <a:bodyPr wrap="square" rtlCol="0">
                <a:spAutoFit/>
              </a:bodyPr>
              <a:lstStyle/>
              <a:p>
                <a:r>
                  <a:rPr lang="en-US" sz="4400" dirty="0" smtClean="0"/>
                  <a:t>....</a:t>
                </a:r>
                <a:endParaRPr lang="en-US" sz="4400" dirty="0"/>
              </a:p>
            </p:txBody>
          </p:sp>
        </p:grpSp>
        <p:sp>
          <p:nvSpPr>
            <p:cNvPr id="9" name="Rounded Rectangle 8"/>
            <p:cNvSpPr/>
            <p:nvPr/>
          </p:nvSpPr>
          <p:spPr>
            <a:xfrm>
              <a:off x="1582735" y="1332971"/>
              <a:ext cx="1236665" cy="337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Rack- 1</a:t>
              </a:r>
              <a:endParaRPr lang="en-US" sz="1200" dirty="0"/>
            </a:p>
          </p:txBody>
        </p:sp>
        <p:sp>
          <p:nvSpPr>
            <p:cNvPr id="23" name="Rounded Rectangle 22"/>
            <p:cNvSpPr/>
            <p:nvPr/>
          </p:nvSpPr>
          <p:spPr>
            <a:xfrm>
              <a:off x="4192058" y="1228197"/>
              <a:ext cx="1236665" cy="337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Rack- 2</a:t>
              </a:r>
              <a:endParaRPr lang="en-US" sz="1200" dirty="0"/>
            </a:p>
          </p:txBody>
        </p:sp>
        <p:grpSp>
          <p:nvGrpSpPr>
            <p:cNvPr id="24" name="Group 23"/>
            <p:cNvGrpSpPr/>
            <p:nvPr/>
          </p:nvGrpSpPr>
          <p:grpSpPr>
            <a:xfrm>
              <a:off x="6939495" y="1345671"/>
              <a:ext cx="3129495" cy="5029200"/>
              <a:chOff x="451905" y="1338792"/>
              <a:chExt cx="3129495" cy="5029200"/>
            </a:xfrm>
          </p:grpSpPr>
          <p:sp>
            <p:nvSpPr>
              <p:cNvPr id="25" name="Rounded Rectangle 24"/>
              <p:cNvSpPr/>
              <p:nvPr/>
            </p:nvSpPr>
            <p:spPr>
              <a:xfrm>
                <a:off x="451905" y="1338792"/>
                <a:ext cx="1779059" cy="5029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nvGrpSpPr>
              <p:cNvPr id="26" name="Group 25"/>
              <p:cNvGrpSpPr/>
              <p:nvPr/>
            </p:nvGrpSpPr>
            <p:grpSpPr>
              <a:xfrm>
                <a:off x="880530" y="1676400"/>
                <a:ext cx="710143" cy="4429124"/>
                <a:chOff x="880530" y="1676400"/>
                <a:chExt cx="710143" cy="4429124"/>
              </a:xfrm>
            </p:grpSpPr>
            <p:pic>
              <p:nvPicPr>
                <p:cNvPr id="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530" y="1676400"/>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531" y="2967038"/>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8" y="5181599"/>
                  <a:ext cx="67627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7" name="TextBox 26"/>
              <p:cNvSpPr txBox="1"/>
              <p:nvPr/>
            </p:nvSpPr>
            <p:spPr>
              <a:xfrm>
                <a:off x="880530" y="4282533"/>
                <a:ext cx="2700870" cy="769441"/>
              </a:xfrm>
              <a:prstGeom prst="rect">
                <a:avLst/>
              </a:prstGeom>
              <a:noFill/>
            </p:spPr>
            <p:txBody>
              <a:bodyPr wrap="square" rtlCol="0">
                <a:spAutoFit/>
              </a:bodyPr>
              <a:lstStyle/>
              <a:p>
                <a:r>
                  <a:rPr lang="en-US" sz="4400" dirty="0" smtClean="0"/>
                  <a:t>....</a:t>
                </a:r>
                <a:endParaRPr lang="en-US" sz="4400" dirty="0"/>
              </a:p>
            </p:txBody>
          </p:sp>
        </p:grpSp>
        <p:sp>
          <p:nvSpPr>
            <p:cNvPr id="31" name="TextBox 30"/>
            <p:cNvSpPr txBox="1"/>
            <p:nvPr/>
          </p:nvSpPr>
          <p:spPr>
            <a:xfrm>
              <a:off x="5810783" y="2984997"/>
              <a:ext cx="2700870" cy="769441"/>
            </a:xfrm>
            <a:prstGeom prst="rect">
              <a:avLst/>
            </a:prstGeom>
            <a:noFill/>
          </p:spPr>
          <p:txBody>
            <a:bodyPr wrap="square" rtlCol="0">
              <a:spAutoFit/>
            </a:bodyPr>
            <a:lstStyle/>
            <a:p>
              <a:r>
                <a:rPr lang="en-US" sz="4400" dirty="0" smtClean="0"/>
                <a:t>....</a:t>
              </a:r>
              <a:endParaRPr lang="en-US" sz="4400" dirty="0"/>
            </a:p>
          </p:txBody>
        </p:sp>
        <p:sp>
          <p:nvSpPr>
            <p:cNvPr id="35" name="Rounded Rectangle 34"/>
            <p:cNvSpPr/>
            <p:nvPr/>
          </p:nvSpPr>
          <p:spPr>
            <a:xfrm>
              <a:off x="7313617" y="1204414"/>
              <a:ext cx="1236666" cy="3376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Rack- n</a:t>
              </a:r>
              <a:endParaRPr lang="en-US" sz="1200" dirty="0"/>
            </a:p>
          </p:txBody>
        </p:sp>
      </p:grpSp>
      <p:sp>
        <p:nvSpPr>
          <p:cNvPr id="33" name="Rounded Rectangle 32"/>
          <p:cNvSpPr/>
          <p:nvPr/>
        </p:nvSpPr>
        <p:spPr>
          <a:xfrm>
            <a:off x="139642" y="1211793"/>
            <a:ext cx="1371600" cy="2286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Block – 1 </a:t>
            </a:r>
            <a:endParaRPr lang="en-US" dirty="0"/>
          </a:p>
        </p:txBody>
      </p:sp>
      <p:sp>
        <p:nvSpPr>
          <p:cNvPr id="36" name="Rounded Rectangle 35"/>
          <p:cNvSpPr/>
          <p:nvPr/>
        </p:nvSpPr>
        <p:spPr>
          <a:xfrm>
            <a:off x="1384550" y="2362207"/>
            <a:ext cx="848349" cy="1907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Block – 1 </a:t>
            </a:r>
            <a:endParaRPr lang="en-US" sz="1400" dirty="0"/>
          </a:p>
        </p:txBody>
      </p:sp>
      <p:sp>
        <p:nvSpPr>
          <p:cNvPr id="37" name="Rounded Rectangle 36"/>
          <p:cNvSpPr/>
          <p:nvPr/>
        </p:nvSpPr>
        <p:spPr>
          <a:xfrm>
            <a:off x="2988268" y="2865666"/>
            <a:ext cx="836107" cy="2246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Block –1 </a:t>
            </a:r>
            <a:endParaRPr lang="en-US" sz="1400" dirty="0"/>
          </a:p>
        </p:txBody>
      </p:sp>
      <p:sp>
        <p:nvSpPr>
          <p:cNvPr id="39" name="Rounded Rectangle 38"/>
          <p:cNvSpPr/>
          <p:nvPr/>
        </p:nvSpPr>
        <p:spPr>
          <a:xfrm>
            <a:off x="2968796" y="2199280"/>
            <a:ext cx="948975" cy="27566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t>Block – 1 </a:t>
            </a:r>
            <a:endParaRPr lang="en-US" sz="1400" dirty="0"/>
          </a:p>
        </p:txBody>
      </p:sp>
      <p:sp>
        <p:nvSpPr>
          <p:cNvPr id="11" name="Rounded Rectangle 10"/>
          <p:cNvSpPr/>
          <p:nvPr/>
        </p:nvSpPr>
        <p:spPr>
          <a:xfrm>
            <a:off x="428349" y="5451090"/>
            <a:ext cx="8029851" cy="117831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b="1" u="sng" dirty="0" smtClean="0"/>
              <a:t>Goals: </a:t>
            </a:r>
            <a:endParaRPr lang="en-US" dirty="0" smtClean="0"/>
          </a:p>
          <a:p>
            <a:pPr marL="285750" indent="-285750">
              <a:buFont typeface="Arial" panose="020B0604020202020204" pitchFamily="34" charset="0"/>
              <a:buChar char="•"/>
            </a:pPr>
            <a:r>
              <a:rPr lang="en-US" dirty="0" smtClean="0"/>
              <a:t>Maximize redundancy</a:t>
            </a:r>
          </a:p>
          <a:p>
            <a:pPr marL="285750" indent="-285750">
              <a:buFont typeface="Arial" panose="020B0604020202020204" pitchFamily="34" charset="0"/>
              <a:buChar char="•"/>
            </a:pPr>
            <a:r>
              <a:rPr lang="en-US" dirty="0" smtClean="0"/>
              <a:t>Minimize Seek speed .</a:t>
            </a:r>
          </a:p>
          <a:p>
            <a:pPr marL="285750" indent="-285750">
              <a:buFont typeface="Arial" panose="020B0604020202020204" pitchFamily="34" charset="0"/>
              <a:buChar char="•"/>
            </a:pPr>
            <a:r>
              <a:rPr lang="en-US" dirty="0" smtClean="0"/>
              <a:t>Leverage commodity Hardware</a:t>
            </a:r>
          </a:p>
        </p:txBody>
      </p:sp>
      <p:sp>
        <p:nvSpPr>
          <p:cNvPr id="41" name="Rounded Rectangle 40"/>
          <p:cNvSpPr/>
          <p:nvPr/>
        </p:nvSpPr>
        <p:spPr>
          <a:xfrm>
            <a:off x="1829384" y="1211793"/>
            <a:ext cx="1371600" cy="228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Block – 2</a:t>
            </a:r>
            <a:endParaRPr lang="en-US" dirty="0"/>
          </a:p>
        </p:txBody>
      </p:sp>
      <p:sp>
        <p:nvSpPr>
          <p:cNvPr id="46" name="Rounded Rectangle 45"/>
          <p:cNvSpPr/>
          <p:nvPr/>
        </p:nvSpPr>
        <p:spPr>
          <a:xfrm>
            <a:off x="2988268" y="3223107"/>
            <a:ext cx="836107" cy="224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solidFill>
                  <a:schemeClr val="tx1"/>
                </a:solidFill>
              </a:rPr>
              <a:t>Block –2 </a:t>
            </a:r>
            <a:endParaRPr lang="en-US" sz="1400" dirty="0">
              <a:solidFill>
                <a:schemeClr val="tx1"/>
              </a:solidFill>
            </a:endParaRPr>
          </a:p>
        </p:txBody>
      </p:sp>
      <p:sp>
        <p:nvSpPr>
          <p:cNvPr id="48" name="Rounded Rectangle 47"/>
          <p:cNvSpPr/>
          <p:nvPr/>
        </p:nvSpPr>
        <p:spPr>
          <a:xfrm>
            <a:off x="4865166" y="2306895"/>
            <a:ext cx="836107" cy="224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solidFill>
                  <a:schemeClr val="tx1"/>
                </a:solidFill>
              </a:rPr>
              <a:t>Block –2 </a:t>
            </a:r>
            <a:endParaRPr lang="en-US" sz="1400" dirty="0">
              <a:solidFill>
                <a:schemeClr val="tx1"/>
              </a:solidFill>
            </a:endParaRPr>
          </a:p>
        </p:txBody>
      </p:sp>
      <p:sp>
        <p:nvSpPr>
          <p:cNvPr id="49" name="Rounded Rectangle 48"/>
          <p:cNvSpPr/>
          <p:nvPr/>
        </p:nvSpPr>
        <p:spPr>
          <a:xfrm>
            <a:off x="4834396" y="2977980"/>
            <a:ext cx="836107" cy="224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solidFill>
                  <a:schemeClr val="tx1"/>
                </a:solidFill>
              </a:rPr>
              <a:t>Block –2 </a:t>
            </a:r>
            <a:endParaRPr lang="en-US" sz="1400" dirty="0">
              <a:solidFill>
                <a:schemeClr val="tx1"/>
              </a:solidFill>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883108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and Topology Awareness</a:t>
            </a:r>
            <a:endParaRPr lang="en-US" dirty="0"/>
          </a:p>
        </p:txBody>
      </p:sp>
      <p:sp>
        <p:nvSpPr>
          <p:cNvPr id="3" name="Content Placeholder 2"/>
          <p:cNvSpPr>
            <a:spLocks noGrp="1"/>
          </p:cNvSpPr>
          <p:nvPr>
            <p:ph idx="1"/>
          </p:nvPr>
        </p:nvSpPr>
        <p:spPr>
          <a:xfrm>
            <a:off x="457200" y="1600201"/>
            <a:ext cx="6096000" cy="3276600"/>
          </a:xfrm>
        </p:spPr>
        <p:txBody>
          <a:bodyPr>
            <a:normAutofit fontScale="62500" lnSpcReduction="20000"/>
          </a:bodyPr>
          <a:lstStyle/>
          <a:p>
            <a:r>
              <a:rPr lang="en-US" sz="2000" dirty="0" smtClean="0"/>
              <a:t>Name Node</a:t>
            </a:r>
          </a:p>
          <a:p>
            <a:pPr lvl="1"/>
            <a:r>
              <a:rPr lang="en-US" sz="1800" dirty="0" smtClean="0"/>
              <a:t>Stores the metadata of HDFS files and Blocks </a:t>
            </a:r>
          </a:p>
          <a:p>
            <a:pPr lvl="1"/>
            <a:r>
              <a:rPr lang="en-US" sz="1800" dirty="0" smtClean="0"/>
              <a:t>Provides single namespace for the entire  cluster </a:t>
            </a:r>
          </a:p>
          <a:p>
            <a:pPr lvl="1"/>
            <a:r>
              <a:rPr lang="en-US" sz="1800" dirty="0" smtClean="0"/>
              <a:t>Maps the file/directory name to blocks</a:t>
            </a:r>
          </a:p>
          <a:p>
            <a:pPr lvl="1"/>
            <a:r>
              <a:rPr lang="en-US" sz="1800" dirty="0" smtClean="0"/>
              <a:t>Slightly more expensive hardware. </a:t>
            </a:r>
          </a:p>
          <a:p>
            <a:pPr lvl="1"/>
            <a:r>
              <a:rPr lang="en-US" sz="1800" dirty="0" smtClean="0">
                <a:solidFill>
                  <a:srgbClr val="FF0000"/>
                </a:solidFill>
              </a:rPr>
              <a:t>Contains </a:t>
            </a:r>
            <a:r>
              <a:rPr lang="en-US" sz="1800" dirty="0" err="1" smtClean="0">
                <a:solidFill>
                  <a:srgbClr val="FF0000"/>
                </a:solidFill>
              </a:rPr>
              <a:t>FSImage</a:t>
            </a:r>
            <a:r>
              <a:rPr lang="en-US" sz="1800" dirty="0" smtClean="0">
                <a:solidFill>
                  <a:srgbClr val="FF0000"/>
                </a:solidFill>
              </a:rPr>
              <a:t>, Edit Log and In-memory metadata (change log &amp; persistent image)</a:t>
            </a:r>
          </a:p>
          <a:p>
            <a:pPr lvl="2"/>
            <a:r>
              <a:rPr lang="en-US" sz="1400" dirty="0" smtClean="0">
                <a:solidFill>
                  <a:srgbClr val="FF0000"/>
                </a:solidFill>
              </a:rPr>
              <a:t>An In –memory construction of the FS tree (metadata) is maintained and is synced up whenever there is an edit log change, but is NOT persisted (this is done to speed things up)</a:t>
            </a:r>
          </a:p>
          <a:p>
            <a:pPr lvl="2"/>
            <a:r>
              <a:rPr lang="en-US" sz="1400" dirty="0" smtClean="0">
                <a:solidFill>
                  <a:srgbClr val="FF0000"/>
                </a:solidFill>
              </a:rPr>
              <a:t>All client interact with the in-memory representations of the Metadata. </a:t>
            </a:r>
          </a:p>
          <a:p>
            <a:pPr lvl="2"/>
            <a:r>
              <a:rPr lang="en-US" sz="1400" dirty="0" smtClean="0">
                <a:solidFill>
                  <a:srgbClr val="FF0000"/>
                </a:solidFill>
              </a:rPr>
              <a:t>The FS Image contains a serialized map of the file and directory </a:t>
            </a:r>
            <a:r>
              <a:rPr lang="en-US" sz="1400" dirty="0" err="1" smtClean="0">
                <a:solidFill>
                  <a:srgbClr val="FF0000"/>
                </a:solidFill>
              </a:rPr>
              <a:t>inodes</a:t>
            </a:r>
            <a:r>
              <a:rPr lang="en-US" sz="1400" dirty="0" smtClean="0">
                <a:solidFill>
                  <a:srgbClr val="FF0000"/>
                </a:solidFill>
              </a:rPr>
              <a:t> , </a:t>
            </a:r>
          </a:p>
          <a:p>
            <a:r>
              <a:rPr lang="en-US" sz="2000" dirty="0" smtClean="0"/>
              <a:t>Data Node</a:t>
            </a:r>
          </a:p>
          <a:p>
            <a:pPr lvl="1"/>
            <a:r>
              <a:rPr lang="en-US" sz="1800" dirty="0" smtClean="0"/>
              <a:t>Node where the actual blocks are stored.</a:t>
            </a:r>
          </a:p>
          <a:p>
            <a:pPr lvl="1"/>
            <a:r>
              <a:rPr lang="en-US" sz="1800" dirty="0" smtClean="0"/>
              <a:t>“Heartbeats” with the actual Name Node. </a:t>
            </a:r>
          </a:p>
          <a:p>
            <a:pPr lvl="1"/>
            <a:r>
              <a:rPr lang="en-US" sz="1800" dirty="0" smtClean="0"/>
              <a:t>Cheaper Hardware</a:t>
            </a:r>
          </a:p>
          <a:p>
            <a:pPr lvl="1"/>
            <a:r>
              <a:rPr lang="en-US" sz="1800" dirty="0" smtClean="0"/>
              <a:t>Deals with blocks</a:t>
            </a:r>
          </a:p>
          <a:p>
            <a:pPr marL="457200" lvl="1" indent="0">
              <a:buNone/>
            </a:pPr>
            <a:endParaRPr lang="en-US" sz="1800" dirty="0" smtClean="0"/>
          </a:p>
          <a:p>
            <a:pPr marL="457200" lvl="1" indent="0">
              <a:buNone/>
            </a:pPr>
            <a:r>
              <a:rPr lang="en-US" sz="1800" b="1" dirty="0" err="1"/>
              <a:t>hdfs</a:t>
            </a:r>
            <a:r>
              <a:rPr lang="en-US" sz="1800" b="1" dirty="0"/>
              <a:t> </a:t>
            </a:r>
            <a:r>
              <a:rPr lang="en-US" sz="1800" b="1" dirty="0" err="1"/>
              <a:t>fsck</a:t>
            </a:r>
            <a:r>
              <a:rPr lang="en-US" sz="1800" b="1" dirty="0"/>
              <a:t> / -files </a:t>
            </a:r>
            <a:r>
              <a:rPr lang="en-US" sz="1800" b="1" dirty="0" smtClean="0"/>
              <a:t>–blocks</a:t>
            </a:r>
          </a:p>
          <a:p>
            <a:pPr marL="457200" lvl="1" indent="0">
              <a:buNone/>
            </a:pPr>
            <a:endParaRPr lang="en-US" sz="1800" dirty="0"/>
          </a:p>
          <a:p>
            <a:pPr lvl="1"/>
            <a:endParaRPr lang="en-US" sz="1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2066544"/>
            <a:ext cx="2270760" cy="198120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extBox 6"/>
          <p:cNvSpPr txBox="1"/>
          <p:nvPr/>
        </p:nvSpPr>
        <p:spPr>
          <a:xfrm>
            <a:off x="381000" y="4876800"/>
            <a:ext cx="7848600" cy="1477328"/>
          </a:xfrm>
          <a:prstGeom prst="rect">
            <a:avLst/>
          </a:prstGeom>
          <a:noFill/>
        </p:spPr>
        <p:txBody>
          <a:bodyPr wrap="square" rtlCol="0">
            <a:spAutoFit/>
          </a:bodyPr>
          <a:lstStyle/>
          <a:p>
            <a:r>
              <a:rPr lang="en-US" dirty="0" err="1" smtClean="0"/>
              <a:t>Qn</a:t>
            </a:r>
            <a:r>
              <a:rPr lang="en-US" dirty="0" smtClean="0"/>
              <a:t>: I want to store Billions of small files. Can I?</a:t>
            </a:r>
          </a:p>
          <a:p>
            <a:r>
              <a:rPr lang="en-US" dirty="0"/>
              <a:t> </a:t>
            </a:r>
            <a:r>
              <a:rPr lang="en-US" dirty="0" smtClean="0"/>
              <a:t>       </a:t>
            </a:r>
          </a:p>
          <a:p>
            <a:r>
              <a:rPr lang="en-US" dirty="0" smtClean="0"/>
              <a:t>Is HDFS tuned for small jobs such as 1 map job or low transformation jobs? (Argue around HDFS’ seek vs. transfer rate (seek speed (say 10 </a:t>
            </a:r>
            <a:r>
              <a:rPr lang="en-US" dirty="0" err="1" smtClean="0"/>
              <a:t>ms</a:t>
            </a:r>
            <a:r>
              <a:rPr lang="en-US" dirty="0" smtClean="0"/>
              <a:t>) is aimed at 1% of transfer speed) </a:t>
            </a:r>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67148" y="4800600"/>
            <a:ext cx="685800" cy="685800"/>
          </a:xfrm>
          <a:prstGeom prst="rect">
            <a:avLst/>
          </a:prstGeom>
        </p:spPr>
      </p:pic>
    </p:spTree>
    <p:extLst>
      <p:ext uri="{BB962C8B-B14F-4D97-AF65-F5344CB8AC3E}">
        <p14:creationId xmlns:p14="http://schemas.microsoft.com/office/powerpoint/2010/main" val="2576132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Namenode</a:t>
            </a:r>
            <a:r>
              <a:rPr lang="en-US" dirty="0" smtClean="0"/>
              <a:t> Failures and </a:t>
            </a:r>
            <a:r>
              <a:rPr lang="en-US" dirty="0" err="1" smtClean="0"/>
              <a:t>Safegaurding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Backup in another mounted FS (this persistence is atomic and synchronous)</a:t>
            </a:r>
          </a:p>
          <a:p>
            <a:r>
              <a:rPr lang="en-US" dirty="0" smtClean="0"/>
              <a:t>Secondary Name Node</a:t>
            </a:r>
          </a:p>
          <a:p>
            <a:pPr lvl="1"/>
            <a:r>
              <a:rPr lang="en-US" dirty="0" smtClean="0"/>
              <a:t>Does the checkpoint merging of Edit Log with Namespace and persists a more accurate snapshot of the FS Images. </a:t>
            </a:r>
          </a:p>
          <a:p>
            <a:pPr lvl="1"/>
            <a:r>
              <a:rPr lang="en-US" dirty="0" smtClean="0"/>
              <a:t>Requires large CPU </a:t>
            </a:r>
          </a:p>
          <a:p>
            <a:pPr lvl="1"/>
            <a:r>
              <a:rPr lang="en-US" dirty="0" smtClean="0"/>
              <a:t>Lags the primary name node. Data loss almost certain</a:t>
            </a:r>
          </a:p>
          <a:p>
            <a:r>
              <a:rPr lang="en-US" dirty="0" smtClean="0"/>
              <a:t>Safe Mode</a:t>
            </a:r>
          </a:p>
          <a:p>
            <a:pPr lvl="1"/>
            <a:r>
              <a:rPr lang="en-US" dirty="0" smtClean="0"/>
              <a:t>When the primary crashes or when Hadoop is restarted, it takes time to reconstruct the </a:t>
            </a:r>
            <a:r>
              <a:rPr lang="en-US" dirty="0" err="1" smtClean="0"/>
              <a:t>fsimage</a:t>
            </a:r>
            <a:r>
              <a:rPr lang="en-US" dirty="0" smtClean="0"/>
              <a:t> from the individual data nodes. The system then goes into safe-mode. </a:t>
            </a:r>
            <a:endParaRPr lang="en-US" dirty="0"/>
          </a:p>
          <a:p>
            <a:r>
              <a:rPr lang="en-US" dirty="0" smtClean="0"/>
              <a:t>Federated Primary Name Node</a:t>
            </a:r>
          </a:p>
          <a:p>
            <a:r>
              <a:rPr lang="en-US" dirty="0" smtClean="0"/>
              <a:t>HDFS HA</a:t>
            </a:r>
          </a:p>
          <a:p>
            <a:pPr lvl="1"/>
            <a:r>
              <a:rPr lang="en-US" dirty="0" smtClean="0"/>
              <a:t>Provides Hot Standby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118568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9220</TotalTime>
  <Words>1587</Words>
  <Application>Microsoft Office PowerPoint</Application>
  <PresentationFormat>On-screen Show (4:3)</PresentationFormat>
  <Paragraphs>288</Paragraphs>
  <Slides>23</Slides>
  <Notes>5</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Hands on with Hadoop</vt:lpstr>
      <vt:lpstr>PowerPoint Presentation</vt:lpstr>
      <vt:lpstr>Hadoop - Summary</vt:lpstr>
      <vt:lpstr>Nodes, Rack &amp; Cluster</vt:lpstr>
      <vt:lpstr>HDFS Design Considerations</vt:lpstr>
      <vt:lpstr>The Importance of Block Design</vt:lpstr>
      <vt:lpstr>Fault Tolerance in HDFS</vt:lpstr>
      <vt:lpstr>HDFS and Topology Awareness</vt:lpstr>
      <vt:lpstr>Namenode Failures and Safegaurding</vt:lpstr>
      <vt:lpstr>Client Interaction</vt:lpstr>
      <vt:lpstr>Name Node &amp; Data Node</vt:lpstr>
      <vt:lpstr>Data Pipelining &amp; Rebalancing</vt:lpstr>
      <vt:lpstr>HDFS – Command Line Interface</vt:lpstr>
      <vt:lpstr>Programming with HDFS</vt:lpstr>
      <vt:lpstr>The Future of HDFS</vt:lpstr>
      <vt:lpstr>PowerPoint Presentation</vt:lpstr>
      <vt:lpstr>Map Reduce - Introduction</vt:lpstr>
      <vt:lpstr>Job Tracker &amp; Task Tracker</vt:lpstr>
      <vt:lpstr>Task to Node Allocation</vt:lpstr>
      <vt:lpstr>MR Functions: A conceptual framework</vt:lpstr>
      <vt:lpstr>MR – Five Phases</vt:lpstr>
      <vt:lpstr>MR – Five Phases (Contd..)</vt:lpstr>
      <vt:lpstr>MR-Shuffle &amp; Sort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 Demystified</dc:title>
  <dc:creator>Thillaisthanam, Narendran</dc:creator>
  <cp:lastModifiedBy>Thillaisthanam, Narendran</cp:lastModifiedBy>
  <cp:revision>193</cp:revision>
  <cp:lastPrinted>2015-04-28T11:47:46Z</cp:lastPrinted>
  <dcterms:created xsi:type="dcterms:W3CDTF">2006-08-16T00:00:00Z</dcterms:created>
  <dcterms:modified xsi:type="dcterms:W3CDTF">2015-08-27T09:14:56Z</dcterms:modified>
</cp:coreProperties>
</file>