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9" r:id="rId3"/>
    <p:sldId id="280" r:id="rId4"/>
    <p:sldId id="258" r:id="rId5"/>
    <p:sldId id="277" r:id="rId6"/>
    <p:sldId id="259" r:id="rId7"/>
    <p:sldId id="262" r:id="rId8"/>
    <p:sldId id="260" r:id="rId9"/>
    <p:sldId id="275" r:id="rId10"/>
    <p:sldId id="276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8" r:id="rId21"/>
    <p:sldId id="271" r:id="rId22"/>
    <p:sldId id="272" r:id="rId23"/>
    <p:sldId id="273" r:id="rId24"/>
    <p:sldId id="274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72DC-592C-42F1-9DFB-D875FBB86B5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AC0C7-418A-431B-B713-21B174CE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AC0C7-418A-431B-B713-21B174CE6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rcec/Apache-Sqoop-Cookb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hortonworks.com/blog/four-step-strategy-incremental-updates-hiv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get/Downloads/Connector-J/mysql-connector-java-5.1.35.tar.g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yncsort.com/en/Solutions/Hadoop-Solutions/Data-Warehouse-Offload-to-Had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789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r>
              <a:rPr lang="en-US" dirty="0" smtClean="0"/>
              <a:t> </a:t>
            </a:r>
          </a:p>
          <a:p>
            <a:r>
              <a:rPr lang="en-US" sz="2200" dirty="0" smtClean="0"/>
              <a:t>With Contributions from: Manas </a:t>
            </a:r>
            <a:r>
              <a:rPr lang="en-US" sz="2200" dirty="0" err="1" smtClean="0"/>
              <a:t>Mohapatra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endParaRPr lang="en-US" dirty="0" smtClean="0"/>
          </a:p>
          <a:p>
            <a:r>
              <a:rPr lang="en-US" dirty="0" smtClean="0"/>
              <a:t>Feb 26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53340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Part 4a – Data Ingestion Techniques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Importing .csv data into HDFS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LOAD DATA [LOCAL] INPATH '</a:t>
            </a:r>
            <a:r>
              <a:rPr lang="en-US" sz="1800" dirty="0" err="1"/>
              <a:t>filepath</a:t>
            </a:r>
            <a:r>
              <a:rPr lang="en-US" sz="1800" dirty="0"/>
              <a:t>' [OVERWRITE] INTO TABLE </a:t>
            </a:r>
            <a:r>
              <a:rPr lang="en-US" sz="1800" dirty="0" err="1"/>
              <a:t>tablename</a:t>
            </a:r>
            <a:r>
              <a:rPr lang="en-US" sz="1800" dirty="0"/>
              <a:t> [PARTITION (partcol1=val1, partcol2=val2 </a:t>
            </a:r>
            <a:r>
              <a:rPr lang="en-US" sz="1800" dirty="0" smtClean="0"/>
              <a:t>...)]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Load data from </a:t>
            </a:r>
            <a:r>
              <a:rPr lang="en-US" sz="1800" dirty="0" err="1" smtClean="0"/>
              <a:t>hdfs</a:t>
            </a:r>
            <a:r>
              <a:rPr lang="en-US" sz="1800" dirty="0" smtClean="0"/>
              <a:t> to Hive </a:t>
            </a:r>
            <a:r>
              <a:rPr lang="en-US" sz="1800" dirty="0" err="1" smtClean="0"/>
              <a:t>Metastore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b="1" i="1" dirty="0" smtClean="0"/>
              <a:t>	Load Data </a:t>
            </a:r>
            <a:r>
              <a:rPr lang="en-US" sz="1800" b="1" i="1" dirty="0" err="1" smtClean="0"/>
              <a:t>inpath</a:t>
            </a:r>
            <a:r>
              <a:rPr lang="en-US" sz="1800" b="1" i="1" dirty="0" smtClean="0"/>
              <a:t> /user/</a:t>
            </a:r>
            <a:r>
              <a:rPr lang="en-US" sz="1800" b="1" i="1" dirty="0" err="1" smtClean="0"/>
              <a:t>cloudera</a:t>
            </a:r>
            <a:r>
              <a:rPr lang="en-US" sz="1800" b="1" i="1" dirty="0" smtClean="0"/>
              <a:t>/employees into table employees</a:t>
            </a:r>
          </a:p>
          <a:p>
            <a:pPr marL="0" indent="0">
              <a:buNone/>
            </a:pPr>
            <a:r>
              <a:rPr lang="en-US" sz="1800" dirty="0"/>
              <a:t>Load data from </a:t>
            </a:r>
            <a:r>
              <a:rPr lang="en-US" sz="1800" dirty="0" smtClean="0"/>
              <a:t>local </a:t>
            </a:r>
            <a:r>
              <a:rPr lang="en-US" sz="1800" dirty="0" err="1" smtClean="0"/>
              <a:t>unix</a:t>
            </a:r>
            <a:r>
              <a:rPr lang="en-US" sz="1800" dirty="0" smtClean="0"/>
              <a:t> folder to </a:t>
            </a:r>
            <a:r>
              <a:rPr lang="en-US" sz="1800" dirty="0"/>
              <a:t>Hive </a:t>
            </a:r>
            <a:r>
              <a:rPr lang="en-US" sz="1800" dirty="0" err="1"/>
              <a:t>Metastore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b="1" i="1" dirty="0"/>
              <a:t>	Load </a:t>
            </a:r>
            <a:r>
              <a:rPr lang="en-US" sz="1800" b="1" i="1" dirty="0" smtClean="0"/>
              <a:t>Data local </a:t>
            </a:r>
            <a:r>
              <a:rPr lang="en-US" sz="1800" b="1" i="1" dirty="0" err="1"/>
              <a:t>inpath</a:t>
            </a:r>
            <a:r>
              <a:rPr lang="en-US" sz="1800" b="1" i="1" dirty="0"/>
              <a:t> </a:t>
            </a:r>
            <a:r>
              <a:rPr lang="en-US" sz="1800" b="1" i="1" dirty="0" smtClean="0"/>
              <a:t>/</a:t>
            </a:r>
            <a:r>
              <a:rPr lang="en-US" sz="1800" b="1" i="1" dirty="0" err="1" smtClean="0"/>
              <a:t>tmp</a:t>
            </a:r>
            <a:r>
              <a:rPr lang="en-US" sz="1800" b="1" i="1" dirty="0" smtClean="0"/>
              <a:t>/employees into </a:t>
            </a:r>
            <a:r>
              <a:rPr lang="en-US" sz="1800" b="1" i="1" dirty="0"/>
              <a:t>table </a:t>
            </a:r>
            <a:r>
              <a:rPr lang="en-US" sz="1800" b="1" i="1" dirty="0" smtClean="0"/>
              <a:t>employees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b="1" i="1" dirty="0" smtClean="0"/>
              <a:t>Note these are not </a:t>
            </a:r>
            <a:r>
              <a:rPr lang="en-US" sz="1800" b="1" i="1" dirty="0" err="1" smtClean="0"/>
              <a:t>sqoop</a:t>
            </a:r>
            <a:r>
              <a:rPr lang="en-US" sz="1800" b="1" i="1" dirty="0" smtClean="0"/>
              <a:t> commands, but rather hive commands. </a:t>
            </a:r>
            <a:endParaRPr lang="en-US" sz="1800" b="1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17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Ex1: Importing </a:t>
            </a:r>
            <a:r>
              <a:rPr lang="en-US" sz="3200" dirty="0" err="1" smtClean="0"/>
              <a:t>Mysql</a:t>
            </a:r>
            <a:r>
              <a:rPr lang="en-US" sz="3200" dirty="0" smtClean="0"/>
              <a:t> Data into HDFS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Sudo</a:t>
            </a:r>
            <a:r>
              <a:rPr lang="en-US" sz="1800" dirty="0" smtClean="0"/>
              <a:t> – </a:t>
            </a:r>
            <a:r>
              <a:rPr lang="en-US" sz="1800" dirty="0" err="1" smtClean="0"/>
              <a:t>hdfs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sqoop</a:t>
            </a:r>
            <a:r>
              <a:rPr lang="en-US" sz="1800" dirty="0" smtClean="0"/>
              <a:t> </a:t>
            </a:r>
            <a:r>
              <a:rPr lang="en-US" sz="1800" dirty="0"/>
              <a:t>import --connect "</a:t>
            </a:r>
            <a:r>
              <a:rPr lang="en-US" sz="1800" dirty="0" err="1"/>
              <a:t>jdbc:mysql</a:t>
            </a:r>
            <a:r>
              <a:rPr lang="en-US" sz="1800" dirty="0" smtClean="0"/>
              <a:t>://&lt;</a:t>
            </a:r>
            <a:r>
              <a:rPr lang="en-US" sz="1800" b="1" i="1" dirty="0" smtClean="0">
                <a:solidFill>
                  <a:srgbClr val="FF0000"/>
                </a:solidFill>
              </a:rPr>
              <a:t>hostname</a:t>
            </a:r>
            <a:r>
              <a:rPr lang="en-US" sz="1800" dirty="0" smtClean="0"/>
              <a:t>&gt;:3306/test" </a:t>
            </a:r>
          </a:p>
          <a:p>
            <a:pPr marL="0" indent="0">
              <a:buNone/>
            </a:pPr>
            <a:r>
              <a:rPr lang="en-US" sz="1800" dirty="0" smtClean="0"/>
              <a:t>--</a:t>
            </a:r>
            <a:r>
              <a:rPr lang="en-US" sz="1800" dirty="0"/>
              <a:t>username root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</a:t>
            </a:r>
            <a:r>
              <a:rPr lang="en-US" sz="1800" dirty="0"/>
              <a:t>password root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</a:t>
            </a:r>
            <a:r>
              <a:rPr lang="en-US" sz="1800" dirty="0"/>
              <a:t>table widgets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</a:t>
            </a:r>
            <a:r>
              <a:rPr lang="en-US" sz="1800" dirty="0"/>
              <a:t>target-</a:t>
            </a:r>
            <a:r>
              <a:rPr lang="en-US" sz="1800" dirty="0" err="1"/>
              <a:t>dir</a:t>
            </a:r>
            <a:r>
              <a:rPr lang="en-US" sz="1800" dirty="0"/>
              <a:t> </a:t>
            </a:r>
            <a:r>
              <a:rPr lang="en-US" sz="1800" dirty="0" err="1"/>
              <a:t>hdfs</a:t>
            </a:r>
            <a:r>
              <a:rPr lang="en-US" sz="1800" dirty="0" smtClean="0"/>
              <a:t>:/user/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/widgets/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#=== Hostname = MySQL IP address or DNS name. Add your hostname here. </a:t>
            </a:r>
          </a:p>
          <a:p>
            <a:pPr marL="0" indent="0">
              <a:buNone/>
            </a:pPr>
            <a:r>
              <a:rPr lang="en-US" sz="1800" dirty="0" smtClean="0"/>
              <a:t>#=== 3306 is the default MySQL Port.</a:t>
            </a:r>
          </a:p>
          <a:p>
            <a:pPr marL="0" indent="0">
              <a:buNone/>
            </a:pPr>
            <a:r>
              <a:rPr lang="en-US" sz="1800" dirty="0" smtClean="0"/>
              <a:t>#==== test is the database created in the earlier steps</a:t>
            </a:r>
          </a:p>
          <a:p>
            <a:pPr marL="0" indent="0">
              <a:buNone/>
            </a:pPr>
            <a:r>
              <a:rPr lang="en-US" sz="1800" dirty="0" smtClean="0"/>
              <a:t>#=== HDFS target directory is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/widgets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The data will be stored in a flat file and NOT in a database. Check if there is a corresponding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486400"/>
            <a:ext cx="6705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1</a:t>
            </a:r>
            <a:r>
              <a:rPr lang="en-US" dirty="0"/>
              <a:t>: z:/datamanagement-dev …/code/</a:t>
            </a:r>
            <a:r>
              <a:rPr lang="en-US" dirty="0" err="1"/>
              <a:t>sqoop</a:t>
            </a:r>
            <a:r>
              <a:rPr lang="en-US" dirty="0"/>
              <a:t>/</a:t>
            </a:r>
            <a:r>
              <a:rPr lang="en-US" b="1" dirty="0"/>
              <a:t>sqoop-load-to-hdfs.txt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Ex 2: Setting up the Cookbook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3657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the rest of the examples, we will be using the </a:t>
            </a:r>
            <a:r>
              <a:rPr lang="en-US" sz="2000" dirty="0" err="1" smtClean="0"/>
              <a:t>Sqoop</a:t>
            </a:r>
            <a:r>
              <a:rPr lang="en-US" sz="2000" dirty="0" smtClean="0"/>
              <a:t> cookbook examples. So, setting up the environment is essential.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github.com/jarcec/Apache-Sqoop-Cookbook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You can find following files in this repository</a:t>
            </a:r>
          </a:p>
          <a:p>
            <a:pPr lvl="1"/>
            <a:r>
              <a:rPr lang="en-US" sz="1600" b="1" i="1" dirty="0" err="1"/>
              <a:t>mysql.credentials.sql</a:t>
            </a:r>
            <a:r>
              <a:rPr lang="en-US" sz="1600" b="1" dirty="0"/>
              <a:t> </a:t>
            </a:r>
            <a:r>
              <a:rPr lang="en-US" sz="1600" dirty="0"/>
              <a:t>Script that will create necessary user account and database on MySQL server.</a:t>
            </a:r>
          </a:p>
          <a:p>
            <a:pPr lvl="1"/>
            <a:r>
              <a:rPr lang="en-US" sz="1600" b="1" i="1" dirty="0" err="1"/>
              <a:t>mysql.tables.sql</a:t>
            </a:r>
            <a:r>
              <a:rPr lang="en-US" sz="1600" dirty="0"/>
              <a:t> Script that will create and populate example data for MySQL so that you can easily run all examples in the book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These scripts are also downloaded at z:/…./code/sqoop/sqoop-cookbook</a:t>
            </a:r>
            <a:endParaRPr lang="en-US" sz="1600" dirty="0"/>
          </a:p>
          <a:p>
            <a:pPr lvl="1"/>
            <a:r>
              <a:rPr lang="en-US" sz="1600" dirty="0" smtClean="0"/>
              <a:t>Copy the scripts and run them in </a:t>
            </a:r>
            <a:r>
              <a:rPr lang="en-US" sz="1600" dirty="0" err="1" smtClean="0"/>
              <a:t>Mysql</a:t>
            </a:r>
            <a:r>
              <a:rPr lang="en-US" sz="1600" dirty="0" smtClean="0"/>
              <a:t> client window</a:t>
            </a:r>
            <a:endParaRPr lang="en-US" sz="16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5486400"/>
            <a:ext cx="792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</a:t>
            </a:r>
            <a:r>
              <a:rPr lang="en-US" b="1" dirty="0" smtClean="0"/>
              <a:t>2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code/sqoop/</a:t>
            </a:r>
            <a:r>
              <a:rPr lang="en-US" b="1" dirty="0" smtClean="0"/>
              <a:t>sqoop-cookbook-setup.sh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2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3: Loading partial data.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can load partial/filtered data from the source using </a:t>
            </a:r>
            <a:r>
              <a:rPr lang="en-US" sz="2000" dirty="0" err="1" smtClean="0"/>
              <a:t>Sqoop</a:t>
            </a:r>
            <a:r>
              <a:rPr lang="en-US" sz="2000" dirty="0"/>
              <a:t> </a:t>
            </a:r>
            <a:r>
              <a:rPr lang="en-US" sz="2000" dirty="0" smtClean="0"/>
              <a:t>using the where clause. 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8733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sqoop</a:t>
            </a:r>
            <a:r>
              <a:rPr lang="en-US" sz="1400" dirty="0"/>
              <a:t> import </a:t>
            </a:r>
            <a:r>
              <a:rPr lang="en-US" sz="1400" b="1" dirty="0"/>
              <a:t>\</a:t>
            </a:r>
          </a:p>
          <a:p>
            <a:r>
              <a:rPr lang="en-US" sz="1400" dirty="0"/>
              <a:t>--connect </a:t>
            </a:r>
            <a:r>
              <a:rPr lang="en-US" sz="1400" dirty="0" err="1"/>
              <a:t>jdbc:mysql</a:t>
            </a:r>
            <a:r>
              <a:rPr lang="en-US" sz="1400" dirty="0" smtClean="0"/>
              <a:t>://localhost:3306/</a:t>
            </a:r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en-US" sz="1400" b="1" dirty="0"/>
              <a:t>\</a:t>
            </a:r>
          </a:p>
          <a:p>
            <a:r>
              <a:rPr lang="en-US" sz="1400" dirty="0"/>
              <a:t>--username </a:t>
            </a:r>
            <a:r>
              <a:rPr lang="en-US" sz="1400" dirty="0" err="1"/>
              <a:t>sqoop</a:t>
            </a:r>
            <a:r>
              <a:rPr lang="en-US" sz="1400" dirty="0"/>
              <a:t> </a:t>
            </a:r>
            <a:r>
              <a:rPr lang="en-US" sz="1400" b="1" dirty="0"/>
              <a:t>\</a:t>
            </a:r>
          </a:p>
          <a:p>
            <a:r>
              <a:rPr lang="en-US" sz="1400" dirty="0"/>
              <a:t>--password </a:t>
            </a:r>
            <a:r>
              <a:rPr lang="en-US" sz="1400" dirty="0" err="1"/>
              <a:t>sqoop</a:t>
            </a:r>
            <a:r>
              <a:rPr lang="en-US" sz="1400" dirty="0"/>
              <a:t> </a:t>
            </a:r>
            <a:r>
              <a:rPr lang="en-US" sz="1400" b="1" dirty="0"/>
              <a:t>\</a:t>
            </a:r>
          </a:p>
          <a:p>
            <a:r>
              <a:rPr lang="en-US" sz="1400" dirty="0"/>
              <a:t>--table cities </a:t>
            </a:r>
            <a:r>
              <a:rPr lang="en-US" sz="1400" b="1" dirty="0"/>
              <a:t>\</a:t>
            </a:r>
          </a:p>
          <a:p>
            <a:r>
              <a:rPr lang="en-US" sz="1400" dirty="0"/>
              <a:t>--</a:t>
            </a:r>
            <a:r>
              <a:rPr lang="en-US" sz="1400" b="1" dirty="0"/>
              <a:t>where "country = 'USA'"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486400"/>
            <a:ext cx="792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3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sqoop-partial-dataload.sh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844" y="3387677"/>
            <a:ext cx="7780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Here, the column city has been dropped</a:t>
            </a:r>
          </a:p>
          <a:p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en-US" sz="1400" dirty="0"/>
              <a:t>import \</a:t>
            </a:r>
          </a:p>
          <a:p>
            <a:r>
              <a:rPr lang="en-US" sz="1400" dirty="0"/>
              <a:t>--connect </a:t>
            </a:r>
            <a:r>
              <a:rPr lang="en-US" sz="1400" dirty="0" err="1"/>
              <a:t>jdbc:mysql</a:t>
            </a:r>
            <a:r>
              <a:rPr lang="en-US" sz="1400" dirty="0"/>
              <a:t>://localhost:3306/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</a:p>
          <a:p>
            <a:r>
              <a:rPr lang="en-US" sz="1400" dirty="0"/>
              <a:t>--username 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</a:p>
          <a:p>
            <a:r>
              <a:rPr lang="en-US" sz="1400" dirty="0"/>
              <a:t>--password 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query  'select id, country from cities  where    $CONDITIONS' </a:t>
            </a:r>
            <a:r>
              <a:rPr lang="en-US" sz="1400" dirty="0"/>
              <a:t>\</a:t>
            </a:r>
          </a:p>
          <a:p>
            <a:r>
              <a:rPr lang="en-US" sz="1400" dirty="0"/>
              <a:t>--target-</a:t>
            </a:r>
            <a:r>
              <a:rPr lang="en-US" sz="1400" dirty="0" err="1"/>
              <a:t>dir</a:t>
            </a:r>
            <a:r>
              <a:rPr lang="en-US" sz="1400" dirty="0"/>
              <a:t> /user/hive/warehouse \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split-by id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747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 4: File Formats (Avro, </a:t>
            </a:r>
            <a:r>
              <a:rPr lang="en-US" sz="2400" dirty="0" err="1" smtClean="0"/>
              <a:t>SequenceFiles</a:t>
            </a:r>
            <a:r>
              <a:rPr lang="en-US" sz="2400" dirty="0" smtClean="0"/>
              <a:t>), </a:t>
            </a:r>
            <a:r>
              <a:rPr lang="en-US" sz="2400" dirty="0" err="1" smtClean="0"/>
              <a:t>Accumulo</a:t>
            </a:r>
            <a:r>
              <a:rPr lang="en-US" sz="2400" dirty="0" smtClean="0"/>
              <a:t> &amp; Compression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5: Bulk Loading – Direct Option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Use the –direct switch to speed up bulk imports</a:t>
            </a:r>
          </a:p>
          <a:p>
            <a:pPr marL="0" indent="0">
              <a:buNone/>
            </a:pPr>
            <a:r>
              <a:rPr lang="en-US" sz="1800" dirty="0" smtClean="0"/>
              <a:t>This option uses native utilities and does not process via JDBC. </a:t>
            </a:r>
          </a:p>
          <a:p>
            <a:pPr marL="0" indent="0">
              <a:buNone/>
            </a:pPr>
            <a:r>
              <a:rPr lang="en-US" sz="1800" dirty="0" smtClean="0"/>
              <a:t>Not all parameters are available for this option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sqoop</a:t>
            </a:r>
            <a:r>
              <a:rPr lang="en-US" sz="1800" dirty="0" smtClean="0"/>
              <a:t> </a:t>
            </a:r>
            <a:r>
              <a:rPr lang="en-US" sz="1800" dirty="0"/>
              <a:t>import   --connect "</a:t>
            </a:r>
            <a:r>
              <a:rPr lang="en-US" sz="1800" dirty="0" err="1"/>
              <a:t>jdbc:mysql</a:t>
            </a:r>
            <a:r>
              <a:rPr lang="en-US" sz="1800" dirty="0"/>
              <a:t>://localhost:3306/test" --username root  --password root </a:t>
            </a:r>
            <a:r>
              <a:rPr lang="en-US" sz="1800" dirty="0">
                <a:solidFill>
                  <a:srgbClr val="FF0000"/>
                </a:solidFill>
              </a:rPr>
              <a:t>--direct </a:t>
            </a:r>
            <a:r>
              <a:rPr lang="en-US" sz="1800" dirty="0"/>
              <a:t>--table widgets --target-</a:t>
            </a:r>
            <a:r>
              <a:rPr lang="en-US" sz="1800" dirty="0" err="1"/>
              <a:t>dir</a:t>
            </a:r>
            <a:r>
              <a:rPr lang="en-US" sz="1800" dirty="0"/>
              <a:t> </a:t>
            </a:r>
            <a:r>
              <a:rPr lang="en-US" sz="1800" dirty="0" err="1"/>
              <a:t>hdfs</a:t>
            </a:r>
            <a:r>
              <a:rPr lang="en-US" sz="1800" dirty="0"/>
              <a:t>:/</a:t>
            </a:r>
            <a:r>
              <a:rPr lang="en-US" sz="1800" dirty="0" smtClean="0"/>
              <a:t>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/widgets2/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86400"/>
            <a:ext cx="7924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</a:t>
            </a:r>
            <a:r>
              <a:rPr lang="en-US" b="1" dirty="0" smtClean="0"/>
              <a:t>5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sqoop-load-to-hdfs-direct.sh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5: Custom 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Ex </a:t>
            </a:r>
            <a:r>
              <a:rPr lang="en-US" sz="3200" dirty="0" smtClean="0"/>
              <a:t>6:Controlling Parallelism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sqoop</a:t>
            </a:r>
            <a:r>
              <a:rPr lang="en-US" sz="2000" dirty="0"/>
              <a:t> import </a:t>
            </a:r>
            <a:r>
              <a:rPr lang="en-US" sz="2000" b="1" dirty="0"/>
              <a:t>\</a:t>
            </a:r>
          </a:p>
          <a:p>
            <a:pPr marL="0" indent="0">
              <a:buNone/>
            </a:pPr>
            <a:r>
              <a:rPr lang="en-US" sz="2000" dirty="0"/>
              <a:t>--connect </a:t>
            </a:r>
            <a:r>
              <a:rPr lang="en-US" sz="2000" dirty="0" err="1"/>
              <a:t>jdbc:mysql</a:t>
            </a:r>
            <a:r>
              <a:rPr lang="en-US" sz="2000" dirty="0"/>
              <a:t>://mysql.example.com/</a:t>
            </a:r>
            <a:r>
              <a:rPr lang="en-US" sz="2000" dirty="0" err="1"/>
              <a:t>sqoop</a:t>
            </a:r>
            <a:r>
              <a:rPr lang="en-US" sz="2000" dirty="0"/>
              <a:t> </a:t>
            </a:r>
            <a:r>
              <a:rPr lang="en-US" sz="2000" b="1" dirty="0"/>
              <a:t>\</a:t>
            </a:r>
          </a:p>
          <a:p>
            <a:pPr marL="0" indent="0">
              <a:buNone/>
            </a:pPr>
            <a:r>
              <a:rPr lang="en-US" sz="2000" dirty="0"/>
              <a:t>--username </a:t>
            </a:r>
            <a:r>
              <a:rPr lang="en-US" sz="2000" dirty="0" err="1"/>
              <a:t>sqoop</a:t>
            </a:r>
            <a:r>
              <a:rPr lang="en-US" sz="2000" dirty="0"/>
              <a:t> </a:t>
            </a:r>
            <a:r>
              <a:rPr lang="en-US" sz="2000" b="1" dirty="0"/>
              <a:t>\</a:t>
            </a:r>
          </a:p>
          <a:p>
            <a:pPr marL="0" indent="0">
              <a:buNone/>
            </a:pPr>
            <a:r>
              <a:rPr lang="en-US" sz="2000" dirty="0"/>
              <a:t>--password </a:t>
            </a:r>
            <a:r>
              <a:rPr lang="en-US" sz="2000" dirty="0" err="1"/>
              <a:t>sqoop</a:t>
            </a:r>
            <a:r>
              <a:rPr lang="en-US" sz="2000" dirty="0"/>
              <a:t> </a:t>
            </a:r>
            <a:r>
              <a:rPr lang="en-US" sz="2000" b="1" dirty="0"/>
              <a:t>\</a:t>
            </a:r>
          </a:p>
          <a:p>
            <a:pPr marL="0" indent="0">
              <a:buNone/>
            </a:pPr>
            <a:r>
              <a:rPr lang="en-US" sz="2000" dirty="0"/>
              <a:t>--table cities </a:t>
            </a:r>
            <a:r>
              <a:rPr lang="en-US" sz="2000" b="1" dirty="0"/>
              <a:t>\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--</a:t>
            </a:r>
            <a:r>
              <a:rPr lang="en-US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-mappers </a:t>
            </a:r>
            <a:r>
              <a:rPr lang="en-US" sz="2000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Default is 4. </a:t>
            </a:r>
          </a:p>
          <a:p>
            <a:pPr marL="0" indent="0">
              <a:buNone/>
            </a:pPr>
            <a:r>
              <a:rPr lang="en-US" sz="2000" dirty="0" smtClean="0"/>
              <a:t>If the data set is small, </a:t>
            </a:r>
            <a:r>
              <a:rPr lang="en-US" sz="2000" dirty="0" err="1" smtClean="0"/>
              <a:t>Sqoop</a:t>
            </a:r>
            <a:r>
              <a:rPr lang="en-US" sz="2000" dirty="0" smtClean="0"/>
              <a:t> automatically reverts back to the optimal number.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Do not increase the </a:t>
            </a:r>
            <a:r>
              <a:rPr lang="en-US" sz="2000" dirty="0" err="1" smtClean="0"/>
              <a:t>num</a:t>
            </a:r>
            <a:r>
              <a:rPr lang="en-US" sz="2000" dirty="0" smtClean="0"/>
              <a:t>-mappers arbitrarily. Very high numbers can setback the performance of the source system.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486400"/>
            <a:ext cx="7924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6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sqoop-parallelism.sh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6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 7: Initial Load (Full Import)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sqoop</a:t>
            </a:r>
            <a:r>
              <a:rPr lang="en-US" sz="2000" dirty="0" smtClean="0"/>
              <a:t> </a:t>
            </a:r>
            <a:r>
              <a:rPr lang="en-US" sz="2000" dirty="0"/>
              <a:t>import-all-tables \</a:t>
            </a:r>
          </a:p>
          <a:p>
            <a:pPr marL="0" indent="0">
              <a:buNone/>
            </a:pPr>
            <a:r>
              <a:rPr lang="en-US" sz="2000" dirty="0"/>
              <a:t>--connect </a:t>
            </a:r>
            <a:r>
              <a:rPr lang="en-US" sz="2000" dirty="0" err="1"/>
              <a:t>jdbc:mysql</a:t>
            </a:r>
            <a:r>
              <a:rPr lang="en-US" sz="2000" dirty="0" smtClean="0"/>
              <a:t>://localhost:3306/</a:t>
            </a:r>
            <a:r>
              <a:rPr lang="en-US" sz="2000" dirty="0" err="1" smtClean="0"/>
              <a:t>sqoop</a:t>
            </a:r>
            <a:r>
              <a:rPr lang="en-US" sz="2000" dirty="0" smtClean="0"/>
              <a:t> </a:t>
            </a:r>
            <a:r>
              <a:rPr lang="en-US" sz="2000" dirty="0"/>
              <a:t>\</a:t>
            </a:r>
          </a:p>
          <a:p>
            <a:pPr marL="0" indent="0">
              <a:buNone/>
            </a:pPr>
            <a:r>
              <a:rPr lang="en-US" sz="2000" dirty="0"/>
              <a:t>--username </a:t>
            </a:r>
            <a:r>
              <a:rPr lang="en-US" sz="2000" dirty="0" err="1"/>
              <a:t>sqoop</a:t>
            </a:r>
            <a:r>
              <a:rPr lang="en-US" sz="2000" dirty="0"/>
              <a:t> \</a:t>
            </a:r>
          </a:p>
          <a:p>
            <a:pPr marL="0" indent="0">
              <a:buNone/>
            </a:pPr>
            <a:r>
              <a:rPr lang="en-US" sz="2000" dirty="0"/>
              <a:t>--password </a:t>
            </a:r>
            <a:r>
              <a:rPr lang="en-US" sz="2000" dirty="0" err="1" smtClean="0"/>
              <a:t>sqoop</a:t>
            </a:r>
            <a:r>
              <a:rPr lang="en-US" sz="2000" dirty="0" smtClean="0"/>
              <a:t> \</a:t>
            </a:r>
          </a:p>
          <a:p>
            <a:pPr marL="0" indent="0">
              <a:buNone/>
            </a:pPr>
            <a:r>
              <a:rPr lang="en-US" sz="2000" dirty="0"/>
              <a:t>--</a:t>
            </a:r>
            <a:r>
              <a:rPr lang="en-US" sz="2000" dirty="0">
                <a:solidFill>
                  <a:srgbClr val="FF0000"/>
                </a:solidFill>
              </a:rPr>
              <a:t>exclude-tables</a:t>
            </a:r>
            <a:r>
              <a:rPr lang="en-US" sz="2000" dirty="0"/>
              <a:t> cities</a:t>
            </a:r>
            <a:r>
              <a:rPr lang="en-US" sz="2000" dirty="0" smtClean="0"/>
              <a:t>, countries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486400"/>
            <a:ext cx="7924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6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sqoop-initial-load.sh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4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8.1: Changed Data Load – Truncate &amp; Load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default behavior while loading is to append the data to the existing table. </a:t>
            </a:r>
          </a:p>
          <a:p>
            <a:r>
              <a:rPr lang="en-US" dirty="0" smtClean="0"/>
              <a:t>Use --</a:t>
            </a:r>
            <a:r>
              <a:rPr lang="en-US" dirty="0"/>
              <a:t>--</a:t>
            </a:r>
            <a:r>
              <a:rPr lang="en-US" dirty="0" smtClean="0"/>
              <a:t>hive-overwrite to do truncate &amp; load</a:t>
            </a:r>
          </a:p>
          <a:p>
            <a:r>
              <a:rPr lang="en-US" dirty="0" smtClean="0"/>
              <a:t>Beware, this may not work well for large tables.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641931" y="3199612"/>
            <a:ext cx="713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sqoop</a:t>
            </a:r>
            <a:r>
              <a:rPr lang="en-US" sz="1400" dirty="0"/>
              <a:t> import \</a:t>
            </a:r>
          </a:p>
          <a:p>
            <a:r>
              <a:rPr lang="en-US" sz="1400" dirty="0"/>
              <a:t>--connect </a:t>
            </a:r>
            <a:r>
              <a:rPr lang="en-US" sz="1400" dirty="0" err="1"/>
              <a:t>jdbc:mysql</a:t>
            </a:r>
            <a:r>
              <a:rPr lang="en-US" sz="1400" dirty="0"/>
              <a:t>://localhost:3306/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</a:p>
          <a:p>
            <a:r>
              <a:rPr lang="en-US" sz="1400" dirty="0"/>
              <a:t>--username 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</a:p>
          <a:p>
            <a:r>
              <a:rPr lang="en-US" sz="1400" dirty="0"/>
              <a:t>--password 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</a:p>
          <a:p>
            <a:r>
              <a:rPr lang="en-US" sz="1400" dirty="0"/>
              <a:t>--table cities </a:t>
            </a:r>
            <a:r>
              <a:rPr lang="en-US" sz="1400" dirty="0" smtClean="0"/>
              <a:t>\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--hive-overwrite \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--hive-import \</a:t>
            </a:r>
          </a:p>
          <a:p>
            <a:r>
              <a:rPr lang="en-US" sz="1400" dirty="0"/>
              <a:t>--warehouse-</a:t>
            </a:r>
            <a:r>
              <a:rPr lang="en-US" sz="1400" dirty="0" err="1"/>
              <a:t>dir</a:t>
            </a:r>
            <a:r>
              <a:rPr lang="en-US" sz="1400" dirty="0"/>
              <a:t> /user/hive/warehouse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486400"/>
            <a:ext cx="792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8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sqoop-trunc-load.sh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Ingestion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Batch/ETL Based Data Ingestion:</a:t>
            </a:r>
          </a:p>
          <a:p>
            <a:pPr lvl="1"/>
            <a:r>
              <a:rPr lang="en-US" sz="2000" dirty="0" smtClean="0"/>
              <a:t>Data Ingestion Using </a:t>
            </a:r>
            <a:r>
              <a:rPr lang="en-US" sz="2000" dirty="0" err="1" smtClean="0"/>
              <a:t>Sqoop</a:t>
            </a:r>
            <a:endParaRPr lang="en-US" sz="2000" dirty="0" smtClean="0"/>
          </a:p>
          <a:p>
            <a:pPr lvl="1"/>
            <a:r>
              <a:rPr lang="en-US" sz="2000" dirty="0" smtClean="0"/>
              <a:t>Data Ingestion Using </a:t>
            </a:r>
            <a:r>
              <a:rPr lang="en-US" sz="2000" dirty="0" err="1" smtClean="0"/>
              <a:t>Talend</a:t>
            </a:r>
            <a:endParaRPr lang="en-US" sz="2000" dirty="0" smtClean="0"/>
          </a:p>
          <a:p>
            <a:pPr lvl="1"/>
            <a:r>
              <a:rPr lang="en-US" sz="2000" dirty="0" smtClean="0"/>
              <a:t>Custom Code</a:t>
            </a:r>
          </a:p>
          <a:p>
            <a:r>
              <a:rPr lang="en-US" sz="2400" dirty="0" smtClean="0"/>
              <a:t>Real Time Data Ingestion:</a:t>
            </a:r>
          </a:p>
          <a:p>
            <a:pPr lvl="1"/>
            <a:r>
              <a:rPr lang="en-US" sz="2000" dirty="0" smtClean="0"/>
              <a:t>Using Flume</a:t>
            </a:r>
          </a:p>
          <a:p>
            <a:pPr lvl="1"/>
            <a:r>
              <a:rPr lang="en-US" sz="2000" dirty="0" smtClean="0"/>
              <a:t>Using Spark Streaming</a:t>
            </a:r>
          </a:p>
          <a:p>
            <a:pPr lvl="1"/>
            <a:r>
              <a:rPr lang="en-US" sz="2000" dirty="0" smtClean="0"/>
              <a:t>Using KAFKA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3495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8.2</a:t>
            </a:r>
            <a:r>
              <a:rPr lang="en-US" sz="3200" dirty="0"/>
              <a:t>: Changed Data Load – </a:t>
            </a:r>
            <a:r>
              <a:rPr lang="en-US" sz="3200" dirty="0" smtClean="0"/>
              <a:t>Incremental Load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http://hortonworks.com/blog/four-step-strategy-incremental-updates-hive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 rot="17863537">
            <a:off x="2238789" y="3792053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TBD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 9: Importing Data into Hive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sqoop</a:t>
            </a:r>
            <a:r>
              <a:rPr lang="en-US" sz="1600" dirty="0"/>
              <a:t> import </a:t>
            </a:r>
            <a:r>
              <a:rPr lang="en-US" sz="1600" b="1" dirty="0"/>
              <a:t>\</a:t>
            </a:r>
          </a:p>
          <a:p>
            <a:pPr marL="0" indent="0">
              <a:buNone/>
            </a:pPr>
            <a:r>
              <a:rPr lang="en-US" sz="1600" dirty="0"/>
              <a:t>--connect </a:t>
            </a:r>
            <a:r>
              <a:rPr lang="en-US" sz="1600" dirty="0" err="1"/>
              <a:t>jdbc:mysql</a:t>
            </a:r>
            <a:r>
              <a:rPr lang="en-US" sz="1600" dirty="0" smtClean="0"/>
              <a:t>://localhost:3306/</a:t>
            </a:r>
            <a:r>
              <a:rPr lang="en-US" sz="1600" dirty="0" err="1" smtClean="0"/>
              <a:t>sqoop</a:t>
            </a:r>
            <a:r>
              <a:rPr lang="en-US" sz="1600" dirty="0" smtClean="0"/>
              <a:t> </a:t>
            </a:r>
            <a:r>
              <a:rPr lang="en-US" sz="1600" b="1" dirty="0"/>
              <a:t>\</a:t>
            </a:r>
          </a:p>
          <a:p>
            <a:pPr marL="0" indent="0">
              <a:buNone/>
            </a:pPr>
            <a:r>
              <a:rPr lang="en-US" sz="1600" dirty="0"/>
              <a:t>--username </a:t>
            </a:r>
            <a:r>
              <a:rPr lang="en-US" sz="1600" dirty="0" err="1"/>
              <a:t>sqoop</a:t>
            </a:r>
            <a:r>
              <a:rPr lang="en-US" sz="1600" dirty="0"/>
              <a:t> </a:t>
            </a:r>
            <a:r>
              <a:rPr lang="en-US" sz="1600" b="1" dirty="0"/>
              <a:t>\</a:t>
            </a:r>
          </a:p>
          <a:p>
            <a:pPr marL="0" indent="0">
              <a:buNone/>
            </a:pPr>
            <a:r>
              <a:rPr lang="en-US" sz="1600" dirty="0"/>
              <a:t>--password </a:t>
            </a:r>
            <a:r>
              <a:rPr lang="en-US" sz="1600" dirty="0" err="1"/>
              <a:t>sqoop</a:t>
            </a:r>
            <a:r>
              <a:rPr lang="en-US" sz="1600" dirty="0"/>
              <a:t> </a:t>
            </a:r>
            <a:r>
              <a:rPr lang="en-US" sz="1600" b="1" dirty="0"/>
              <a:t>\</a:t>
            </a:r>
          </a:p>
          <a:p>
            <a:pPr marL="0" indent="0">
              <a:buNone/>
            </a:pPr>
            <a:r>
              <a:rPr lang="en-US" sz="1600" dirty="0"/>
              <a:t>--table cities </a:t>
            </a:r>
            <a:r>
              <a:rPr lang="en-US" sz="1600" b="1" dirty="0"/>
              <a:t>\</a:t>
            </a:r>
          </a:p>
          <a:p>
            <a:pPr marL="0" indent="0">
              <a:buNone/>
            </a:pPr>
            <a:r>
              <a:rPr lang="en-US" sz="1600" dirty="0"/>
              <a:t>--</a:t>
            </a:r>
            <a:r>
              <a:rPr lang="en-US" sz="1600" dirty="0" smtClean="0">
                <a:solidFill>
                  <a:srgbClr val="FF0000"/>
                </a:solidFill>
              </a:rPr>
              <a:t>hive-import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-- warehouse-</a:t>
            </a:r>
            <a:r>
              <a:rPr lang="en-US" sz="1600" dirty="0" err="1" smtClean="0">
                <a:solidFill>
                  <a:srgbClr val="FF0000"/>
                </a:solidFill>
              </a:rPr>
              <a:t>dir</a:t>
            </a:r>
            <a:r>
              <a:rPr lang="en-US" sz="1600" dirty="0" smtClean="0">
                <a:solidFill>
                  <a:srgbClr val="FF0000"/>
                </a:solidFill>
              </a:rPr>
              <a:t> /user/hive/warehouse    # optional 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You can also override the default data type mappings by using the following syntax: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sqoop</a:t>
            </a:r>
            <a:r>
              <a:rPr lang="en-US" sz="1600" dirty="0"/>
              <a:t> import </a:t>
            </a:r>
            <a:r>
              <a:rPr lang="en-US" sz="1600" b="1" dirty="0"/>
              <a:t>\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--hive-import 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--map-column-hive id=</a:t>
            </a:r>
            <a:r>
              <a:rPr lang="en-US" sz="1600" dirty="0" err="1">
                <a:solidFill>
                  <a:srgbClr val="FF0000"/>
                </a:solidFill>
              </a:rPr>
              <a:t>STRING,price</a:t>
            </a:r>
            <a:r>
              <a:rPr lang="en-US" sz="1600" dirty="0">
                <a:solidFill>
                  <a:srgbClr val="FF0000"/>
                </a:solidFill>
              </a:rPr>
              <a:t>=DECIMAL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486400"/>
            <a:ext cx="792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</a:t>
            </a:r>
            <a:r>
              <a:rPr lang="en-US" b="1" dirty="0" smtClean="0"/>
              <a:t>9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sqoop-hive-load.sh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2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 10: Leveraging Hive Partitions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7619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You can partition data sets while loading into Hive.</a:t>
            </a:r>
          </a:p>
          <a:p>
            <a:r>
              <a:rPr lang="en-US" sz="2000" dirty="0" smtClean="0"/>
              <a:t>The partitioned data set can be loaded into Hive partitions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486400"/>
            <a:ext cx="7924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</a:t>
            </a:r>
            <a:r>
              <a:rPr lang="en-US" b="1" dirty="0" smtClean="0"/>
              <a:t>10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sqoop-hive-load-partitioned-tables.sh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11: Exporting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Exporting from Hadoop into RDBMS is possible using the export key word.</a:t>
            </a:r>
          </a:p>
          <a:p>
            <a:pPr marL="0" indent="0">
              <a:buNone/>
            </a:pPr>
            <a:r>
              <a:rPr lang="en-US" sz="1400" dirty="0" smtClean="0"/>
              <a:t>Use the –staging table operator to ensure “atomicity” while exporting</a:t>
            </a:r>
          </a:p>
          <a:p>
            <a:pPr marL="0" indent="0">
              <a:buNone/>
            </a:pPr>
            <a:r>
              <a:rPr lang="en-US" sz="1400" dirty="0" smtClean="0"/>
              <a:t>The staging table should have been created prior to the </a:t>
            </a:r>
            <a:r>
              <a:rPr lang="en-US" sz="1400" dirty="0" err="1" smtClean="0"/>
              <a:t>sqoop</a:t>
            </a:r>
            <a:r>
              <a:rPr lang="en-US" sz="1400" dirty="0" smtClean="0"/>
              <a:t> export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export</a:t>
            </a:r>
            <a:r>
              <a:rPr lang="en-US" sz="1400" dirty="0"/>
              <a:t> </a:t>
            </a:r>
            <a:r>
              <a:rPr lang="en-US" sz="1400" b="1" dirty="0"/>
              <a:t>\</a:t>
            </a:r>
          </a:p>
          <a:p>
            <a:pPr marL="0" indent="0">
              <a:buNone/>
            </a:pPr>
            <a:r>
              <a:rPr lang="en-US" sz="1400" dirty="0"/>
              <a:t>--connect </a:t>
            </a:r>
            <a:r>
              <a:rPr lang="en-US" sz="1400" dirty="0" err="1"/>
              <a:t>jdbc:mysql</a:t>
            </a:r>
            <a:r>
              <a:rPr lang="en-US" sz="1400" dirty="0"/>
              <a:t>://mysql.example.com/</a:t>
            </a:r>
            <a:r>
              <a:rPr lang="en-US" sz="1400" dirty="0" err="1"/>
              <a:t>sqoop</a:t>
            </a:r>
            <a:r>
              <a:rPr lang="en-US" sz="1400" dirty="0"/>
              <a:t> </a:t>
            </a:r>
            <a:r>
              <a:rPr lang="en-US" sz="1400" b="1" dirty="0"/>
              <a:t>\</a:t>
            </a:r>
          </a:p>
          <a:p>
            <a:pPr marL="0" indent="0">
              <a:buNone/>
            </a:pPr>
            <a:r>
              <a:rPr lang="en-US" sz="1400" dirty="0"/>
              <a:t>--username </a:t>
            </a:r>
            <a:r>
              <a:rPr lang="en-US" sz="1400" dirty="0" err="1"/>
              <a:t>sqoop</a:t>
            </a:r>
            <a:r>
              <a:rPr lang="en-US" sz="1400" dirty="0"/>
              <a:t> </a:t>
            </a:r>
            <a:r>
              <a:rPr lang="en-US" sz="1400" b="1" dirty="0"/>
              <a:t>\</a:t>
            </a:r>
          </a:p>
          <a:p>
            <a:pPr marL="0" indent="0">
              <a:buNone/>
            </a:pPr>
            <a:r>
              <a:rPr lang="en-US" sz="1400" dirty="0"/>
              <a:t>--password </a:t>
            </a:r>
            <a:r>
              <a:rPr lang="en-US" sz="1400" dirty="0" err="1"/>
              <a:t>sqoop</a:t>
            </a:r>
            <a:r>
              <a:rPr lang="en-US" sz="1400" dirty="0"/>
              <a:t> </a:t>
            </a:r>
            <a:r>
              <a:rPr lang="en-US" sz="1400" b="1" dirty="0"/>
              <a:t>\</a:t>
            </a:r>
          </a:p>
          <a:p>
            <a:pPr marL="0" indent="0">
              <a:buNone/>
            </a:pPr>
            <a:r>
              <a:rPr lang="en-US" sz="1400" dirty="0"/>
              <a:t>--table cities </a:t>
            </a:r>
            <a:r>
              <a:rPr lang="en-US" sz="1400" b="1" dirty="0"/>
              <a:t>\</a:t>
            </a:r>
          </a:p>
          <a:p>
            <a:pPr marL="0" indent="0">
              <a:buNone/>
            </a:pPr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staging-table</a:t>
            </a:r>
            <a:r>
              <a:rPr lang="en-US" sz="1400" dirty="0"/>
              <a:t> </a:t>
            </a:r>
            <a:r>
              <a:rPr lang="en-US" sz="1400" dirty="0" err="1" smtClean="0"/>
              <a:t>staging_cities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86400"/>
            <a:ext cx="792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 </a:t>
            </a:r>
            <a:r>
              <a:rPr lang="en-US" b="1" dirty="0" smtClean="0"/>
              <a:t>11</a:t>
            </a:r>
            <a:r>
              <a:rPr lang="en-US" dirty="0" smtClean="0"/>
              <a:t>: </a:t>
            </a:r>
            <a:r>
              <a:rPr lang="en-US" dirty="0"/>
              <a:t>z:/datamanagement-dev …/</a:t>
            </a:r>
            <a:r>
              <a:rPr lang="en-US" dirty="0" smtClean="0"/>
              <a:t>code/</a:t>
            </a:r>
            <a:r>
              <a:rPr lang="en-US" dirty="0" err="1" smtClean="0"/>
              <a:t>sqoop</a:t>
            </a:r>
            <a:r>
              <a:rPr lang="en-US" dirty="0" smtClean="0"/>
              <a:t>/ </a:t>
            </a:r>
            <a:r>
              <a:rPr lang="en-US" b="1" dirty="0" smtClean="0"/>
              <a:t>sqoop-export-data.sh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1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 12: Scheduling Data Loads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 4a – Data Ingestion </a:t>
            </a:r>
            <a:r>
              <a:rPr lang="en-US" sz="3200" dirty="0" smtClean="0"/>
              <a:t>using </a:t>
            </a:r>
            <a:r>
              <a:rPr lang="en-US" sz="3200" dirty="0" err="1" smtClean="0"/>
              <a:t>Talend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8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Ingestion using </a:t>
            </a:r>
            <a:r>
              <a:rPr lang="en-US" dirty="0" err="1" smtClean="0"/>
              <a:t>Talend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7746085">
            <a:off x="3124825" y="3875933"/>
            <a:ext cx="24384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 4a – Data Ingestion </a:t>
            </a:r>
            <a:r>
              <a:rPr lang="en-US" sz="3200" dirty="0" smtClean="0"/>
              <a:t>using </a:t>
            </a:r>
            <a:r>
              <a:rPr lang="en-US" sz="3200" dirty="0" err="1" smtClean="0"/>
              <a:t>Sqoop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97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Introduction &amp; Motivation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1 vs. </a:t>
            </a:r>
            <a:r>
              <a:rPr lang="en-US" dirty="0" err="1" smtClean="0"/>
              <a:t>Sqoop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Architecture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Hand-on Exercises</a:t>
            </a:r>
          </a:p>
          <a:p>
            <a:pPr lvl="1"/>
            <a:r>
              <a:rPr lang="en-US" dirty="0" smtClean="0"/>
              <a:t>Ex 0: Pre-</a:t>
            </a:r>
            <a:r>
              <a:rPr lang="en-US" dirty="0" err="1" smtClean="0"/>
              <a:t>req</a:t>
            </a:r>
            <a:r>
              <a:rPr lang="en-US" dirty="0" smtClean="0"/>
              <a:t> (MySQL Setup and Sample Data load) </a:t>
            </a:r>
          </a:p>
          <a:p>
            <a:pPr lvl="1"/>
            <a:r>
              <a:rPr lang="en-US" dirty="0" smtClean="0"/>
              <a:t>Importing csv data into HDFS</a:t>
            </a:r>
          </a:p>
          <a:p>
            <a:pPr lvl="1"/>
            <a:r>
              <a:rPr lang="en-US" dirty="0" smtClean="0"/>
              <a:t>Ex1: Importing </a:t>
            </a:r>
            <a:r>
              <a:rPr lang="en-US" dirty="0" err="1" smtClean="0"/>
              <a:t>Mysql</a:t>
            </a:r>
            <a:r>
              <a:rPr lang="en-US" dirty="0" smtClean="0"/>
              <a:t> Data into HDFS</a:t>
            </a:r>
          </a:p>
          <a:p>
            <a:pPr lvl="1"/>
            <a:r>
              <a:rPr lang="en-US" dirty="0" smtClean="0"/>
              <a:t>Ex 2: Setting up the Cookbook data</a:t>
            </a:r>
          </a:p>
          <a:p>
            <a:pPr lvl="1"/>
            <a:r>
              <a:rPr lang="en-US" dirty="0" smtClean="0"/>
              <a:t>Ex 3: Loading partial data. </a:t>
            </a:r>
          </a:p>
          <a:p>
            <a:pPr lvl="1"/>
            <a:r>
              <a:rPr lang="en-US" dirty="0" smtClean="0"/>
              <a:t>Ex 4: </a:t>
            </a:r>
            <a:r>
              <a:rPr lang="en-US" dirty="0" smtClean="0">
                <a:solidFill>
                  <a:srgbClr val="FF0000"/>
                </a:solidFill>
              </a:rPr>
              <a:t>File Formats (Avro, </a:t>
            </a:r>
            <a:r>
              <a:rPr lang="en-US" dirty="0" err="1" smtClean="0">
                <a:solidFill>
                  <a:srgbClr val="FF0000"/>
                </a:solidFill>
              </a:rPr>
              <a:t>SequenceFiles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Accumulo</a:t>
            </a:r>
            <a:r>
              <a:rPr lang="en-US" dirty="0" smtClean="0">
                <a:solidFill>
                  <a:srgbClr val="FF0000"/>
                </a:solidFill>
              </a:rPr>
              <a:t> &amp; Compression</a:t>
            </a:r>
          </a:p>
          <a:p>
            <a:pPr lvl="1"/>
            <a:r>
              <a:rPr lang="en-US" dirty="0" smtClean="0"/>
              <a:t>Ex 5: </a:t>
            </a:r>
            <a:r>
              <a:rPr lang="en-US" dirty="0" smtClean="0">
                <a:solidFill>
                  <a:srgbClr val="FF0000"/>
                </a:solidFill>
              </a:rPr>
              <a:t>Custom Data Types</a:t>
            </a:r>
          </a:p>
          <a:p>
            <a:pPr lvl="1"/>
            <a:r>
              <a:rPr lang="en-US" dirty="0" smtClean="0"/>
              <a:t>Ex 6:Controlling Parallelism</a:t>
            </a:r>
          </a:p>
          <a:p>
            <a:pPr lvl="1"/>
            <a:r>
              <a:rPr lang="en-US" dirty="0" smtClean="0"/>
              <a:t>Ex 7: Initial Load (Full Import)</a:t>
            </a:r>
          </a:p>
          <a:p>
            <a:pPr lvl="1"/>
            <a:r>
              <a:rPr lang="en-US" dirty="0" smtClean="0"/>
              <a:t>Ex 8: </a:t>
            </a:r>
            <a:r>
              <a:rPr lang="en-US" dirty="0" smtClean="0">
                <a:solidFill>
                  <a:srgbClr val="FF0000"/>
                </a:solidFill>
              </a:rPr>
              <a:t>Incremental Load</a:t>
            </a:r>
          </a:p>
          <a:p>
            <a:pPr lvl="1"/>
            <a:r>
              <a:rPr lang="en-US" dirty="0" smtClean="0"/>
              <a:t>Ex 9: Importing Data into Hive</a:t>
            </a:r>
          </a:p>
          <a:p>
            <a:pPr lvl="1"/>
            <a:r>
              <a:rPr lang="en-US" dirty="0" smtClean="0"/>
              <a:t>Ex 10: Leveraging Hive Partitions</a:t>
            </a:r>
          </a:p>
          <a:p>
            <a:pPr lvl="1"/>
            <a:r>
              <a:rPr lang="en-US" dirty="0" smtClean="0"/>
              <a:t>Ex 11: Exporting Data</a:t>
            </a:r>
          </a:p>
          <a:p>
            <a:pPr lvl="1"/>
            <a:r>
              <a:rPr lang="en-US" dirty="0" smtClean="0"/>
              <a:t>Ex 12: </a:t>
            </a:r>
            <a:r>
              <a:rPr lang="en-US" dirty="0" smtClean="0">
                <a:solidFill>
                  <a:srgbClr val="FF0000"/>
                </a:solidFill>
              </a:rPr>
              <a:t>Scheduling Data Loads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t-ebooks.info/images/ebooks/3/apache_sqoop_cook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905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Sqoop</a:t>
            </a:r>
            <a:r>
              <a:rPr lang="en-US" sz="3200" dirty="0" smtClean="0"/>
              <a:t>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bulk-data transfer tool that helps in transfer of data between RDBMS and Hadoop</a:t>
            </a:r>
          </a:p>
          <a:p>
            <a:r>
              <a:rPr lang="en-US" sz="2000" dirty="0" smtClean="0"/>
              <a:t>Has support for popular Databases such as Oracle, MySQL, SQL Server,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Leverages Hadoop’s MR jobs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1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Pre-</a:t>
            </a:r>
            <a:r>
              <a:rPr lang="en-US" sz="2800" dirty="0" err="1" smtClean="0"/>
              <a:t>Req</a:t>
            </a:r>
            <a:r>
              <a:rPr lang="en-US" sz="2800" dirty="0" smtClean="0"/>
              <a:t>:  Setting up MySQL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382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0: </a:t>
            </a:r>
            <a:r>
              <a:rPr lang="en-US" sz="1400" dirty="0" smtClean="0"/>
              <a:t>Remove previous installs </a:t>
            </a:r>
            <a:r>
              <a:rPr lang="en-US" sz="1400" dirty="0" smtClean="0"/>
              <a:t>if any</a:t>
            </a:r>
            <a:endParaRPr lang="en-US" sz="1400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sudo</a:t>
            </a:r>
            <a:r>
              <a:rPr lang="en-US" sz="1400" b="1" dirty="0" smtClean="0"/>
              <a:t> </a:t>
            </a:r>
            <a:r>
              <a:rPr lang="en-US" sz="1400" b="1" dirty="0"/>
              <a:t>apt-get remove --purge </a:t>
            </a:r>
            <a:r>
              <a:rPr lang="en-US" sz="1400" b="1" dirty="0" err="1"/>
              <a:t>mysql</a:t>
            </a:r>
            <a:r>
              <a:rPr lang="en-US" sz="1400" b="1" dirty="0"/>
              <a:t>-server </a:t>
            </a:r>
            <a:r>
              <a:rPr lang="en-US" sz="1400" b="1" dirty="0" err="1"/>
              <a:t>mysql</a:t>
            </a:r>
            <a:r>
              <a:rPr lang="en-US" sz="1400" b="1" dirty="0"/>
              <a:t>-client </a:t>
            </a:r>
            <a:r>
              <a:rPr lang="en-US" sz="1400" b="1" dirty="0" err="1"/>
              <a:t>mysql</a:t>
            </a:r>
            <a:r>
              <a:rPr lang="en-US" sz="1400" b="1" dirty="0"/>
              <a:t>-common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Step-1</a:t>
            </a:r>
            <a:r>
              <a:rPr lang="en-US" sz="1400" b="1" dirty="0"/>
              <a:t>:-</a:t>
            </a:r>
            <a:r>
              <a:rPr lang="en-US" sz="1400" dirty="0"/>
              <a:t> </a:t>
            </a:r>
            <a:r>
              <a:rPr lang="en-US" sz="1400" dirty="0" smtClean="0"/>
              <a:t>SSH into</a:t>
            </a:r>
            <a:r>
              <a:rPr lang="en-US" sz="1400" b="1" dirty="0" smtClean="0"/>
              <a:t> instance-4  </a:t>
            </a:r>
            <a:r>
              <a:rPr lang="en-US" sz="1400" dirty="0" smtClean="0"/>
              <a:t>and </a:t>
            </a:r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–     (Note: You can choose any node other than instance-1 to sufficient balance the load/role across the clusters). </a:t>
            </a:r>
          </a:p>
          <a:p>
            <a:r>
              <a:rPr lang="en-US" sz="1400" dirty="0" err="1" smtClean="0"/>
              <a:t>mkdir</a:t>
            </a:r>
            <a:r>
              <a:rPr lang="en-US" sz="1400" dirty="0" smtClean="0"/>
              <a:t> /opt/downloads </a:t>
            </a:r>
          </a:p>
          <a:p>
            <a:r>
              <a:rPr lang="en-US" sz="1400" b="1" i="1" dirty="0" err="1" smtClean="0"/>
              <a:t>sudo</a:t>
            </a:r>
            <a:r>
              <a:rPr lang="en-US" sz="1400" b="1" i="1" dirty="0" smtClean="0"/>
              <a:t> </a:t>
            </a:r>
            <a:r>
              <a:rPr lang="en-US" sz="1400" b="1" i="1" dirty="0"/>
              <a:t>apt-get install </a:t>
            </a:r>
            <a:r>
              <a:rPr lang="en-US" sz="1400" b="1" i="1" dirty="0" err="1" smtClean="0"/>
              <a:t>mysql</a:t>
            </a:r>
            <a:r>
              <a:rPr lang="en-US" sz="1400" b="1" i="1" dirty="0" smtClean="0"/>
              <a:t>-server</a:t>
            </a:r>
          </a:p>
          <a:p>
            <a:r>
              <a:rPr lang="en-US" sz="1400" dirty="0" smtClean="0"/>
              <a:t>It </a:t>
            </a:r>
            <a:r>
              <a:rPr lang="en-US" sz="1400" dirty="0"/>
              <a:t>will ask for password type two times </a:t>
            </a:r>
            <a:r>
              <a:rPr lang="en-US" sz="1400" b="1" dirty="0"/>
              <a:t>root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Step-2</a:t>
            </a:r>
            <a:r>
              <a:rPr lang="en-US" sz="1400" dirty="0"/>
              <a:t>:- Once the installation is complete, the MySQL server should be started automatically.</a:t>
            </a:r>
          </a:p>
          <a:p>
            <a:r>
              <a:rPr lang="en-US" sz="1400" dirty="0"/>
              <a:t>To check </a:t>
            </a:r>
            <a:r>
              <a:rPr lang="en-US" sz="1400" b="1" i="1" dirty="0" smtClean="0"/>
              <a:t>:    </a:t>
            </a:r>
            <a:r>
              <a:rPr lang="en-US" sz="1400" b="1" i="1" dirty="0" err="1" smtClean="0"/>
              <a:t>sudo</a:t>
            </a:r>
            <a:r>
              <a:rPr lang="en-US" sz="1400" b="1" i="1" dirty="0" smtClean="0"/>
              <a:t> </a:t>
            </a:r>
            <a:r>
              <a:rPr lang="en-US" sz="1400" b="1" i="1" dirty="0" err="1"/>
              <a:t>netstat</a:t>
            </a:r>
            <a:r>
              <a:rPr lang="en-US" sz="1400" b="1" i="1" dirty="0"/>
              <a:t> -tap | </a:t>
            </a:r>
            <a:r>
              <a:rPr lang="en-US" sz="1400" b="1" i="1" dirty="0" err="1"/>
              <a:t>grep</a:t>
            </a:r>
            <a:r>
              <a:rPr lang="en-US" sz="1400" b="1" i="1" dirty="0"/>
              <a:t> </a:t>
            </a:r>
            <a:r>
              <a:rPr lang="en-US" sz="1400" b="1" i="1" dirty="0" err="1"/>
              <a:t>mysql</a:t>
            </a:r>
            <a:endParaRPr lang="en-US" sz="1400" b="1" i="1" dirty="0"/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step-3:-</a:t>
            </a:r>
            <a:r>
              <a:rPr lang="en-US" sz="1400" dirty="0"/>
              <a:t>if the server </a:t>
            </a:r>
            <a:r>
              <a:rPr lang="en-US" sz="1400" dirty="0" smtClean="0"/>
              <a:t>is not </a:t>
            </a:r>
            <a:r>
              <a:rPr lang="en-US" sz="1400" dirty="0"/>
              <a:t>running then type </a:t>
            </a:r>
            <a:r>
              <a:rPr lang="en-US" sz="1400" dirty="0" smtClean="0"/>
              <a:t>command:  </a:t>
            </a:r>
            <a:r>
              <a:rPr lang="en-US" sz="1400" b="1" i="1" dirty="0" err="1" smtClean="0"/>
              <a:t>sudo</a:t>
            </a:r>
            <a:r>
              <a:rPr lang="en-US" sz="1400" b="1" i="1" dirty="0" smtClean="0"/>
              <a:t> </a:t>
            </a:r>
            <a:r>
              <a:rPr lang="en-US" sz="1400" b="1" i="1" dirty="0"/>
              <a:t>service </a:t>
            </a:r>
            <a:r>
              <a:rPr lang="en-US" sz="1400" b="1" i="1" dirty="0" err="1"/>
              <a:t>mysql</a:t>
            </a:r>
            <a:r>
              <a:rPr lang="en-US" sz="1400" b="1" i="1" dirty="0"/>
              <a:t> restart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smtClean="0"/>
              <a:t>step-4a (optional) :-</a:t>
            </a:r>
            <a:r>
              <a:rPr lang="en-US" sz="1400" dirty="0"/>
              <a:t>configuration changes</a:t>
            </a:r>
            <a:r>
              <a:rPr lang="en-US" sz="1400" dirty="0" smtClean="0"/>
              <a:t>. As </a:t>
            </a:r>
            <a:r>
              <a:rPr lang="en-US" sz="1400" dirty="0"/>
              <a:t>root user </a:t>
            </a:r>
            <a:r>
              <a:rPr lang="en-US" sz="1400" dirty="0" smtClean="0"/>
              <a:t>(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smtClean="0"/>
              <a:t>-), open </a:t>
            </a:r>
            <a:r>
              <a:rPr lang="en-US" sz="1400" dirty="0"/>
              <a:t>the </a:t>
            </a:r>
            <a:r>
              <a:rPr lang="en-US" sz="1400" dirty="0" smtClean="0"/>
              <a:t>file</a:t>
            </a:r>
            <a:r>
              <a:rPr lang="en-US" sz="1400" dirty="0"/>
              <a:t> </a:t>
            </a:r>
            <a:r>
              <a:rPr lang="en-US" sz="1400" b="1" i="1" dirty="0" smtClean="0"/>
              <a:t>/</a:t>
            </a:r>
            <a:r>
              <a:rPr lang="en-US" sz="1400" b="1" i="1" dirty="0" err="1" smtClean="0"/>
              <a:t>etc</a:t>
            </a:r>
            <a:r>
              <a:rPr lang="en-US" sz="1400" b="1" i="1" dirty="0" smtClean="0"/>
              <a:t>/</a:t>
            </a:r>
            <a:r>
              <a:rPr lang="en-US" sz="1400" b="1" i="1" dirty="0" err="1" smtClean="0"/>
              <a:t>mysql</a:t>
            </a:r>
            <a:r>
              <a:rPr lang="en-US" sz="1400" b="1" i="1" dirty="0" smtClean="0"/>
              <a:t>/</a:t>
            </a:r>
            <a:r>
              <a:rPr lang="en-US" sz="1400" b="1" i="1" dirty="0" err="1" smtClean="0"/>
              <a:t>my.cnf</a:t>
            </a:r>
            <a:r>
              <a:rPr lang="en-US" sz="1400" b="1" i="1" dirty="0" smtClean="0"/>
              <a:t>  </a:t>
            </a:r>
            <a:r>
              <a:rPr lang="en-US" sz="1400" dirty="0" smtClean="0"/>
              <a:t>to configure the settings. </a:t>
            </a:r>
          </a:p>
          <a:p>
            <a:endParaRPr lang="en-US" sz="1400" dirty="0"/>
          </a:p>
          <a:p>
            <a:r>
              <a:rPr lang="en-US" sz="1400" dirty="0" smtClean="0"/>
              <a:t>. </a:t>
            </a:r>
            <a:r>
              <a:rPr lang="en-US" sz="1400" dirty="0"/>
              <a:t>For example, to configure MySQL to listen for connections from network hosts, change the bind-address directive to the server's IP address or default IP “0.0.0.0</a:t>
            </a:r>
            <a:r>
              <a:rPr lang="en-US" sz="1400" dirty="0" smtClean="0"/>
              <a:t>”:</a:t>
            </a:r>
            <a:r>
              <a:rPr lang="en-US" sz="1400" dirty="0"/>
              <a:t> </a:t>
            </a:r>
          </a:p>
          <a:p>
            <a:r>
              <a:rPr lang="en-US" sz="1400" dirty="0"/>
              <a:t>bind-address            = </a:t>
            </a:r>
            <a:r>
              <a:rPr lang="en-US" sz="1400" dirty="0" smtClean="0"/>
              <a:t>0.0.0.0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b="1" dirty="0" smtClean="0"/>
              <a:t>step-4b: </a:t>
            </a:r>
            <a:r>
              <a:rPr lang="en-US" sz="1400" dirty="0" smtClean="0"/>
              <a:t>after </a:t>
            </a:r>
            <a:r>
              <a:rPr lang="en-US" sz="1400" dirty="0"/>
              <a:t>making bind address </a:t>
            </a:r>
            <a:r>
              <a:rPr lang="en-US" sz="1400" dirty="0" err="1"/>
              <a:t>change.mysql</a:t>
            </a:r>
            <a:r>
              <a:rPr lang="en-US" sz="1400" dirty="0"/>
              <a:t> need to be </a:t>
            </a:r>
            <a:r>
              <a:rPr lang="en-US" sz="1400" dirty="0" smtClean="0"/>
              <a:t>restarted:  </a:t>
            </a:r>
            <a:r>
              <a:rPr lang="en-US" sz="1400" b="1" i="1" dirty="0" err="1" smtClean="0"/>
              <a:t>sudo</a:t>
            </a:r>
            <a:r>
              <a:rPr lang="en-US" sz="1400" b="1" i="1" dirty="0" smtClean="0"/>
              <a:t> </a:t>
            </a:r>
            <a:r>
              <a:rPr lang="en-US" sz="1400" b="1" i="1" dirty="0"/>
              <a:t>service </a:t>
            </a:r>
            <a:r>
              <a:rPr lang="en-US" sz="1400" b="1" i="1" dirty="0" err="1"/>
              <a:t>mysql</a:t>
            </a:r>
            <a:r>
              <a:rPr lang="en-US" sz="1400" b="1" i="1" dirty="0"/>
              <a:t> restart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smtClean="0"/>
              <a:t>Step-5 (optional): </a:t>
            </a:r>
            <a:r>
              <a:rPr lang="en-US" sz="1400" dirty="0" smtClean="0"/>
              <a:t> </a:t>
            </a:r>
            <a:r>
              <a:rPr lang="en-US" sz="1400" dirty="0"/>
              <a:t>If you would like to change the MySQL root password, in a terminal enter: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dpkg</a:t>
            </a:r>
            <a:r>
              <a:rPr lang="en-US" sz="1400" dirty="0"/>
              <a:t>-reconfigure mysql-server-5.5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52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Pre-</a:t>
            </a:r>
            <a:r>
              <a:rPr lang="en-US" sz="2800" dirty="0" err="1" smtClean="0"/>
              <a:t>Req</a:t>
            </a:r>
            <a:r>
              <a:rPr lang="en-US" sz="2800" dirty="0" smtClean="0"/>
              <a:t>:  Installing MySQL (Source System)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38200"/>
            <a:ext cx="8534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6: </a:t>
            </a:r>
            <a:r>
              <a:rPr lang="en-US" sz="1400" dirty="0" smtClean="0"/>
              <a:t> copy the </a:t>
            </a:r>
            <a:r>
              <a:rPr lang="en-US" sz="1400" dirty="0" err="1" smtClean="0"/>
              <a:t>Mysql</a:t>
            </a:r>
            <a:r>
              <a:rPr lang="en-US" sz="1400" dirty="0" smtClean="0"/>
              <a:t> Driver Jar file</a:t>
            </a:r>
          </a:p>
          <a:p>
            <a:r>
              <a:rPr lang="en-US" sz="1400" dirty="0" smtClean="0"/>
              <a:t>FTP the mysql-connector-java-5.1.35-bin.jar file from z:/datamanagement-dev/…/code/external jars</a:t>
            </a:r>
          </a:p>
          <a:p>
            <a:endParaRPr lang="en-US" sz="1400" dirty="0"/>
          </a:p>
          <a:p>
            <a:r>
              <a:rPr lang="en-US" sz="1400" dirty="0" err="1"/>
              <a:t>c</a:t>
            </a:r>
            <a:r>
              <a:rPr lang="en-US" sz="1400" dirty="0" err="1" smtClean="0"/>
              <a:t>p</a:t>
            </a:r>
            <a:r>
              <a:rPr lang="en-US" sz="1400" dirty="0" smtClean="0"/>
              <a:t> &lt;mysql-connector-java-5.1.35-bin.jar&gt; /opt/</a:t>
            </a:r>
            <a:r>
              <a:rPr lang="en-US" sz="1400" dirty="0" err="1" smtClean="0"/>
              <a:t>cloudera</a:t>
            </a:r>
            <a:r>
              <a:rPr lang="en-US" sz="1400" dirty="0" smtClean="0"/>
              <a:t>/parcels/CDH/lib/</a:t>
            </a:r>
            <a:r>
              <a:rPr lang="en-US" sz="1400" dirty="0" err="1" smtClean="0"/>
              <a:t>sqoop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&lt;Alternatively you can </a:t>
            </a:r>
            <a:r>
              <a:rPr lang="en-US" sz="1400" dirty="0" err="1" smtClean="0"/>
              <a:t>wget</a:t>
            </a:r>
            <a:r>
              <a:rPr lang="en-US" sz="1400" dirty="0" smtClean="0"/>
              <a:t> </a:t>
            </a:r>
            <a:r>
              <a:rPr lang="en-US" sz="1400" dirty="0"/>
              <a:t>the same from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dev.mysql.com/get/Downloads/Connector-J/mysql-connector-java-5.1.35.tar.gz</a:t>
            </a:r>
            <a:r>
              <a:rPr lang="en-US" sz="1400" dirty="0" smtClean="0"/>
              <a:t>&gt;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 smtClean="0"/>
              <a:t>wget</a:t>
            </a:r>
            <a:r>
              <a:rPr lang="en-US" sz="1400" dirty="0" smtClean="0"/>
              <a:t> </a:t>
            </a:r>
            <a:r>
              <a:rPr lang="en-US" sz="1400" dirty="0"/>
              <a:t>http://dev.mysql.com/get/Downloads/Connector-J/mysql-connector-java-5.1.35.tar.gz</a:t>
            </a:r>
          </a:p>
          <a:p>
            <a:r>
              <a:rPr lang="en-US" sz="1400" dirty="0"/>
              <a:t>apt-get install unzip</a:t>
            </a:r>
          </a:p>
          <a:p>
            <a:r>
              <a:rPr lang="en-US" sz="1400" dirty="0"/>
              <a:t>tar -</a:t>
            </a:r>
            <a:r>
              <a:rPr lang="en-US" sz="1400" dirty="0" err="1"/>
              <a:t>xvf</a:t>
            </a:r>
            <a:r>
              <a:rPr lang="en-US" sz="1400" dirty="0"/>
              <a:t> *.tar</a:t>
            </a:r>
          </a:p>
          <a:p>
            <a:r>
              <a:rPr lang="en-US" sz="1400" dirty="0" err="1"/>
              <a:t>cp</a:t>
            </a:r>
            <a:r>
              <a:rPr lang="en-US" sz="1400" dirty="0"/>
              <a:t> mysql-connector-java-5.1.35-bin.jar /</a:t>
            </a:r>
            <a:r>
              <a:rPr lang="en-US" sz="1400" dirty="0" err="1"/>
              <a:t>usr</a:t>
            </a:r>
            <a:r>
              <a:rPr lang="en-US" sz="1400" dirty="0"/>
              <a:t>/lib/</a:t>
            </a:r>
            <a:r>
              <a:rPr lang="en-US" sz="1400" dirty="0" err="1"/>
              <a:t>sqoop</a:t>
            </a:r>
            <a:r>
              <a:rPr lang="en-US" sz="1400" dirty="0"/>
              <a:t>/lib </a:t>
            </a:r>
          </a:p>
          <a:p>
            <a:r>
              <a:rPr lang="en-US" sz="1400" dirty="0" err="1"/>
              <a:t>cp</a:t>
            </a:r>
            <a:r>
              <a:rPr lang="en-US" sz="1400" dirty="0"/>
              <a:t> mysql-connector-java-5.1.35-bin.jar /opt/</a:t>
            </a:r>
            <a:r>
              <a:rPr lang="en-US" sz="1400" dirty="0" err="1"/>
              <a:t>cloudera</a:t>
            </a:r>
            <a:r>
              <a:rPr lang="en-US" sz="1400" dirty="0"/>
              <a:t>/parcels/CDH/lib/</a:t>
            </a:r>
            <a:r>
              <a:rPr lang="en-US" sz="1400" dirty="0" err="1"/>
              <a:t>sqoop</a:t>
            </a:r>
            <a:r>
              <a:rPr lang="en-US" sz="1400" dirty="0"/>
              <a:t>/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Step 7: </a:t>
            </a:r>
            <a:r>
              <a:rPr lang="en-US" sz="1400" dirty="0" err="1" smtClean="0"/>
              <a:t>chmod</a:t>
            </a:r>
            <a:r>
              <a:rPr lang="en-US" sz="1400" dirty="0" smtClean="0"/>
              <a:t> /user in HDFS:  </a:t>
            </a:r>
            <a:r>
              <a:rPr lang="en-US" sz="1400" b="1" dirty="0"/>
              <a:t>$</a:t>
            </a:r>
            <a:r>
              <a:rPr lang="en-US" sz="1400" b="1" dirty="0" err="1" smtClean="0"/>
              <a:t>hadoop</a:t>
            </a:r>
            <a:r>
              <a:rPr lang="en-US" sz="1400" b="1" dirty="0" smtClean="0"/>
              <a:t> </a:t>
            </a:r>
            <a:r>
              <a:rPr lang="en-US" sz="1400" b="1" dirty="0"/>
              <a:t>fs -</a:t>
            </a:r>
            <a:r>
              <a:rPr lang="en-US" sz="1400" b="1" dirty="0" err="1"/>
              <a:t>chmod</a:t>
            </a:r>
            <a:r>
              <a:rPr lang="en-US" sz="1400" b="1" dirty="0"/>
              <a:t> 777 /user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260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Pre-</a:t>
            </a:r>
            <a:r>
              <a:rPr lang="en-US" sz="2800" dirty="0" err="1" smtClean="0"/>
              <a:t>req</a:t>
            </a:r>
            <a:r>
              <a:rPr lang="en-US" sz="2800" dirty="0" smtClean="0"/>
              <a:t>: Setting up DB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Step-7:-</a:t>
            </a:r>
            <a:r>
              <a:rPr lang="en-US" sz="1200" dirty="0"/>
              <a:t> </a:t>
            </a:r>
            <a:r>
              <a:rPr lang="en-US" sz="1200" dirty="0" smtClean="0"/>
              <a:t>Start </a:t>
            </a:r>
            <a:r>
              <a:rPr lang="en-US" sz="1200" dirty="0" err="1" smtClean="0"/>
              <a:t>mysql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% </a:t>
            </a:r>
            <a:r>
              <a:rPr lang="en-US" sz="1200" dirty="0" err="1"/>
              <a:t>mysql</a:t>
            </a:r>
            <a:r>
              <a:rPr lang="en-US" sz="1200" dirty="0"/>
              <a:t> -u root –</a:t>
            </a:r>
            <a:r>
              <a:rPr lang="en-US" sz="1200" dirty="0" smtClean="0"/>
              <a:t>p (root/root is the username/password) 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Step-8:- </a:t>
            </a:r>
            <a:r>
              <a:rPr lang="en-US" sz="1200" dirty="0"/>
              <a:t>create database with any name(</a:t>
            </a:r>
            <a:r>
              <a:rPr lang="en-US" sz="1200" dirty="0" err="1"/>
              <a:t>ex:manas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smtClean="0"/>
              <a:t>	% </a:t>
            </a:r>
            <a:r>
              <a:rPr lang="en-US" sz="1200" dirty="0" err="1" smtClean="0"/>
              <a:t>mysql</a:t>
            </a:r>
            <a:r>
              <a:rPr lang="en-US" sz="1200" dirty="0"/>
              <a:t>&gt; </a:t>
            </a:r>
            <a:r>
              <a:rPr lang="en-US" sz="1200" dirty="0" smtClean="0"/>
              <a:t>create database </a:t>
            </a:r>
            <a:r>
              <a:rPr lang="en-US" sz="1200" b="1" dirty="0" smtClean="0"/>
              <a:t>test</a:t>
            </a:r>
            <a:r>
              <a:rPr lang="en-US" sz="1200" dirty="0" smtClean="0"/>
              <a:t>;</a:t>
            </a: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b="1" dirty="0" smtClean="0"/>
              <a:t>step-9</a:t>
            </a:r>
            <a:r>
              <a:rPr lang="en-US" sz="1200" dirty="0" smtClean="0"/>
              <a:t>:-  </a:t>
            </a:r>
            <a:r>
              <a:rPr lang="en-US" sz="1200" dirty="0"/>
              <a:t>then grant all the  PRIVILEGEs to local user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 smtClean="0"/>
              <a:t>% </a:t>
            </a:r>
            <a:r>
              <a:rPr lang="en-US" sz="1200" dirty="0" err="1" smtClean="0"/>
              <a:t>mysql</a:t>
            </a:r>
            <a:r>
              <a:rPr lang="en-US" sz="1200" dirty="0"/>
              <a:t>&gt; GRANT ALL PRIVILEGES ON </a:t>
            </a:r>
            <a:r>
              <a:rPr lang="en-US" sz="1200" dirty="0" smtClean="0"/>
              <a:t>test.* </a:t>
            </a:r>
            <a:r>
              <a:rPr lang="en-US" sz="1200" dirty="0"/>
              <a:t>TO '%'@'</a:t>
            </a:r>
            <a:r>
              <a:rPr lang="en-US" sz="1200" dirty="0" err="1"/>
              <a:t>localhost</a:t>
            </a:r>
            <a:r>
              <a:rPr lang="en-US" sz="1200" dirty="0"/>
              <a:t>';</a:t>
            </a:r>
          </a:p>
          <a:p>
            <a:pPr marL="400050" lvl="1" indent="0">
              <a:buNone/>
            </a:pPr>
            <a:r>
              <a:rPr lang="en-US" sz="1200" dirty="0" smtClean="0"/>
              <a:t>% </a:t>
            </a:r>
            <a:r>
              <a:rPr lang="en-US" sz="1200" dirty="0" err="1" smtClean="0"/>
              <a:t>mysql</a:t>
            </a:r>
            <a:r>
              <a:rPr lang="en-US" sz="1200" dirty="0"/>
              <a:t>&gt; GRANT ALL PRIVILEGES ON </a:t>
            </a:r>
            <a:r>
              <a:rPr lang="en-US" sz="1200" dirty="0" smtClean="0"/>
              <a:t>test.* </a:t>
            </a:r>
            <a:r>
              <a:rPr lang="en-US" sz="1200" dirty="0"/>
              <a:t>TO ''@'</a:t>
            </a:r>
            <a:r>
              <a:rPr lang="en-US" sz="1200" dirty="0" err="1"/>
              <a:t>localhost</a:t>
            </a:r>
            <a:r>
              <a:rPr lang="en-US" sz="1200" dirty="0"/>
              <a:t>';</a:t>
            </a:r>
          </a:p>
          <a:p>
            <a:pPr marL="0" indent="0">
              <a:buNone/>
            </a:pPr>
            <a:r>
              <a:rPr lang="en-US" sz="1200" dirty="0"/>
              <a:t> </a:t>
            </a: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Step-10: </a:t>
            </a:r>
            <a:r>
              <a:rPr lang="en-US" sz="1200" dirty="0" smtClean="0"/>
              <a:t>Create a table</a:t>
            </a:r>
          </a:p>
          <a:p>
            <a:pPr marL="0" indent="0">
              <a:buNone/>
            </a:pPr>
            <a:r>
              <a:rPr lang="en-US" sz="1200" dirty="0" smtClean="0"/>
              <a:t>	CREATE </a:t>
            </a:r>
            <a:r>
              <a:rPr lang="en-US" sz="1200" dirty="0"/>
              <a:t>TABLE widgets(id INT NOT NULL PRIMARY KEY AUTO_INCREMENT</a:t>
            </a:r>
            <a:r>
              <a:rPr lang="en-US" sz="1200" dirty="0" smtClean="0"/>
              <a:t>, </a:t>
            </a:r>
          </a:p>
          <a:p>
            <a:pPr marL="0" indent="0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widget_name</a:t>
            </a:r>
            <a:r>
              <a:rPr lang="en-US" sz="1200" dirty="0" smtClean="0"/>
              <a:t> VARCHAR(64) NOT NULL,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price </a:t>
            </a:r>
            <a:r>
              <a:rPr lang="en-US" sz="1200" dirty="0"/>
              <a:t>DECIMAL(10,2),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design_date</a:t>
            </a:r>
            <a:r>
              <a:rPr lang="en-US" sz="1200" dirty="0" smtClean="0"/>
              <a:t> </a:t>
            </a:r>
            <a:r>
              <a:rPr lang="en-US" sz="1200" dirty="0"/>
              <a:t>DATE,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version </a:t>
            </a:r>
            <a:r>
              <a:rPr lang="en-US" sz="1200" dirty="0"/>
              <a:t>INT,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design_comment</a:t>
            </a:r>
            <a:r>
              <a:rPr lang="en-US" sz="1200" dirty="0" smtClean="0"/>
              <a:t> </a:t>
            </a:r>
            <a:r>
              <a:rPr lang="en-US" sz="1200" dirty="0"/>
              <a:t>VARCHAR(100</a:t>
            </a:r>
            <a:r>
              <a:rPr lang="en-US" sz="1200" dirty="0" smtClean="0"/>
              <a:t>));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Step 11: </a:t>
            </a:r>
            <a:r>
              <a:rPr lang="en-US" sz="1200" dirty="0" smtClean="0"/>
              <a:t>Insert sample data</a:t>
            </a:r>
          </a:p>
          <a:p>
            <a:pPr marL="400050" lvl="1" indent="0">
              <a:buNone/>
            </a:pPr>
            <a:r>
              <a:rPr lang="en-US" sz="1100" dirty="0"/>
              <a:t>INSERT INTO widgets VALUES (NULL, 'sprocket', 0.25, '2010-02-10',1, 'Connects two gizmos</a:t>
            </a:r>
            <a:r>
              <a:rPr lang="en-US" sz="1100" dirty="0" smtClean="0"/>
              <a:t>'); </a:t>
            </a:r>
            <a:r>
              <a:rPr lang="en-US" sz="1100" dirty="0"/>
              <a:t> </a:t>
            </a:r>
          </a:p>
          <a:p>
            <a:pPr marL="400050" lvl="1" indent="0">
              <a:buNone/>
            </a:pPr>
            <a:r>
              <a:rPr lang="en-US" sz="1100" dirty="0"/>
              <a:t>INSERT INTO widgets VALUES (NULL, 'gizmo', 4.00, '2009-11-30', 4, NULL</a:t>
            </a:r>
            <a:r>
              <a:rPr lang="en-US" sz="1100" dirty="0" smtClean="0"/>
              <a:t>);</a:t>
            </a:r>
            <a:r>
              <a:rPr lang="en-US" sz="1100" dirty="0"/>
              <a:t> </a:t>
            </a:r>
          </a:p>
          <a:p>
            <a:pPr marL="400050" lvl="1" indent="0">
              <a:buNone/>
            </a:pPr>
            <a:r>
              <a:rPr lang="en-US" sz="1100" dirty="0"/>
              <a:t>INSERT INTO widgets VALUES (NULL, 'gadget', 99.99, '1983-08-13', 13, 'Our flagship product');</a:t>
            </a:r>
          </a:p>
          <a:p>
            <a:pPr marL="400050" lvl="1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638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 0</a:t>
            </a:r>
            <a:r>
              <a:rPr lang="en-US" dirty="0" smtClean="0"/>
              <a:t>: z:/datamanagement-dev …/code/</a:t>
            </a:r>
            <a:r>
              <a:rPr lang="en-US" dirty="0" err="1" smtClean="0"/>
              <a:t>sqoop</a:t>
            </a:r>
            <a:r>
              <a:rPr lang="en-US" dirty="0" smtClean="0"/>
              <a:t>/</a:t>
            </a:r>
            <a:r>
              <a:rPr lang="en-US" b="1" dirty="0" smtClean="0"/>
              <a:t>sqoop-db-setup.txt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3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Sqoop</a:t>
            </a:r>
            <a:r>
              <a:rPr lang="en-US" sz="3200" dirty="0" smtClean="0"/>
              <a:t>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22" y="5029200"/>
            <a:ext cx="8229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Other Data Ingestion Techniques</a:t>
            </a:r>
          </a:p>
          <a:p>
            <a:r>
              <a:rPr lang="en-US" sz="2000" dirty="0" err="1" smtClean="0"/>
              <a:t>Talend</a:t>
            </a:r>
            <a:r>
              <a:rPr lang="en-US" sz="2000" dirty="0" smtClean="0"/>
              <a:t> Big Data</a:t>
            </a:r>
          </a:p>
          <a:p>
            <a:r>
              <a:rPr lang="en-US" sz="2000" dirty="0" smtClean="0"/>
              <a:t>Point solutions: 	</a:t>
            </a:r>
          </a:p>
          <a:p>
            <a:pPr lvl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www.syncsort.com/en/Solutions/Hadoop-Solutions/Data-Warehouse-Offload-to-Hadoop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1026" name="Picture 2" descr="http://3.bp.blogspot.com/-LMAWjkPffak/UaylENqZAII/AAAAAAAAAHA/s2KHJlA6hsE/s1600/Screen+Shot+2013-06-03+at+9.15.20+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2" y="1143000"/>
            <a:ext cx="38423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SqVDLUfBIxQ/UayoHIzsUOI/AAAAAAAAAHY/0PnqlI8QuHU/s400/Screen+Shot+2013-06-03+at+9.28.24+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85849"/>
            <a:ext cx="38100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1230</Words>
  <Application>Microsoft Office PowerPoint</Application>
  <PresentationFormat>On-screen Show (4:3)</PresentationFormat>
  <Paragraphs>244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Hands on with Hadoop</vt:lpstr>
      <vt:lpstr>Data Ingestion Techniques</vt:lpstr>
      <vt:lpstr>Part 4a – Data Ingestion using Sqoop </vt:lpstr>
      <vt:lpstr>Agenda</vt:lpstr>
      <vt:lpstr>Sqoop Introduction</vt:lpstr>
      <vt:lpstr>Pre-Req:  Setting up MySQL</vt:lpstr>
      <vt:lpstr>Pre-Req:  Installing MySQL (Source System)</vt:lpstr>
      <vt:lpstr>Pre-req: Setting up DB </vt:lpstr>
      <vt:lpstr>Sqoop Architecture</vt:lpstr>
      <vt:lpstr>Importing .csv data into HDFS</vt:lpstr>
      <vt:lpstr>Ex1: Importing Mysql Data into HDFS</vt:lpstr>
      <vt:lpstr>Ex 2: Setting up the Cookbook data</vt:lpstr>
      <vt:lpstr>Ex 3: Loading partial data. </vt:lpstr>
      <vt:lpstr>Ex 4: File Formats (Avro, SequenceFiles), Accumulo &amp; Compression</vt:lpstr>
      <vt:lpstr>Ex 5: Bulk Loading – Direct Option  </vt:lpstr>
      <vt:lpstr>Ex 5: Custom Data Types</vt:lpstr>
      <vt:lpstr>Ex 6:Controlling Parallelism</vt:lpstr>
      <vt:lpstr>Ex 7: Initial Load (Full Import)</vt:lpstr>
      <vt:lpstr>Ex 8.1: Changed Data Load – Truncate &amp; Load</vt:lpstr>
      <vt:lpstr>Ex 8.2: Changed Data Load – Incremental Load</vt:lpstr>
      <vt:lpstr>Ex 9: Importing Data into Hive</vt:lpstr>
      <vt:lpstr>Ex 10: Leveraging Hive Partitions</vt:lpstr>
      <vt:lpstr>Ex 11: Exporting Data</vt:lpstr>
      <vt:lpstr>Ex 12: Scheduling Data Loads</vt:lpstr>
      <vt:lpstr>Part 4a – Data Ingestion using Talend </vt:lpstr>
      <vt:lpstr>Data Ingestion using Talend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Hadoop</dc:title>
  <dc:creator>Thillaisthanam, Narendran</dc:creator>
  <cp:lastModifiedBy>Thillaisthanam, Narendran</cp:lastModifiedBy>
  <cp:revision>160</cp:revision>
  <dcterms:created xsi:type="dcterms:W3CDTF">2006-08-16T00:00:00Z</dcterms:created>
  <dcterms:modified xsi:type="dcterms:W3CDTF">2015-08-13T09:25:11Z</dcterms:modified>
</cp:coreProperties>
</file>