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0" r:id="rId4"/>
    <p:sldId id="265" r:id="rId5"/>
    <p:sldId id="266" r:id="rId6"/>
    <p:sldId id="257" r:id="rId7"/>
    <p:sldId id="258" r:id="rId8"/>
    <p:sldId id="261" r:id="rId9"/>
    <p:sldId id="262" r:id="rId1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29" autoAdjust="0"/>
  </p:normalViewPr>
  <p:slideViewPr>
    <p:cSldViewPr>
      <p:cViewPr varScale="1">
        <p:scale>
          <a:sx n="82" d="100"/>
          <a:sy n="82" d="100"/>
        </p:scale>
        <p:origin x="-5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D017480-81C6-4A15-BD2F-39A17ED0C32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97583F-DAD9-4CA4-9636-C36609155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7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5C3A-6FCD-43BA-B4DE-1DA7B09A2D65}" type="datetime1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A46F-EF4C-4925-9833-09E8025BA9B6}" type="datetime1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577E-60CD-4550-BD2B-822599A68C11}" type="datetime1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F5B2-1822-475D-8274-F324DD4D85F7}" type="datetime1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DB34-19F0-400A-9BDD-5EE2D20600B8}" type="datetime1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2222-B959-40E6-B3C1-2869892BFABC}" type="datetime1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6D508-D12F-4C71-A06E-8A81D12A6B7C}" type="datetime1">
              <a:rPr lang="en-US" smtClean="0"/>
              <a:t>6/11/2015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E07C-442C-4CDA-A615-B75B56E1C9CD}" type="datetime1">
              <a:rPr lang="en-US" smtClean="0"/>
              <a:t>6/11/2015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9FF1-7A68-40EA-90BB-D50CDAD5D1C1}" type="datetime1">
              <a:rPr lang="en-US" smtClean="0"/>
              <a:t>6/11/2015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9928-3D38-4BE1-9F9B-C1AC6FBAC367}" type="datetime1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FA3F-F7F7-4BC9-AF53-E21419D91674}" type="datetime1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69B2E-87BE-451A-A8C0-4CC589B2DEEA}" type="datetime1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rcona.com/blog/2011/03/23/using-flexviews-part-one-introduction-to-materialized-view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5.0/en/binary-log.html" TargetMode="External"/><Relationship Id="rId2" Type="http://schemas.openxmlformats.org/officeDocument/2006/relationships/hyperlink" Target="https://www.percona.com/doc/percona-toolkit/2.2/pt-query-diges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.mysql.com/doc/refman/5.0/en/mysqlbinlog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package" Target="../embeddings/Microsoft_Word_Document1.docx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Hands on with Hadoop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352800"/>
            <a:ext cx="6400800" cy="114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Naren </a:t>
            </a:r>
            <a:r>
              <a:rPr lang="en-US" dirty="0" err="1" smtClean="0"/>
              <a:t>Thilla</a:t>
            </a:r>
            <a:r>
              <a:rPr lang="en-US" dirty="0" smtClean="0"/>
              <a:t>, Kundan Chaulya</a:t>
            </a:r>
          </a:p>
          <a:p>
            <a:r>
              <a:rPr lang="en-US" dirty="0" smtClean="0"/>
              <a:t>Apr 29</a:t>
            </a:r>
            <a:r>
              <a:rPr lang="en-US" baseline="30000" dirty="0" smtClean="0"/>
              <a:t>th</a:t>
            </a:r>
            <a:r>
              <a:rPr lang="en-US" dirty="0" smtClean="0"/>
              <a:t> 2015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90600"/>
            <a:ext cx="5905500" cy="139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66800" y="50292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Hadoop Data Replication  Techniques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2642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Replication Process – Overall Scheme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181600"/>
          </a:xfrm>
        </p:spPr>
        <p:txBody>
          <a:bodyPr>
            <a:normAutofit fontScale="77500" lnSpcReduction="20000"/>
          </a:bodyPr>
          <a:lstStyle/>
          <a:p>
            <a:r>
              <a:rPr lang="en-US" sz="2400" b="1" dirty="0" smtClean="0"/>
              <a:t>Step 1: </a:t>
            </a:r>
            <a:r>
              <a:rPr lang="en-US" sz="2400" dirty="0" smtClean="0"/>
              <a:t>At time t0, copy the Base Data from the source. Let us call this table in HDFS as </a:t>
            </a:r>
            <a:r>
              <a:rPr lang="en-US" sz="2400" b="1" i="1" dirty="0" err="1" smtClean="0"/>
              <a:t>target_base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b="1" dirty="0" smtClean="0"/>
              <a:t>Problem 1: </a:t>
            </a:r>
            <a:r>
              <a:rPr lang="en-US" sz="2000" dirty="0" smtClean="0"/>
              <a:t>The base table will always be off by the “drift” factor. Do not expose the base table directly. </a:t>
            </a:r>
          </a:p>
          <a:p>
            <a:r>
              <a:rPr lang="en-US" sz="2400" b="1" dirty="0" smtClean="0"/>
              <a:t>Step 2: </a:t>
            </a:r>
            <a:r>
              <a:rPr lang="en-US" sz="2400" dirty="0" smtClean="0"/>
              <a:t>At time t1, determine the incremental data (aka the drift).</a:t>
            </a:r>
          </a:p>
          <a:p>
            <a:pPr lvl="1"/>
            <a:r>
              <a:rPr lang="en-US" sz="2000" dirty="0" smtClean="0"/>
              <a:t>Option 1: Run a SQL query on the source to determine the drift.</a:t>
            </a:r>
          </a:p>
          <a:p>
            <a:pPr lvl="1"/>
            <a:r>
              <a:rPr lang="en-US" sz="2000" dirty="0" smtClean="0"/>
              <a:t>Option 2: Run </a:t>
            </a:r>
            <a:r>
              <a:rPr lang="en-US" sz="2000" dirty="0" err="1" smtClean="0"/>
              <a:t>sqoop</a:t>
            </a:r>
            <a:r>
              <a:rPr lang="en-US" sz="2000" dirty="0"/>
              <a:t> </a:t>
            </a:r>
            <a:r>
              <a:rPr lang="en-US" sz="2000" dirty="0" smtClean="0"/>
              <a:t>to determine the drift</a:t>
            </a:r>
          </a:p>
          <a:p>
            <a:pPr lvl="1"/>
            <a:r>
              <a:rPr lang="en-US" sz="2000" dirty="0" smtClean="0"/>
              <a:t>Option 3: CDC based approach</a:t>
            </a:r>
          </a:p>
          <a:p>
            <a:r>
              <a:rPr lang="en-US" sz="2400" b="1" dirty="0" smtClean="0"/>
              <a:t>Step 3: </a:t>
            </a:r>
            <a:r>
              <a:rPr lang="en-US" sz="2400" dirty="0" smtClean="0"/>
              <a:t>Extract the incremental data and copy it into HDFS as </a:t>
            </a:r>
            <a:r>
              <a:rPr lang="en-US" sz="2400" b="1" i="1" dirty="0" err="1" smtClean="0"/>
              <a:t>target_inc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/>
              <a:t>Step 4: </a:t>
            </a:r>
            <a:r>
              <a:rPr lang="en-US" sz="2400" dirty="0" smtClean="0"/>
              <a:t>Merge the incremental data with the base date. Create a view for the same. </a:t>
            </a:r>
          </a:p>
          <a:p>
            <a:pPr lvl="1"/>
            <a:r>
              <a:rPr lang="en-US" sz="2000" b="1" dirty="0" smtClean="0"/>
              <a:t>Problem 1: </a:t>
            </a:r>
            <a:r>
              <a:rPr lang="en-US" sz="2000" dirty="0" smtClean="0"/>
              <a:t>This merge is an expensive operation. </a:t>
            </a:r>
          </a:p>
          <a:p>
            <a:pPr lvl="1"/>
            <a:r>
              <a:rPr lang="en-US" sz="2000" b="1" dirty="0" smtClean="0"/>
              <a:t>Problem 2: </a:t>
            </a:r>
            <a:r>
              <a:rPr lang="en-US" sz="2000" dirty="0" smtClean="0"/>
              <a:t>Second, for every query into the view, the merge computation will be run.</a:t>
            </a:r>
          </a:p>
          <a:p>
            <a:pPr lvl="1"/>
            <a:r>
              <a:rPr lang="en-US" sz="2000" dirty="0" smtClean="0"/>
              <a:t>Do not expose the view to end users. </a:t>
            </a:r>
          </a:p>
          <a:p>
            <a:r>
              <a:rPr lang="en-US" sz="2400" b="1" dirty="0" smtClean="0"/>
              <a:t>Step 5: </a:t>
            </a:r>
            <a:r>
              <a:rPr lang="en-US" sz="2400" dirty="0" smtClean="0"/>
              <a:t>Materialize the view. Let us call it </a:t>
            </a:r>
            <a:r>
              <a:rPr lang="en-US" sz="2400" b="1" i="1" dirty="0" err="1" smtClean="0"/>
              <a:t>target_rpt</a:t>
            </a:r>
            <a:r>
              <a:rPr lang="en-US" sz="2400" b="1" i="1" dirty="0" smtClean="0"/>
              <a:t>. </a:t>
            </a:r>
          </a:p>
          <a:p>
            <a:pPr lvl="1"/>
            <a:r>
              <a:rPr lang="en-US" sz="2000" dirty="0" smtClean="0"/>
              <a:t>Note: The materialized view will be accurate as of t1. </a:t>
            </a:r>
          </a:p>
          <a:p>
            <a:pPr lvl="1"/>
            <a:r>
              <a:rPr lang="en-US" sz="2000" dirty="0" smtClean="0"/>
              <a:t>This will resolve problem 2 in Step 4. </a:t>
            </a:r>
          </a:p>
          <a:p>
            <a:r>
              <a:rPr lang="en-US" sz="2400" b="1" dirty="0" smtClean="0"/>
              <a:t>Step 6: </a:t>
            </a:r>
            <a:r>
              <a:rPr lang="en-US" sz="2400" dirty="0" smtClean="0"/>
              <a:t>Drop the base table (</a:t>
            </a:r>
            <a:r>
              <a:rPr lang="en-US" sz="2400" dirty="0" err="1" smtClean="0"/>
              <a:t>target_base</a:t>
            </a:r>
            <a:r>
              <a:rPr lang="en-US" sz="2400" dirty="0" smtClean="0"/>
              <a:t>) and recreate from the materialized view (</a:t>
            </a:r>
            <a:r>
              <a:rPr lang="en-US" sz="2400" dirty="0" err="1" smtClean="0"/>
              <a:t>target_rpt</a:t>
            </a:r>
            <a:r>
              <a:rPr lang="en-US" sz="2400" dirty="0" smtClean="0"/>
              <a:t>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5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Common Replication Tools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Batch and Micro Batch Replication:</a:t>
            </a:r>
          </a:p>
          <a:p>
            <a:pPr lvl="1"/>
            <a:r>
              <a:rPr lang="en-US" sz="2000" dirty="0" smtClean="0"/>
              <a:t>Custom code using </a:t>
            </a:r>
            <a:r>
              <a:rPr lang="en-US" sz="2000" dirty="0" err="1" smtClean="0"/>
              <a:t>Sqoop</a:t>
            </a:r>
            <a:r>
              <a:rPr lang="en-US" sz="2000" dirty="0" smtClean="0"/>
              <a:t> (</a:t>
            </a:r>
            <a:r>
              <a:rPr lang="en-US" sz="2000" dirty="0" err="1" smtClean="0"/>
              <a:t>Oozie</a:t>
            </a:r>
            <a:r>
              <a:rPr lang="en-US" sz="2000" dirty="0" smtClean="0"/>
              <a:t> can be added for scheduling)</a:t>
            </a:r>
          </a:p>
          <a:p>
            <a:r>
              <a:rPr lang="en-US" sz="2400" dirty="0" smtClean="0"/>
              <a:t>Real Time Replication (CDC Based Solutions)</a:t>
            </a:r>
          </a:p>
          <a:p>
            <a:pPr lvl="1"/>
            <a:r>
              <a:rPr lang="en-US" sz="2000" dirty="0" smtClean="0"/>
              <a:t>HDFS Mount</a:t>
            </a:r>
          </a:p>
          <a:p>
            <a:pPr lvl="1"/>
            <a:r>
              <a:rPr lang="en-US" sz="2000" dirty="0" smtClean="0"/>
              <a:t>Real </a:t>
            </a:r>
            <a:r>
              <a:rPr lang="en-US" sz="2000" dirty="0" smtClean="0"/>
              <a:t>Time Replication using Tungsten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Custom Code (TBD)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Data Bus from </a:t>
            </a:r>
            <a:r>
              <a:rPr lang="en-US" sz="2000" dirty="0">
                <a:solidFill>
                  <a:srgbClr val="FF0000"/>
                </a:solidFill>
              </a:rPr>
              <a:t>Linked in (http://</a:t>
            </a:r>
            <a:r>
              <a:rPr lang="en-US" sz="2000" dirty="0" smtClean="0">
                <a:solidFill>
                  <a:srgbClr val="FF0000"/>
                </a:solidFill>
              </a:rPr>
              <a:t>data.linkedin.com/projects/databus)</a:t>
            </a:r>
          </a:p>
          <a:p>
            <a:pPr lvl="1"/>
            <a:r>
              <a:rPr lang="en-US" sz="2000" dirty="0" err="1" smtClean="0">
                <a:solidFill>
                  <a:srgbClr val="FF0000"/>
                </a:solidFill>
              </a:rPr>
              <a:t>FlexView</a:t>
            </a:r>
            <a:r>
              <a:rPr lang="en-US" sz="2000" dirty="0">
                <a:solidFill>
                  <a:srgbClr val="FF0000"/>
                </a:solidFill>
              </a:rPr>
              <a:t> (</a:t>
            </a:r>
            <a:r>
              <a:rPr lang="en-US" sz="2000" dirty="0">
                <a:solidFill>
                  <a:srgbClr val="FF0000"/>
                </a:solidFill>
                <a:hlinkClick r:id="rId2"/>
              </a:rPr>
              <a:t>https://</a:t>
            </a:r>
            <a:r>
              <a:rPr lang="en-US" sz="2000">
                <a:solidFill>
                  <a:srgbClr val="FF0000"/>
                </a:solidFill>
                <a:hlinkClick r:id="rId2"/>
              </a:rPr>
              <a:t>www.percona.com/blog/2011/03/23/using-flexviews-part-one-introduction-to-materialized-views</a:t>
            </a:r>
            <a:r>
              <a:rPr lang="en-US" sz="2000" smtClean="0">
                <a:solidFill>
                  <a:srgbClr val="FF0000"/>
                </a:solidFill>
                <a:hlinkClick r:id="rId2"/>
              </a:rPr>
              <a:t>/</a:t>
            </a:r>
            <a:r>
              <a:rPr lang="en-US" sz="2000" smtClean="0">
                <a:solidFill>
                  <a:srgbClr val="FF0000"/>
                </a:solidFill>
              </a:rPr>
              <a:t>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63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HDFSMount</a:t>
            </a:r>
            <a:r>
              <a:rPr lang="en-US" sz="2800" dirty="0" smtClean="0"/>
              <a:t> (optional)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1"/>
            <a:ext cx="8229600" cy="175259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Doing a HDFS Mount will allow you to copy files from windows or </a:t>
            </a:r>
            <a:r>
              <a:rPr lang="en-US" sz="1800" dirty="0" err="1" smtClean="0"/>
              <a:t>unix</a:t>
            </a:r>
            <a:r>
              <a:rPr lang="en-US" sz="1800" dirty="0" smtClean="0"/>
              <a:t> directory into HDFS as if it is a local copy. </a:t>
            </a:r>
          </a:p>
          <a:p>
            <a:r>
              <a:rPr lang="en-US" sz="1800" dirty="0" smtClean="0"/>
              <a:t>This will also allow files (data ingestion) to be ingested directly from another host</a:t>
            </a:r>
          </a:p>
          <a:p>
            <a:pPr lvl="1"/>
            <a:r>
              <a:rPr lang="en-US" sz="1600" dirty="0" smtClean="0"/>
              <a:t>For example, the ARLT .</a:t>
            </a:r>
            <a:r>
              <a:rPr lang="en-US" sz="1600" dirty="0" err="1" smtClean="0"/>
              <a:t>tpe</a:t>
            </a:r>
            <a:r>
              <a:rPr lang="en-US" sz="1600" dirty="0" smtClean="0"/>
              <a:t> files can be </a:t>
            </a:r>
            <a:r>
              <a:rPr lang="en-US" sz="1600" dirty="0" err="1" smtClean="0"/>
              <a:t>HDFSMounted</a:t>
            </a:r>
            <a:r>
              <a:rPr lang="en-US" sz="1600" dirty="0" smtClean="0"/>
              <a:t>. This will allow for direct loading of .TPE </a:t>
            </a:r>
            <a:r>
              <a:rPr lang="en-US" sz="1600" dirty="0" err="1" smtClean="0"/>
              <a:t>extactions</a:t>
            </a:r>
            <a:r>
              <a:rPr lang="en-US" sz="1600" dirty="0" smtClean="0"/>
              <a:t> into Hadoop 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971800"/>
            <a:ext cx="7620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apt-get install </a:t>
            </a:r>
            <a:r>
              <a:rPr lang="en-US" dirty="0" smtClean="0"/>
              <a:t>fuse 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mkdir</a:t>
            </a:r>
            <a:r>
              <a:rPr lang="en-US" dirty="0" smtClean="0"/>
              <a:t> –p /</a:t>
            </a:r>
            <a:r>
              <a:rPr lang="en-US" dirty="0" err="1" smtClean="0"/>
              <a:t>mnt</a:t>
            </a:r>
            <a:r>
              <a:rPr lang="en-US" dirty="0" smtClean="0"/>
              <a:t>/</a:t>
            </a:r>
            <a:r>
              <a:rPr lang="en-US" dirty="0" err="1" smtClean="0"/>
              <a:t>hdfs</a:t>
            </a:r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 smtClean="0"/>
              <a:t>hadoop</a:t>
            </a:r>
            <a:r>
              <a:rPr lang="en-US" dirty="0" smtClean="0"/>
              <a:t>-fuse-</a:t>
            </a:r>
            <a:r>
              <a:rPr lang="en-US" dirty="0" err="1" smtClean="0"/>
              <a:t>dfs</a:t>
            </a:r>
            <a:r>
              <a:rPr lang="en-US" dirty="0" smtClean="0"/>
              <a:t> </a:t>
            </a:r>
            <a:r>
              <a:rPr lang="en-US" dirty="0"/>
              <a:t>dfs://instance-1:8020 /</a:t>
            </a:r>
            <a:r>
              <a:rPr lang="en-US" dirty="0" err="1" smtClean="0"/>
              <a:t>mnt</a:t>
            </a:r>
            <a:r>
              <a:rPr lang="en-US" dirty="0" smtClean="0"/>
              <a:t>/</a:t>
            </a:r>
            <a:r>
              <a:rPr lang="en-US" dirty="0" err="1" smtClean="0"/>
              <a:t>hdfs</a:t>
            </a:r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 smtClean="0"/>
              <a:t>adduser</a:t>
            </a:r>
            <a:r>
              <a:rPr lang="en-US" dirty="0" smtClean="0"/>
              <a:t> </a:t>
            </a:r>
            <a:r>
              <a:rPr lang="en-US" dirty="0" err="1" smtClean="0"/>
              <a:t>cloudera</a:t>
            </a:r>
            <a:r>
              <a:rPr lang="en-US" dirty="0" smtClean="0"/>
              <a:t> &lt;enter </a:t>
            </a:r>
            <a:r>
              <a:rPr lang="en-US" dirty="0" err="1" smtClean="0"/>
              <a:t>cloudera</a:t>
            </a:r>
            <a:r>
              <a:rPr lang="en-US" dirty="0" smtClean="0"/>
              <a:t> as the password&gt;</a:t>
            </a:r>
          </a:p>
          <a:p>
            <a:endParaRPr lang="en-US" dirty="0" smtClean="0"/>
          </a:p>
          <a:p>
            <a:r>
              <a:rPr lang="en-US" dirty="0" smtClean="0"/>
              <a:t>Test file transfer </a:t>
            </a:r>
            <a:endParaRPr lang="en-US" dirty="0"/>
          </a:p>
          <a:p>
            <a:r>
              <a:rPr lang="en-US" dirty="0" smtClean="0"/>
              <a:t>$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cloudera</a:t>
            </a:r>
            <a:endParaRPr lang="en-US" dirty="0" smtClean="0"/>
          </a:p>
          <a:p>
            <a:r>
              <a:rPr lang="en-US" dirty="0" smtClean="0"/>
              <a:t>$ vi /home/</a:t>
            </a:r>
            <a:r>
              <a:rPr lang="en-US" dirty="0" err="1" smtClean="0"/>
              <a:t>cloudera</a:t>
            </a:r>
            <a:r>
              <a:rPr lang="en-US" dirty="0" smtClean="0"/>
              <a:t>/x                         &lt;Enter some text and save it&gt;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cp</a:t>
            </a:r>
            <a:r>
              <a:rPr lang="en-US" dirty="0" smtClean="0"/>
              <a:t> x /</a:t>
            </a:r>
            <a:r>
              <a:rPr lang="en-US" dirty="0" err="1" smtClean="0"/>
              <a:t>mnt</a:t>
            </a:r>
            <a:r>
              <a:rPr lang="en-US" dirty="0" smtClean="0"/>
              <a:t>/</a:t>
            </a:r>
            <a:r>
              <a:rPr lang="en-US" dirty="0" err="1" smtClean="0"/>
              <a:t>hdfs</a:t>
            </a:r>
            <a:r>
              <a:rPr lang="en-US" dirty="0" smtClean="0"/>
              <a:t>/user/</a:t>
            </a:r>
            <a:r>
              <a:rPr lang="en-US" dirty="0" err="1" smtClean="0"/>
              <a:t>cloudera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$ Verify if the file X exists in Hue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85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Verify the HDFS Mount via Hue</a:t>
            </a:r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90800"/>
            <a:ext cx="5105400" cy="2363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47750"/>
            <a:ext cx="391477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186267" y="1524000"/>
            <a:ext cx="2819400" cy="151136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67000" y="3657601"/>
            <a:ext cx="2286000" cy="7620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32867" y="5176102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mkdir</a:t>
            </a:r>
            <a:r>
              <a:rPr lang="en-US" dirty="0" smtClean="0"/>
              <a:t> /</a:t>
            </a:r>
            <a:r>
              <a:rPr lang="en-US" dirty="0" err="1" smtClean="0"/>
              <a:t>mnt</a:t>
            </a:r>
            <a:r>
              <a:rPr lang="en-US" dirty="0" smtClean="0"/>
              <a:t>/</a:t>
            </a:r>
            <a:r>
              <a:rPr lang="en-US" dirty="0" err="1" smtClean="0"/>
              <a:t>hdfs</a:t>
            </a:r>
            <a:endParaRPr lang="en-US" dirty="0" smtClean="0"/>
          </a:p>
          <a:p>
            <a:r>
              <a:rPr lang="en-US" dirty="0" err="1" smtClean="0"/>
              <a:t>hadoop</a:t>
            </a:r>
            <a:r>
              <a:rPr lang="en-US" dirty="0" smtClean="0"/>
              <a:t>-fuse-</a:t>
            </a:r>
            <a:r>
              <a:rPr lang="en-US" dirty="0" err="1" smtClean="0"/>
              <a:t>dfs</a:t>
            </a:r>
            <a:r>
              <a:rPr lang="en-US" dirty="0" smtClean="0"/>
              <a:t> </a:t>
            </a:r>
            <a:r>
              <a:rPr lang="en-US" dirty="0"/>
              <a:t>dfs://instance-1:8020 /</a:t>
            </a:r>
            <a:r>
              <a:rPr lang="en-US" dirty="0" err="1"/>
              <a:t>mnt</a:t>
            </a:r>
            <a:r>
              <a:rPr lang="en-US" dirty="0"/>
              <a:t>/</a:t>
            </a:r>
            <a:r>
              <a:rPr lang="en-US" dirty="0" err="1"/>
              <a:t>hdfs</a:t>
            </a:r>
            <a:r>
              <a:rPr lang="en-US" dirty="0"/>
              <a:t> </a:t>
            </a:r>
          </a:p>
          <a:p>
            <a:endParaRPr lang="en-US" dirty="0" smtClean="0"/>
          </a:p>
          <a:p>
            <a:r>
              <a:rPr lang="en-US" dirty="0" smtClean="0"/>
              <a:t>Copy files like a regular FS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cp</a:t>
            </a:r>
            <a:r>
              <a:rPr lang="en-US" dirty="0" smtClean="0"/>
              <a:t> /opt/downloads/*.txt /</a:t>
            </a:r>
            <a:r>
              <a:rPr lang="en-US" dirty="0" err="1" smtClean="0"/>
              <a:t>mnt</a:t>
            </a:r>
            <a:r>
              <a:rPr lang="en-US" dirty="0" smtClean="0"/>
              <a:t>/</a:t>
            </a:r>
            <a:r>
              <a:rPr lang="en-US" dirty="0" err="1" smtClean="0"/>
              <a:t>hdfs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4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Batch Replication using </a:t>
            </a:r>
            <a:r>
              <a:rPr lang="en-US" sz="3600" dirty="0" err="1" smtClean="0"/>
              <a:t>Sqoop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082" y="1295400"/>
            <a:ext cx="8229600" cy="838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Run </a:t>
            </a:r>
            <a:r>
              <a:rPr lang="en-US" sz="2400" dirty="0"/>
              <a:t>z:\....\code\sqoop\sqoop - incremental </a:t>
            </a:r>
            <a:r>
              <a:rPr lang="en-US" sz="2400" dirty="0" smtClean="0"/>
              <a:t>upload.sh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22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Understanding MySQL </a:t>
            </a:r>
            <a:r>
              <a:rPr lang="en-US" sz="2800" dirty="0" err="1" smtClean="0"/>
              <a:t>Binlogs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Enable binary logging : /</a:t>
            </a:r>
            <a:r>
              <a:rPr lang="en-US" sz="2400" dirty="0" err="1" smtClean="0"/>
              <a:t>etc</a:t>
            </a:r>
            <a:r>
              <a:rPr lang="en-US" sz="2400" dirty="0" smtClean="0"/>
              <a:t>/</a:t>
            </a:r>
            <a:r>
              <a:rPr lang="en-US" sz="2400" dirty="0" err="1" smtClean="0"/>
              <a:t>mysql</a:t>
            </a:r>
            <a:r>
              <a:rPr lang="en-US" sz="2400" dirty="0" smtClean="0"/>
              <a:t>/</a:t>
            </a:r>
            <a:r>
              <a:rPr lang="en-US" sz="2400" dirty="0" err="1" smtClean="0"/>
              <a:t>my.cnf</a:t>
            </a:r>
            <a:endParaRPr lang="en-US" sz="2400" dirty="0" smtClean="0"/>
          </a:p>
          <a:p>
            <a:pPr lvl="1"/>
            <a:r>
              <a:rPr lang="en-US" sz="2000" dirty="0"/>
              <a:t>server-id = </a:t>
            </a:r>
            <a:r>
              <a:rPr lang="en-US" sz="2000" dirty="0" smtClean="0"/>
              <a:t>1</a:t>
            </a:r>
          </a:p>
          <a:p>
            <a:pPr lvl="1"/>
            <a:r>
              <a:rPr lang="en-US" sz="2000" dirty="0" err="1" smtClean="0"/>
              <a:t>log_bin</a:t>
            </a:r>
            <a:r>
              <a:rPr lang="en-US" sz="2000" dirty="0" smtClean="0"/>
              <a:t> </a:t>
            </a:r>
            <a:r>
              <a:rPr lang="en-US" sz="2000" dirty="0"/>
              <a:t>= /</a:t>
            </a:r>
            <a:r>
              <a:rPr lang="en-US" sz="2000" dirty="0" err="1" smtClean="0"/>
              <a:t>var</a:t>
            </a:r>
            <a:r>
              <a:rPr lang="en-US" sz="2000" dirty="0" smtClean="0"/>
              <a:t>/log/</a:t>
            </a:r>
            <a:r>
              <a:rPr lang="en-US" sz="2000" dirty="0" err="1" smtClean="0"/>
              <a:t>mysql</a:t>
            </a:r>
            <a:r>
              <a:rPr lang="en-US" sz="2000" dirty="0" smtClean="0"/>
              <a:t>/mysql-bin.log</a:t>
            </a:r>
          </a:p>
          <a:p>
            <a:pPr lvl="1"/>
            <a:r>
              <a:rPr lang="en-US" sz="2000" dirty="0" err="1" smtClean="0"/>
              <a:t>binlog_format</a:t>
            </a:r>
            <a:r>
              <a:rPr lang="en-US" sz="2000" dirty="0" smtClean="0"/>
              <a:t>=mixed </a:t>
            </a:r>
            <a:r>
              <a:rPr lang="en-US" sz="2000" dirty="0" smtClean="0">
                <a:solidFill>
                  <a:srgbClr val="FF0000"/>
                </a:solidFill>
              </a:rPr>
              <a:t>&lt;other options row/statement&gt;</a:t>
            </a:r>
          </a:p>
          <a:p>
            <a:r>
              <a:rPr lang="en-US" sz="2400" dirty="0" err="1"/>
              <a:t>mysqlbinlog</a:t>
            </a:r>
            <a:r>
              <a:rPr lang="en-US" sz="2400" dirty="0"/>
              <a:t> --database=</a:t>
            </a:r>
            <a:r>
              <a:rPr lang="en-US" sz="2400" dirty="0" err="1"/>
              <a:t>sqoop</a:t>
            </a:r>
            <a:r>
              <a:rPr lang="en-US" sz="2400" dirty="0"/>
              <a:t> --start-</a:t>
            </a:r>
            <a:r>
              <a:rPr lang="en-US" sz="2400" dirty="0" err="1"/>
              <a:t>datetime</a:t>
            </a:r>
            <a:r>
              <a:rPr lang="en-US" sz="2400" dirty="0"/>
              <a:t>="2015-06-10 15:20:00"   mysql-bin.000005 </a:t>
            </a:r>
            <a:endParaRPr lang="en-US" sz="2000" dirty="0"/>
          </a:p>
          <a:p>
            <a:pPr lvl="1"/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www.percona.com/doc/percona-toolkit/2.2/pt-query-digest.html</a:t>
            </a:r>
            <a:endParaRPr lang="en-US" sz="2000" dirty="0" smtClean="0"/>
          </a:p>
          <a:p>
            <a:pPr lvl="1"/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dev.mysql.com/doc/refman/5.0/en/binary-log.html</a:t>
            </a:r>
            <a:endParaRPr lang="en-US" sz="2000" dirty="0" smtClean="0"/>
          </a:p>
          <a:p>
            <a:pPr lvl="1"/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dev.mysql.com/doc/refman/5.0/en/mysqlbinlog.html</a:t>
            </a:r>
            <a:endParaRPr lang="en-US" sz="2000" dirty="0" smtClean="0"/>
          </a:p>
          <a:p>
            <a:pPr lvl="1"/>
            <a:r>
              <a:rPr lang="en-US" sz="2000" dirty="0" err="1"/>
              <a:t>mysqlbinlog</a:t>
            </a:r>
            <a:r>
              <a:rPr lang="en-US" sz="2000" dirty="0"/>
              <a:t> mysql-bin.000008 | </a:t>
            </a:r>
            <a:r>
              <a:rPr lang="en-US" sz="2000" dirty="0" err="1"/>
              <a:t>grep</a:t>
            </a:r>
            <a:r>
              <a:rPr lang="en-US" sz="2000" dirty="0"/>
              <a:t> -</a:t>
            </a:r>
            <a:r>
              <a:rPr lang="en-US" sz="2000" dirty="0" err="1"/>
              <a:t>i</a:t>
            </a:r>
            <a:r>
              <a:rPr lang="en-US" sz="2000" dirty="0"/>
              <a:t> -e "^update" -e "^insert" -e "^delete" -e "^replace" -e "^alter" | cut -c1-100 | </a:t>
            </a:r>
            <a:r>
              <a:rPr lang="en-US" sz="2000" dirty="0" err="1"/>
              <a:t>tr</a:t>
            </a:r>
            <a:r>
              <a:rPr lang="en-US" sz="2000" dirty="0"/>
              <a:t> '[A-Z]' '[a-z]' | </a:t>
            </a:r>
            <a:r>
              <a:rPr lang="en-US" sz="2000" dirty="0" err="1"/>
              <a:t>sed</a:t>
            </a:r>
            <a:r>
              <a:rPr lang="en-US" sz="2000" dirty="0"/>
              <a:t> -e "s/\t/ /</a:t>
            </a:r>
            <a:r>
              <a:rPr lang="en-US" sz="2000" dirty="0" err="1"/>
              <a:t>g;s</a:t>
            </a:r>
            <a:r>
              <a:rPr lang="en-US" sz="2000" dirty="0"/>
              <a:t>/\`//</a:t>
            </a:r>
            <a:r>
              <a:rPr lang="en-US" sz="2000" dirty="0" err="1"/>
              <a:t>g;s</a:t>
            </a:r>
            <a:r>
              <a:rPr lang="en-US" sz="2000" dirty="0"/>
              <a:t>/(.*$//;s/ set .*$//;s/ as .*$//" | </a:t>
            </a:r>
            <a:r>
              <a:rPr lang="en-US" sz="2000" dirty="0" err="1"/>
              <a:t>sed</a:t>
            </a:r>
            <a:r>
              <a:rPr lang="en-US" sz="2000" dirty="0"/>
              <a:t> -e "s/ where .*$//" | sort | </a:t>
            </a:r>
            <a:r>
              <a:rPr lang="en-US" sz="2000" dirty="0" err="1"/>
              <a:t>uniq</a:t>
            </a:r>
            <a:r>
              <a:rPr lang="en-US" sz="2000" dirty="0"/>
              <a:t> -c | sort -nr | head -</a:t>
            </a:r>
            <a:r>
              <a:rPr lang="en-US" sz="2000" dirty="0" smtClean="0"/>
              <a:t>50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00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Real Time Data Ingestion </a:t>
            </a:r>
            <a:r>
              <a:rPr lang="en-US" sz="2400" dirty="0" smtClean="0"/>
              <a:t>–Tungsten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229600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&lt;Follow instructions mentioned in the Tungsten installation Guide  - attached&gt;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280321"/>
              </p:ext>
            </p:extLst>
          </p:nvPr>
        </p:nvGraphicFramePr>
        <p:xfrm>
          <a:off x="3733800" y="27432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showAsIcon="1" r:id="rId4" imgW="914400" imgH="771480" progId="Word.Document.12">
                  <p:embed/>
                </p:oleObj>
              </mc:Choice>
              <mc:Fallback>
                <p:oleObj name="Document" showAsIcon="1" r:id="rId4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33800" y="274320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1157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Real Time Data Ingestion – Custom Code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447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8199199">
            <a:off x="2667000" y="419100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TBD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337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8625</TotalTime>
  <Words>630</Words>
  <Application>Microsoft Office PowerPoint</Application>
  <PresentationFormat>On-screen Show (4:3)</PresentationFormat>
  <Paragraphs>74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Document</vt:lpstr>
      <vt:lpstr>Hands on with Hadoop</vt:lpstr>
      <vt:lpstr>Replication Process – Overall Scheme</vt:lpstr>
      <vt:lpstr>Common Replication Tools</vt:lpstr>
      <vt:lpstr>HDFSMount (optional)</vt:lpstr>
      <vt:lpstr>Verify the HDFS Mount via Hue</vt:lpstr>
      <vt:lpstr>Batch Replication using Sqoop</vt:lpstr>
      <vt:lpstr>Understanding MySQL Binlogs</vt:lpstr>
      <vt:lpstr>Real Time Data Ingestion –Tungsten</vt:lpstr>
      <vt:lpstr>Real Time Data Ingestion – Custom 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- Demystified</dc:title>
  <dc:creator>Thillaisthanam, Narendran</dc:creator>
  <cp:lastModifiedBy>Thillaisthanam, Narendran</cp:lastModifiedBy>
  <cp:revision>157</cp:revision>
  <cp:lastPrinted>2015-04-28T11:47:46Z</cp:lastPrinted>
  <dcterms:created xsi:type="dcterms:W3CDTF">2006-08-16T00:00:00Z</dcterms:created>
  <dcterms:modified xsi:type="dcterms:W3CDTF">2015-06-11T06:36:41Z</dcterms:modified>
</cp:coreProperties>
</file>