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9" r:id="rId3"/>
    <p:sldId id="272" r:id="rId4"/>
    <p:sldId id="261" r:id="rId5"/>
    <p:sldId id="262" r:id="rId6"/>
    <p:sldId id="273" r:id="rId7"/>
    <p:sldId id="276" r:id="rId8"/>
    <p:sldId id="266" r:id="rId9"/>
    <p:sldId id="268" r:id="rId10"/>
    <p:sldId id="265" r:id="rId11"/>
    <p:sldId id="277" r:id="rId12"/>
    <p:sldId id="267" r:id="rId13"/>
    <p:sldId id="269" r:id="rId14"/>
    <p:sldId id="289" r:id="rId15"/>
    <p:sldId id="278" r:id="rId16"/>
    <p:sldId id="293" r:id="rId17"/>
    <p:sldId id="290" r:id="rId18"/>
    <p:sldId id="295" r:id="rId19"/>
    <p:sldId id="282" r:id="rId20"/>
    <p:sldId id="284" r:id="rId21"/>
    <p:sldId id="270" r:id="rId22"/>
    <p:sldId id="264" r:id="rId23"/>
    <p:sldId id="286" r:id="rId24"/>
    <p:sldId id="287" r:id="rId25"/>
    <p:sldId id="288" r:id="rId26"/>
    <p:sldId id="298" r:id="rId27"/>
    <p:sldId id="275" r:id="rId28"/>
    <p:sldId id="271" r:id="rId29"/>
    <p:sldId id="291" r:id="rId30"/>
    <p:sldId id="292" r:id="rId31"/>
    <p:sldId id="296" r:id="rId32"/>
    <p:sldId id="297" r:id="rId33"/>
    <p:sldId id="30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72DC-592C-42F1-9DFB-D875FBB86B5A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AC0C7-418A-431B-B713-21B174CE6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8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AC0C7-418A-431B-B713-21B174CE6F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0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mp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hape 43"/>
          <p:cNvCxnSpPr/>
          <p:nvPr/>
        </p:nvCxnSpPr>
        <p:spPr>
          <a:xfrm>
            <a:off x="11" y="1016001"/>
            <a:ext cx="9143999" cy="1587"/>
          </a:xfrm>
          <a:prstGeom prst="straightConnector1">
            <a:avLst/>
          </a:prstGeom>
          <a:noFill/>
          <a:ln w="25400" cap="flat">
            <a:solidFill>
              <a:srgbClr val="69BE2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199" y="0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lIns="68559" tIns="68559" rIns="68559" bIns="68559" anchor="ctr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199" y="1165225"/>
            <a:ext cx="8229600" cy="4954587"/>
          </a:xfrm>
          <a:prstGeom prst="rect">
            <a:avLst/>
          </a:prstGeom>
          <a:noFill/>
          <a:ln>
            <a:noFill/>
          </a:ln>
        </p:spPr>
        <p:txBody>
          <a:bodyPr lIns="68559" tIns="68559" rIns="68559" bIns="68559" anchor="t" anchorCtr="0"/>
          <a:lstStyle>
            <a:lvl1pPr marL="126970" indent="-126970" rtl="0">
              <a:spcBef>
                <a:spcPts val="0"/>
              </a:spcBef>
              <a:buSzPct val="100000"/>
              <a:defRPr sz="1100"/>
            </a:lvl1pPr>
            <a:lvl2pPr marL="418996" indent="-25400" rtl="0">
              <a:spcBef>
                <a:spcPts val="0"/>
              </a:spcBef>
              <a:buSzPct val="100000"/>
              <a:buFont typeface="Merriweather Sans"/>
              <a:buChar char="–"/>
              <a:defRPr sz="1100"/>
            </a:lvl2pPr>
            <a:lvl3pPr marL="812600" indent="-38090" rtl="0"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–"/>
              <a:defRPr sz="1100"/>
            </a:lvl3pPr>
            <a:lvl4pPr marL="1155410" indent="-126970" rtl="0">
              <a:spcBef>
                <a:spcPts val="0"/>
              </a:spcBef>
              <a:spcAft>
                <a:spcPts val="0"/>
              </a:spcAft>
              <a:buSzPct val="100000"/>
              <a:defRPr sz="1100"/>
            </a:lvl4pPr>
            <a:lvl5pPr marL="1498225" indent="-63485" rtl="0"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-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553211" y="6465891"/>
            <a:ext cx="2133599" cy="365124"/>
          </a:xfrm>
          <a:prstGeom prst="rect">
            <a:avLst/>
          </a:prstGeom>
          <a:noFill/>
          <a:ln>
            <a:noFill/>
          </a:ln>
        </p:spPr>
        <p:txBody>
          <a:bodyPr lIns="68559" tIns="34274" rIns="68559" bIns="34274" anchor="ctr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SzPct val="25000"/>
            </a:pPr>
            <a:r>
              <a:rPr lang="en" smtClean="0"/>
              <a:t>Page </a:t>
            </a:r>
            <a:fld id="{00000000-1234-1234-1234-123412341234}" type="slidenum">
              <a:rPr lang="en" smtClean="0"/>
              <a:pPr>
                <a:buSzPct val="25000"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152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dwardcapriolo/hive-geoi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loudera.com/blog/2012/12/how-to-use-a-serde-in-apache-hiv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AP_theorem" TargetMode="External"/><Relationship Id="rId2" Type="http://schemas.openxmlformats.org/officeDocument/2006/relationships/hyperlink" Target="https://cwiki.apache.org/confluence/display/Hive/Hive+Trans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wiki.apache.org/confluence/display/Hive/LanguageManual+ORC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oudera.com/content/cloudera/en/documentation/hive-spark/latest/PDF/hive-spark-get-started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umps.wikimedia.org/enwiki/lates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gaom.com/2014/07/20/spark-and-tez-out-of-phase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ora.com/Where-can-I-find-large-datasets-open-to-the-public" TargetMode="External"/><Relationship Id="rId2" Type="http://schemas.openxmlformats.org/officeDocument/2006/relationships/hyperlink" Target="http://grouplens.org/datasets/moviele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urceforge.net/projects/spawner/" TargetMode="External"/><Relationship Id="rId4" Type="http://schemas.openxmlformats.org/officeDocument/2006/relationships/hyperlink" Target="https://www.mockaroo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hortonworks.com/blog/hive-cheat-sheet-for-sql-user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 on with 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Naren </a:t>
            </a:r>
            <a:r>
              <a:rPr lang="en-US" dirty="0" err="1" smtClean="0"/>
              <a:t>Thilla</a:t>
            </a:r>
            <a:endParaRPr lang="en-US" dirty="0" smtClean="0"/>
          </a:p>
          <a:p>
            <a:r>
              <a:rPr lang="en-US" dirty="0" smtClean="0"/>
              <a:t>Feb 26</a:t>
            </a:r>
            <a:r>
              <a:rPr lang="en-US" baseline="30000" dirty="0" smtClean="0"/>
              <a:t>th</a:t>
            </a:r>
            <a:r>
              <a:rPr lang="en-US" dirty="0" smtClean="0"/>
              <a:t> 2014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5905500" cy="13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52578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Apache Hive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5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Exercise 3: External vs. Managed Table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114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Managed Tables are internally managed by Hive</a:t>
            </a:r>
          </a:p>
          <a:p>
            <a:pPr lvl="1"/>
            <a:r>
              <a:rPr lang="en-US" sz="2000" dirty="0" smtClean="0"/>
              <a:t>By default the corresponding data is stored under /user/hive/warehouse)  </a:t>
            </a:r>
          </a:p>
          <a:p>
            <a:pPr lvl="1"/>
            <a:r>
              <a:rPr lang="en-US" sz="2000" dirty="0" smtClean="0"/>
              <a:t>When a managed table is deleted, the corresponding data is also deleted.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external tables are loosely coupled with the schema. </a:t>
            </a:r>
          </a:p>
          <a:p>
            <a:pPr lvl="1"/>
            <a:r>
              <a:rPr lang="en-US" sz="2000" dirty="0" smtClean="0"/>
              <a:t>Users need to point the schema to the folder location</a:t>
            </a:r>
          </a:p>
          <a:p>
            <a:pPr lvl="1"/>
            <a:r>
              <a:rPr lang="en-US" sz="2000" dirty="0" smtClean="0"/>
              <a:t>When the table is deleted, the data is not deleted.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364" y="51054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ode: Hive-Managed vs. External.txt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Data: </a:t>
            </a:r>
            <a:r>
              <a:rPr lang="en-US" sz="1400" dirty="0" err="1">
                <a:solidFill>
                  <a:srgbClr val="FF0000"/>
                </a:solidFill>
              </a:rPr>
              <a:t>TwitterData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 4: Partitions and  Buckets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243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Problems with Partitioning:</a:t>
            </a:r>
          </a:p>
          <a:p>
            <a:pPr marL="0" indent="0">
              <a:buNone/>
            </a:pPr>
            <a:r>
              <a:rPr lang="en-US" sz="1600" dirty="0" smtClean="0"/>
              <a:t>	Partitions may not be of equal size</a:t>
            </a:r>
          </a:p>
          <a:p>
            <a:pPr marL="0" indent="0">
              <a:buNone/>
            </a:pPr>
            <a:r>
              <a:rPr lang="en-US" sz="1600" dirty="0" smtClean="0"/>
              <a:t>	Dynamic partitions can grow to be very large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Set </a:t>
            </a:r>
            <a:r>
              <a:rPr lang="en-US" sz="1600" dirty="0" err="1" smtClean="0"/>
              <a:t>hive.enforce.bucketing</a:t>
            </a:r>
            <a:r>
              <a:rPr lang="en-US" sz="1600" dirty="0"/>
              <a:t> </a:t>
            </a:r>
            <a:r>
              <a:rPr lang="en-US" sz="1600" dirty="0" smtClean="0"/>
              <a:t>= true; //Helps in defining the number of reducers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Follow instructions at Z:\Datamanagement Dev\...\</a:t>
            </a:r>
            <a:r>
              <a:rPr lang="en-US" sz="1600" dirty="0" smtClean="0"/>
              <a:t>code\hive\hive-bucket.txt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6576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Code</a:t>
            </a:r>
            <a:r>
              <a:rPr lang="en-US" dirty="0" smtClean="0"/>
              <a:t>: hive-partitions.txt </a:t>
            </a:r>
          </a:p>
          <a:p>
            <a:r>
              <a:rPr lang="en-US" dirty="0"/>
              <a:t> </a:t>
            </a:r>
            <a:r>
              <a:rPr lang="en-US" dirty="0" smtClean="0"/>
              <a:t>           hive-partitions vs. bucket.txt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: employees.dat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 </a:t>
            </a:r>
            <a:r>
              <a:rPr lang="en-US" sz="3200" dirty="0"/>
              <a:t>5</a:t>
            </a:r>
            <a:r>
              <a:rPr lang="en-US" sz="3200" dirty="0" smtClean="0"/>
              <a:t>: Schema on Read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362199"/>
          </a:xfrm>
        </p:spPr>
        <p:txBody>
          <a:bodyPr>
            <a:noAutofit/>
          </a:bodyPr>
          <a:lstStyle/>
          <a:p>
            <a:r>
              <a:rPr lang="en-US" sz="1800" dirty="0" smtClean="0"/>
              <a:t>Schema on Read provides enormous flexibility whereby when the data is ingested, no type checking is done on the data. </a:t>
            </a:r>
          </a:p>
          <a:p>
            <a:pPr lvl="1"/>
            <a:r>
              <a:rPr lang="en-US" sz="1600" dirty="0" smtClean="0"/>
              <a:t>This allows for faster data storage</a:t>
            </a:r>
          </a:p>
          <a:p>
            <a:pPr lvl="1"/>
            <a:r>
              <a:rPr lang="en-US" sz="1600" dirty="0" smtClean="0"/>
              <a:t>Flexible definition of the schema (changing the schema is easier)</a:t>
            </a:r>
          </a:p>
          <a:p>
            <a:pPr lvl="1"/>
            <a:r>
              <a:rPr lang="en-US" sz="1600" dirty="0" smtClean="0"/>
              <a:t>Multiple schema definitions for the underlying data source etc. </a:t>
            </a:r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191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Code: hive-SOR.txt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Data: Person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8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Ex </a:t>
            </a:r>
            <a:r>
              <a:rPr lang="en-US" sz="3200" dirty="0"/>
              <a:t>6</a:t>
            </a:r>
            <a:r>
              <a:rPr lang="en-US" sz="3200" dirty="0" smtClean="0"/>
              <a:t>: Functions and UDFs in Hive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362200"/>
          </a:xfrm>
        </p:spPr>
        <p:txBody>
          <a:bodyPr>
            <a:noAutofit/>
          </a:bodyPr>
          <a:lstStyle/>
          <a:p>
            <a:r>
              <a:rPr lang="en-US" sz="1800" dirty="0" smtClean="0"/>
              <a:t>Standard Functions  - abs(), reverse() etc.</a:t>
            </a:r>
          </a:p>
          <a:p>
            <a:r>
              <a:rPr lang="en-US" sz="1800" dirty="0" smtClean="0"/>
              <a:t>User Defined Function (UDF) </a:t>
            </a:r>
          </a:p>
          <a:p>
            <a:r>
              <a:rPr lang="en-US" sz="1800" dirty="0" smtClean="0"/>
              <a:t>Generic </a:t>
            </a:r>
            <a:r>
              <a:rPr lang="en-US" sz="1800" dirty="0"/>
              <a:t>UDF vs. UDF (How to handle Nulls and Exception)</a:t>
            </a:r>
          </a:p>
          <a:p>
            <a:r>
              <a:rPr lang="en-US" sz="1800" dirty="0"/>
              <a:t>Temporary vs. Permanent </a:t>
            </a:r>
            <a:r>
              <a:rPr lang="en-US" sz="1800" dirty="0" smtClean="0"/>
              <a:t>UDF</a:t>
            </a:r>
          </a:p>
          <a:p>
            <a:r>
              <a:rPr lang="en-US" sz="1800" dirty="0" smtClean="0"/>
              <a:t>User Defined Generic Function (UDGF) vs. User Defined Aggregate Function (UDAF)</a:t>
            </a:r>
            <a:endParaRPr lang="en-US" sz="16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05063" y="3164681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Code: hive-udf.txt</a:t>
            </a:r>
          </a:p>
          <a:p>
            <a:r>
              <a:rPr lang="en-US" dirty="0">
                <a:solidFill>
                  <a:srgbClr val="FF0000"/>
                </a:solidFill>
              </a:rPr>
              <a:t>       </a:t>
            </a:r>
            <a:r>
              <a:rPr lang="en-US" dirty="0" smtClean="0">
                <a:solidFill>
                  <a:srgbClr val="FF0000"/>
                </a:solidFill>
              </a:rPr>
              <a:t>JAR: HiveUDFTest.jar, HivePipelineUDFTest.jar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Data: Person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  <a:hlinkClick r:id="rId2"/>
              </a:rPr>
              <a:t>2. https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://github.com/edwardcapriolo/hive-geoip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/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code: geoip.txt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data: GeoIP.dat</a:t>
            </a:r>
          </a:p>
          <a:p>
            <a:r>
              <a:rPr lang="en-US" dirty="0">
                <a:solidFill>
                  <a:srgbClr val="FF0000"/>
                </a:solidFill>
              </a:rPr>
              <a:t>     Jar: geo-ip.jar, hive-udf-geo-ip-jtg.jar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3. hive-wc.txt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7</a:t>
            </a:r>
            <a:r>
              <a:rPr lang="en-US" sz="3200" dirty="0" smtClean="0"/>
              <a:t>a ) Loading Binary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employees.dat </a:t>
            </a:r>
            <a:r>
              <a:rPr lang="en-US" sz="2000" dirty="0"/>
              <a:t>is a binary file and you need to edit it in Binary Editor.  </a:t>
            </a:r>
            <a:endParaRPr lang="en-US" sz="2000" dirty="0" smtClean="0"/>
          </a:p>
          <a:p>
            <a:r>
              <a:rPr lang="en-US" sz="2000" dirty="0" smtClean="0"/>
              <a:t>Use </a:t>
            </a:r>
            <a:r>
              <a:rPr lang="en-US" sz="2000" dirty="0"/>
              <a:t>the Binary editor </a:t>
            </a:r>
            <a:r>
              <a:rPr lang="en-US" sz="2000" dirty="0" err="1"/>
              <a:t>HxD</a:t>
            </a:r>
            <a:r>
              <a:rPr lang="en-US" sz="2000" dirty="0"/>
              <a:t> from z:\Data management Dev\...\software\HxD.exe to edit the same.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977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 7b: Complex Data Type, Table Generating Functions and Lateral Projections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8229600" cy="914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Code: hive-complex datatype.txt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Data: Employees.dat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 7c: Table Generating Function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Code</a:t>
            </a:r>
            <a:r>
              <a:rPr lang="en-US" sz="2400" dirty="0" smtClean="0"/>
              <a:t>: hive-table-gen-func.txt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BI on Hive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8604"/>
            <a:ext cx="4419600" cy="2209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Install </a:t>
            </a:r>
            <a:r>
              <a:rPr lang="en-US" sz="1800" dirty="0" err="1" smtClean="0"/>
              <a:t>MapR</a:t>
            </a:r>
            <a:r>
              <a:rPr lang="en-US" sz="1800" dirty="0" smtClean="0"/>
              <a:t> ODBC Driver</a:t>
            </a:r>
          </a:p>
          <a:p>
            <a:r>
              <a:rPr lang="en-US" sz="1800" dirty="0" smtClean="0"/>
              <a:t>Use XL or </a:t>
            </a:r>
            <a:r>
              <a:rPr lang="en-US" sz="1800" dirty="0" err="1" smtClean="0"/>
              <a:t>Qlikview</a:t>
            </a:r>
            <a:r>
              <a:rPr lang="en-US" sz="1800" dirty="0" smtClean="0"/>
              <a:t> to connect through ODBC</a:t>
            </a:r>
            <a:endParaRPr lang="en-US" sz="1800" dirty="0"/>
          </a:p>
        </p:txBody>
      </p:sp>
      <p:sp>
        <p:nvSpPr>
          <p:cNvPr id="4" name="AutoShape 2" descr="visualization on Hadoop க்கான பட முடிவ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688" y="1600200"/>
            <a:ext cx="2831967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4724400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Code: hive-</a:t>
            </a:r>
            <a:r>
              <a:rPr lang="en-US" dirty="0" err="1" smtClean="0"/>
              <a:t>omniture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ominture.pbix</a:t>
            </a:r>
            <a:endParaRPr lang="en-US" dirty="0" smtClean="0"/>
          </a:p>
          <a:p>
            <a:r>
              <a:rPr lang="en-US" dirty="0" smtClean="0"/>
              <a:t>Dataset: </a:t>
            </a:r>
            <a:r>
              <a:rPr lang="en-US" dirty="0" err="1" smtClean="0"/>
              <a:t>ominture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- </a:t>
            </a:r>
            <a:r>
              <a:rPr lang="en-US" dirty="0" err="1" smtClean="0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/>
          <a:lstStyle/>
          <a:p>
            <a:r>
              <a:rPr lang="en-US" dirty="0" smtClean="0"/>
              <a:t>How do you write a word count example in Hive?</a:t>
            </a:r>
          </a:p>
          <a:p>
            <a:endParaRPr lang="en-US" dirty="0"/>
          </a:p>
          <a:p>
            <a:r>
              <a:rPr lang="en-US" dirty="0" smtClean="0"/>
              <a:t>Data set: Charles Dickens – A Tale of Two cities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40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Ex 8: Streaming, Transform &amp; Distributed Cache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819399"/>
          </a:xfrm>
        </p:spPr>
        <p:txBody>
          <a:bodyPr>
            <a:noAutofit/>
          </a:bodyPr>
          <a:lstStyle/>
          <a:p>
            <a:r>
              <a:rPr lang="en-US" sz="1800" dirty="0" smtClean="0"/>
              <a:t>Streaming allows users to leverage programs written in languages other than Java such as python, c, </a:t>
            </a:r>
            <a:r>
              <a:rPr lang="en-US" sz="1800" dirty="0" err="1" smtClean="0"/>
              <a:t>unix</a:t>
            </a:r>
            <a:r>
              <a:rPr lang="en-US" sz="1800" dirty="0" smtClean="0"/>
              <a:t> shell script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 lvl="1"/>
            <a:r>
              <a:rPr lang="en-US" sz="1800" dirty="0" smtClean="0"/>
              <a:t>Uses the Unix Stream concept</a:t>
            </a:r>
          </a:p>
          <a:p>
            <a:pPr lvl="1"/>
            <a:r>
              <a:rPr lang="en-US" sz="1800" dirty="0" smtClean="0"/>
              <a:t>Example of a stream in </a:t>
            </a:r>
            <a:r>
              <a:rPr lang="en-US" sz="1800" dirty="0" err="1" smtClean="0"/>
              <a:t>unix</a:t>
            </a:r>
            <a:r>
              <a:rPr lang="en-US" sz="1800" dirty="0" smtClean="0"/>
              <a:t>:</a:t>
            </a:r>
          </a:p>
          <a:p>
            <a:pPr lvl="2"/>
            <a:r>
              <a:rPr lang="en-US" sz="1800" dirty="0" smtClean="0"/>
              <a:t>$ </a:t>
            </a:r>
            <a:r>
              <a:rPr lang="en-US" sz="1800" dirty="0" err="1" smtClean="0"/>
              <a:t>ls</a:t>
            </a:r>
            <a:r>
              <a:rPr lang="en-US" sz="1800" dirty="0" smtClean="0"/>
              <a:t>-l | </a:t>
            </a:r>
            <a:r>
              <a:rPr lang="en-US" sz="1800" dirty="0" err="1" smtClean="0"/>
              <a:t>grep</a:t>
            </a:r>
            <a:r>
              <a:rPr lang="en-US" sz="1800" dirty="0" smtClean="0"/>
              <a:t> </a:t>
            </a:r>
            <a:r>
              <a:rPr lang="en-US" sz="1800" dirty="0" err="1" smtClean="0"/>
              <a:t>rwx</a:t>
            </a:r>
            <a:endParaRPr lang="en-US" sz="1800" dirty="0" smtClean="0"/>
          </a:p>
          <a:p>
            <a:pPr lvl="2"/>
            <a:endParaRPr lang="en-US" sz="1800" dirty="0"/>
          </a:p>
          <a:p>
            <a:r>
              <a:rPr lang="en-US" sz="1800" dirty="0" smtClean="0"/>
              <a:t>Distributed Cache </a:t>
            </a:r>
          </a:p>
          <a:p>
            <a:pPr lvl="2"/>
            <a:r>
              <a:rPr lang="en-US" sz="1800" dirty="0" smtClean="0"/>
              <a:t>An example </a:t>
            </a:r>
            <a:r>
              <a:rPr lang="en-US" sz="1800" dirty="0" err="1" smtClean="0"/>
              <a:t>celcius</a:t>
            </a:r>
            <a:r>
              <a:rPr lang="en-US" sz="1800" dirty="0" smtClean="0"/>
              <a:t> to </a:t>
            </a:r>
            <a:r>
              <a:rPr lang="en-US" sz="1800" dirty="0" err="1" smtClean="0"/>
              <a:t>Farenheit</a:t>
            </a:r>
            <a:r>
              <a:rPr lang="en-US" sz="1800" dirty="0" smtClean="0"/>
              <a:t> conversion;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42672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b="1" dirty="0" smtClean="0"/>
              <a:t>Code</a:t>
            </a:r>
            <a:r>
              <a:rPr lang="en-US" dirty="0" smtClean="0"/>
              <a:t>: hive-transform.txt </a:t>
            </a:r>
          </a:p>
          <a:p>
            <a:pPr marL="0" lvl="2"/>
            <a:r>
              <a:rPr lang="en-US" dirty="0" smtClean="0"/>
              <a:t>Data: Charles Dickens/A Tale of Two Cities</a:t>
            </a:r>
          </a:p>
          <a:p>
            <a:pPr marL="0" lvl="2"/>
            <a:r>
              <a:rPr lang="en-US" dirty="0" smtClean="0"/>
              <a:t>Dependency : Table “</a:t>
            </a:r>
            <a:r>
              <a:rPr lang="en-US" dirty="0" err="1" smtClean="0"/>
              <a:t>wc</a:t>
            </a:r>
            <a:r>
              <a:rPr lang="en-US" dirty="0" smtClean="0"/>
              <a:t>” from previous example.</a:t>
            </a:r>
          </a:p>
          <a:p>
            <a:pPr marL="0" lvl="2"/>
            <a:endParaRPr lang="en-US" dirty="0" smtClean="0"/>
          </a:p>
          <a:p>
            <a:pPr marL="0" lvl="2"/>
            <a:r>
              <a:rPr lang="en-US" dirty="0"/>
              <a:t> hive-distributed-cache.txt</a:t>
            </a:r>
            <a:endParaRPr lang="en-US" dirty="0" smtClean="0"/>
          </a:p>
          <a:p>
            <a:pPr marL="0" lvl="2"/>
            <a:r>
              <a:rPr lang="en-US" dirty="0" smtClean="0"/>
              <a:t>Shell script: ctof.sh  </a:t>
            </a:r>
          </a:p>
          <a:p>
            <a:pPr marL="0" lvl="2"/>
            <a:r>
              <a:rPr lang="en-US" dirty="0" smtClean="0"/>
              <a:t>Dataset:  Zip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Top level Apache Project – built on top of Hadoop</a:t>
            </a:r>
          </a:p>
          <a:p>
            <a:r>
              <a:rPr lang="en-US" sz="2400" dirty="0" smtClean="0"/>
              <a:t>Originally conceptualized @ Facebook</a:t>
            </a:r>
          </a:p>
          <a:p>
            <a:r>
              <a:rPr lang="en-US" sz="2400" dirty="0" smtClean="0"/>
              <a:t>Leverages MR (default) as the compute engine and HDFS as the storage engine.</a:t>
            </a:r>
          </a:p>
          <a:p>
            <a:pPr lvl="1"/>
            <a:r>
              <a:rPr lang="en-US" sz="2000" dirty="0" smtClean="0"/>
              <a:t>Additional compute engines, namely Spark and </a:t>
            </a:r>
            <a:r>
              <a:rPr lang="en-US" sz="2000" dirty="0" err="1" smtClean="0"/>
              <a:t>Tez</a:t>
            </a:r>
            <a:r>
              <a:rPr lang="en-US" sz="2000" dirty="0" smtClean="0"/>
              <a:t> are available</a:t>
            </a:r>
          </a:p>
          <a:p>
            <a:r>
              <a:rPr lang="en-US" sz="2400" dirty="0" smtClean="0"/>
              <a:t>Motivation:</a:t>
            </a:r>
          </a:p>
          <a:p>
            <a:pPr lvl="1"/>
            <a:r>
              <a:rPr lang="en-US" sz="2400" dirty="0" smtClean="0"/>
              <a:t>The Large SQL community</a:t>
            </a:r>
          </a:p>
          <a:p>
            <a:pPr lvl="1"/>
            <a:r>
              <a:rPr lang="en-US" sz="2400" dirty="0" smtClean="0"/>
              <a:t>Existing work (HDFS, MR) on Hadoop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49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Ex 12: </a:t>
            </a:r>
            <a:r>
              <a:rPr lang="en-US" sz="3200" dirty="0" err="1" smtClean="0"/>
              <a:t>SerDe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So what is </a:t>
            </a:r>
            <a:r>
              <a:rPr lang="en-US" sz="1800" dirty="0" err="1" smtClean="0"/>
              <a:t>SerDe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/>
              <a:t>Stands for Serialize, </a:t>
            </a:r>
            <a:r>
              <a:rPr lang="en-US" sz="1800" dirty="0" err="1" smtClean="0"/>
              <a:t>Deserialize</a:t>
            </a:r>
            <a:r>
              <a:rPr lang="en-US" sz="1800" dirty="0" smtClean="0"/>
              <a:t> (also </a:t>
            </a:r>
            <a:r>
              <a:rPr lang="en-US" sz="1800" dirty="0" err="1" smtClean="0"/>
              <a:t>marshall</a:t>
            </a:r>
            <a:r>
              <a:rPr lang="en-US" sz="1800" dirty="0" smtClean="0"/>
              <a:t> and </a:t>
            </a:r>
            <a:r>
              <a:rPr lang="en-US" sz="1800" dirty="0" err="1" smtClean="0"/>
              <a:t>unmarshall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Simply put, it is a mechanism to flatten data structure.</a:t>
            </a:r>
          </a:p>
          <a:p>
            <a:pPr lvl="1"/>
            <a:r>
              <a:rPr lang="en-US" sz="1800" dirty="0" smtClean="0"/>
              <a:t>The flattened data is then used for persisting or for transporting on the wire.</a:t>
            </a:r>
          </a:p>
          <a:p>
            <a:pPr lvl="1"/>
            <a:r>
              <a:rPr lang="en-US" sz="1800" dirty="0" smtClean="0"/>
              <a:t>Helps in platform neutrality </a:t>
            </a:r>
          </a:p>
          <a:p>
            <a:r>
              <a:rPr lang="en-US" sz="1800" dirty="0" smtClean="0"/>
              <a:t>Run the Java Custom </a:t>
            </a:r>
            <a:r>
              <a:rPr lang="en-US" sz="1800" dirty="0" err="1" smtClean="0"/>
              <a:t>SerDe</a:t>
            </a:r>
            <a:endParaRPr lang="en-US" sz="1800" dirty="0"/>
          </a:p>
          <a:p>
            <a:r>
              <a:rPr lang="en-US" sz="1800" dirty="0" smtClean="0"/>
              <a:t>Custom </a:t>
            </a:r>
            <a:r>
              <a:rPr lang="en-US" sz="1800" dirty="0" err="1" smtClean="0"/>
              <a:t>SerDe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http://blog.cloudera.com/blog/2012/12/how-to-use-a-serde-in-apache-hive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86154" y="4343400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Code: </a:t>
            </a:r>
            <a:r>
              <a:rPr lang="en-US" sz="1600" dirty="0" smtClean="0"/>
              <a:t>Hive-XML-</a:t>
            </a:r>
            <a:r>
              <a:rPr lang="en-US" sz="1600" dirty="0" err="1" smtClean="0"/>
              <a:t>SerDe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Hive-</a:t>
            </a:r>
            <a:r>
              <a:rPr lang="en-US" sz="1600" dirty="0" err="1" smtClean="0"/>
              <a:t>RegEx</a:t>
            </a:r>
            <a:r>
              <a:rPr lang="en-US" sz="1600" dirty="0" smtClean="0"/>
              <a:t> </a:t>
            </a:r>
            <a:r>
              <a:rPr lang="en-US" sz="1600" dirty="0" err="1" smtClean="0"/>
              <a:t>SerDe</a:t>
            </a:r>
            <a:r>
              <a:rPr lang="en-US" sz="1600" dirty="0" smtClean="0"/>
              <a:t> </a:t>
            </a:r>
          </a:p>
          <a:p>
            <a:endParaRPr lang="en-US" sz="1600" dirty="0" smtClean="0"/>
          </a:p>
          <a:p>
            <a:r>
              <a:rPr lang="en-US" sz="1600" b="1" dirty="0"/>
              <a:t>Jar File: </a:t>
            </a:r>
            <a:r>
              <a:rPr lang="en-US" sz="1600" dirty="0" smtClean="0"/>
              <a:t>hivexmlserde-1.0.5.1.jar (from IBM)</a:t>
            </a:r>
          </a:p>
          <a:p>
            <a:endParaRPr lang="en-US" sz="1600" dirty="0" smtClean="0"/>
          </a:p>
          <a:p>
            <a:r>
              <a:rPr lang="en-US" sz="1600" dirty="0" smtClean="0"/>
              <a:t>Data: Activations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91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 14:Transactions in Hive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Starting from Hive 0.13, Transactions are supported partially</a:t>
            </a:r>
          </a:p>
          <a:p>
            <a:pPr lvl="1"/>
            <a:r>
              <a:rPr lang="en-US" sz="2000" dirty="0" smtClean="0"/>
              <a:t>Update and Delete semantics supported</a:t>
            </a:r>
          </a:p>
          <a:p>
            <a:pPr lvl="1"/>
            <a:r>
              <a:rPr lang="en-US" sz="2000" dirty="0" err="1" smtClean="0"/>
              <a:t>ACIDity</a:t>
            </a:r>
            <a:r>
              <a:rPr lang="en-US" sz="2000" dirty="0" smtClean="0"/>
              <a:t> supported (but no commit, rollback yet. All transactions are auto-commit)</a:t>
            </a:r>
          </a:p>
          <a:p>
            <a:pPr lvl="1"/>
            <a:r>
              <a:rPr lang="en-US" sz="2000" dirty="0" smtClean="0"/>
              <a:t>Tables must be marked transactional (v 0.14 onwards)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cwiki.apache.org/confluence/display/Hive/Hive+Transactions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en.wikipedia.org/wiki/CAP_theorem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cwiki.apache.org/confluence/display/Hive/LanguageManual+ORC</a:t>
            </a:r>
            <a:r>
              <a:rPr lang="en-US" sz="2400" dirty="0" smtClean="0"/>
              <a:t> (Hive v0.11)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Note: Run Instructions at : Hive-Txn.txt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8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 15: Hive on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www.cloudera.com/content/cloudera/en/documentation/hive-spark/latest/PDF/hive-spark-get-started.pdf</a:t>
            </a:r>
            <a:endParaRPr lang="en-US" sz="2400" dirty="0" smtClean="0"/>
          </a:p>
          <a:p>
            <a:r>
              <a:rPr lang="en-US" sz="2400" dirty="0" smtClean="0"/>
              <a:t>Copy z:\Data Management Dev\...\code\hive\</a:t>
            </a:r>
            <a:r>
              <a:rPr lang="en-US" sz="2400" dirty="0"/>
              <a:t> </a:t>
            </a:r>
            <a:r>
              <a:rPr lang="en-US" sz="2400" dirty="0" smtClean="0"/>
              <a:t>hive-</a:t>
            </a:r>
            <a:r>
              <a:rPr lang="en-US" sz="2400" dirty="0" err="1" smtClean="0"/>
              <a:t>onspark.conf</a:t>
            </a:r>
            <a:r>
              <a:rPr lang="en-US" sz="2400" dirty="0" smtClean="0"/>
              <a:t> to /</a:t>
            </a:r>
            <a:r>
              <a:rPr lang="en-US" sz="2400" dirty="0" err="1" smtClean="0"/>
              <a:t>etc</a:t>
            </a:r>
            <a:r>
              <a:rPr lang="en-US" sz="2400" dirty="0" smtClean="0"/>
              <a:t>/hive/</a:t>
            </a:r>
            <a:r>
              <a:rPr lang="en-US" sz="2400" dirty="0" err="1" smtClean="0"/>
              <a:t>conf</a:t>
            </a:r>
            <a:r>
              <a:rPr lang="en-US" sz="2400" dirty="0" smtClean="0"/>
              <a:t> folder</a:t>
            </a:r>
          </a:p>
          <a:p>
            <a:r>
              <a:rPr lang="en-US" sz="2400" dirty="0" smtClean="0"/>
              <a:t>Take a backup of hive-site.xml (mv to hive-</a:t>
            </a:r>
            <a:r>
              <a:rPr lang="en-US" sz="2400" dirty="0" err="1" smtClean="0"/>
              <a:t>site.xml.bk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Mv</a:t>
            </a:r>
            <a:r>
              <a:rPr lang="en-US" sz="2400" dirty="0" smtClean="0"/>
              <a:t> hive-</a:t>
            </a:r>
            <a:r>
              <a:rPr lang="en-US" sz="2400" dirty="0" err="1" smtClean="0"/>
              <a:t>onspark.conf</a:t>
            </a:r>
            <a:r>
              <a:rPr lang="en-US" sz="2400" dirty="0" smtClean="0"/>
              <a:t> to hive-site.xml</a:t>
            </a:r>
          </a:p>
          <a:p>
            <a:r>
              <a:rPr lang="en-US" sz="2400" dirty="0" smtClean="0"/>
              <a:t>Start Hive. 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/>
              <a:t>Hive&gt; .3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</a:p>
          <a:p>
            <a:pPr marL="457200" lvl="1" indent="0">
              <a:buNone/>
            </a:pPr>
            <a:r>
              <a:rPr lang="en-US" sz="2000" dirty="0" smtClean="0"/>
              <a:t>Hive&gt; Select </a:t>
            </a:r>
            <a:r>
              <a:rPr lang="en-US" sz="2000" dirty="0"/>
              <a:t>* from </a:t>
            </a:r>
            <a:r>
              <a:rPr lang="en-US" sz="2000" dirty="0" err="1"/>
              <a:t>price_data</a:t>
            </a:r>
            <a:r>
              <a:rPr lang="en-US" sz="2000" dirty="0"/>
              <a:t> where symbol=‘IBM’;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Hive&gt; set </a:t>
            </a:r>
            <a:r>
              <a:rPr lang="en-US" sz="2000" dirty="0" err="1" smtClean="0"/>
              <a:t>hive.execution.engine</a:t>
            </a:r>
            <a:r>
              <a:rPr lang="en-US" sz="2000" dirty="0" smtClean="0"/>
              <a:t>=</a:t>
            </a:r>
            <a:r>
              <a:rPr lang="en-US" sz="2000" dirty="0" err="1" smtClean="0"/>
              <a:t>mr</a:t>
            </a:r>
            <a:r>
              <a:rPr lang="en-US" sz="2000" dirty="0" smtClean="0"/>
              <a:t>;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Hive&gt; Select * from </a:t>
            </a:r>
            <a:r>
              <a:rPr lang="en-US" sz="2000" dirty="0" err="1"/>
              <a:t>price_data</a:t>
            </a:r>
            <a:r>
              <a:rPr lang="en-US" sz="2000" dirty="0"/>
              <a:t> where symbol=‘IBM’; 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lvl="1"/>
            <a:r>
              <a:rPr lang="en-US" sz="2000" dirty="0" smtClean="0"/>
              <a:t>Compare time taken – 0.26 to 0.5 vs. 0.1 seconds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b="1" dirty="0" smtClean="0"/>
              <a:t>Note</a:t>
            </a:r>
            <a:r>
              <a:rPr lang="en-US" sz="2400" dirty="0" smtClean="0"/>
              <a:t>: Do not run Aggregate functions yet; </a:t>
            </a:r>
          </a:p>
          <a:p>
            <a:r>
              <a:rPr lang="en-US" sz="2400" dirty="0" smtClean="0"/>
              <a:t>Also, </a:t>
            </a:r>
            <a:r>
              <a:rPr lang="en-US" sz="2400" dirty="0" err="1" smtClean="0"/>
              <a:t>HoS</a:t>
            </a:r>
            <a:r>
              <a:rPr lang="en-US" sz="2400" dirty="0" smtClean="0"/>
              <a:t> is available only from Hive 0.14 or later versions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Also, read a sample of the tech wars </a:t>
            </a:r>
            <a:r>
              <a:rPr lang="en-US" sz="2400" dirty="0"/>
              <a:t>on </a:t>
            </a:r>
            <a:r>
              <a:rPr lang="en-US" sz="2400" dirty="0" smtClean="0"/>
              <a:t>Hive’s future: </a:t>
            </a:r>
          </a:p>
          <a:p>
            <a:pPr lvl="1"/>
            <a:r>
              <a:rPr lang="en-US" sz="2000" dirty="0" smtClean="0"/>
              <a:t>http</a:t>
            </a:r>
            <a:r>
              <a:rPr lang="en-US" sz="2000" dirty="0"/>
              <a:t>://hortonworks.com/blog/cloudera-just-shoot-impala/</a:t>
            </a:r>
          </a:p>
        </p:txBody>
      </p:sp>
    </p:spTree>
    <p:extLst>
      <p:ext uri="{BB962C8B-B14F-4D97-AF65-F5344CB8AC3E}">
        <p14:creationId xmlns:p14="http://schemas.microsoft.com/office/powerpoint/2010/main" val="42589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 17: XML Processing in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44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2 ways of processing XML data:</a:t>
            </a:r>
          </a:p>
          <a:p>
            <a:pPr lvl="1"/>
            <a:r>
              <a:rPr lang="en-US" sz="1600" dirty="0" smtClean="0"/>
              <a:t>Pure Text Processing using </a:t>
            </a:r>
            <a:r>
              <a:rPr lang="en-US" sz="1600" dirty="0" err="1" smtClean="0"/>
              <a:t>Xpath</a:t>
            </a:r>
            <a:r>
              <a:rPr lang="en-US" sz="1600" dirty="0" smtClean="0"/>
              <a:t> (Without </a:t>
            </a:r>
            <a:r>
              <a:rPr lang="en-US" sz="1600" dirty="0" err="1" smtClean="0"/>
              <a:t>SerDe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Loading XML data into Hive Table (using XML </a:t>
            </a:r>
            <a:r>
              <a:rPr lang="en-US" sz="1600" dirty="0" err="1" smtClean="0"/>
              <a:t>SerDe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670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Code/hive/hive-xml-test.txt    (without </a:t>
            </a:r>
            <a:r>
              <a:rPr lang="en-US" dirty="0" err="1" smtClean="0"/>
              <a:t>SerDe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Code/hive/hive-xml-serde.txt (with </a:t>
            </a:r>
            <a:r>
              <a:rPr lang="en-US" dirty="0" err="1" smtClean="0"/>
              <a:t>SerDe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8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Wikipedia Text Analytics –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 fontScale="47500" lnSpcReduction="20000"/>
          </a:bodyPr>
          <a:lstStyle/>
          <a:p>
            <a:r>
              <a:rPr lang="en-US" sz="3400" dirty="0" smtClean="0"/>
              <a:t>Wikipedia makes the entire text available for public consumption</a:t>
            </a:r>
          </a:p>
          <a:p>
            <a:r>
              <a:rPr lang="en-US" sz="3400" dirty="0" smtClean="0"/>
              <a:t>The latest English </a:t>
            </a:r>
            <a:r>
              <a:rPr lang="en-US" sz="3400" dirty="0"/>
              <a:t>dumps are here</a:t>
            </a:r>
            <a:r>
              <a:rPr lang="en-US" sz="3400" dirty="0" smtClean="0"/>
              <a:t>:</a:t>
            </a:r>
          </a:p>
          <a:p>
            <a:pPr lvl="1"/>
            <a:r>
              <a:rPr lang="en-US" sz="3400" dirty="0" smtClean="0">
                <a:hlinkClick r:id="rId2"/>
              </a:rPr>
              <a:t>http</a:t>
            </a:r>
            <a:r>
              <a:rPr lang="en-US" sz="3400" dirty="0">
                <a:hlinkClick r:id="rId2"/>
              </a:rPr>
              <a:t>://dumps.wikimedia.org/enwiki/latest</a:t>
            </a:r>
            <a:r>
              <a:rPr lang="en-US" sz="3400" dirty="0" smtClean="0">
                <a:hlinkClick r:id="rId2"/>
              </a:rPr>
              <a:t>/</a:t>
            </a:r>
            <a:endParaRPr lang="en-US" sz="3400" dirty="0" smtClean="0"/>
          </a:p>
          <a:p>
            <a:pPr lvl="1"/>
            <a:r>
              <a:rPr lang="en-US" sz="3400" dirty="0" smtClean="0"/>
              <a:t>Extract the ones </a:t>
            </a:r>
            <a:r>
              <a:rPr lang="en-US" sz="3400" dirty="0" err="1" smtClean="0"/>
              <a:t>enwiki</a:t>
            </a:r>
            <a:r>
              <a:rPr lang="en-US" sz="3400" dirty="0" smtClean="0"/>
              <a:t>-latest-pages*.</a:t>
            </a:r>
            <a:r>
              <a:rPr lang="en-US" sz="3400" dirty="0"/>
              <a:t>bz2 http://dumps.wikimedia.org/enwiki/latest/enwiki-latest-pages-articles.xml.bz2</a:t>
            </a:r>
          </a:p>
          <a:p>
            <a:pPr lvl="1"/>
            <a:r>
              <a:rPr lang="en-US" sz="3400" dirty="0" smtClean="0"/>
              <a:t>This is 12 GB compressed and 42 GB uncompressed</a:t>
            </a:r>
          </a:p>
          <a:p>
            <a:pPr lvl="1"/>
            <a:r>
              <a:rPr lang="en-US" sz="3400" dirty="0" smtClean="0">
                <a:solidFill>
                  <a:srgbClr val="FF0000"/>
                </a:solidFill>
              </a:rPr>
              <a:t>36,423,851</a:t>
            </a:r>
            <a:r>
              <a:rPr lang="en-US" sz="3400" dirty="0" smtClean="0"/>
              <a:t> pages  under </a:t>
            </a:r>
            <a:r>
              <a:rPr lang="en-US" sz="3400" dirty="0" smtClean="0">
                <a:solidFill>
                  <a:srgbClr val="FF0000"/>
                </a:solidFill>
              </a:rPr>
              <a:t>4,884,940 </a:t>
            </a:r>
            <a:r>
              <a:rPr lang="en-US" sz="3400" dirty="0" smtClean="0"/>
              <a:t>articles</a:t>
            </a:r>
          </a:p>
          <a:p>
            <a:pPr marL="457200" lvl="1" indent="0">
              <a:buNone/>
            </a:pPr>
            <a:r>
              <a:rPr lang="en-US" sz="3400" dirty="0"/>
              <a:t>-http://</a:t>
            </a:r>
            <a:r>
              <a:rPr lang="en-US" sz="3400" dirty="0" smtClean="0"/>
              <a:t>en.wikipedia.org/wiki/</a:t>
            </a:r>
            <a:r>
              <a:rPr lang="en-US" sz="3400" dirty="0" err="1" smtClean="0"/>
              <a:t>Wikipedia:Size_of_Wikipedia</a:t>
            </a:r>
            <a:endParaRPr lang="en-US" sz="3400" dirty="0" smtClean="0"/>
          </a:p>
          <a:p>
            <a:pPr marL="457200" lvl="1" indent="0">
              <a:buNone/>
            </a:pPr>
            <a:endParaRPr lang="en-US" sz="34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r>
              <a:rPr lang="en-US" sz="3300" b="1" dirty="0" smtClean="0"/>
              <a:t>Step 1: </a:t>
            </a:r>
            <a:r>
              <a:rPr lang="en-US" sz="3300" dirty="0" smtClean="0"/>
              <a:t>Extract the above dataset and filter for </a:t>
            </a:r>
            <a:r>
              <a:rPr lang="en-US" sz="3300" dirty="0" err="1" smtClean="0"/>
              <a:t>enwiki</a:t>
            </a:r>
            <a:r>
              <a:rPr lang="en-US" sz="3300" dirty="0" smtClean="0"/>
              <a:t>-latest-pages*.bz2</a:t>
            </a:r>
          </a:p>
          <a:p>
            <a:pPr lvl="1"/>
            <a:r>
              <a:rPr lang="en-US" sz="3300" dirty="0" smtClean="0"/>
              <a:t>Run the spark </a:t>
            </a:r>
            <a:r>
              <a:rPr lang="en-US" sz="3300" dirty="0"/>
              <a:t>Program </a:t>
            </a:r>
            <a:r>
              <a:rPr lang="en-US" sz="3300" dirty="0" smtClean="0"/>
              <a:t>spark-wiki-toc.txt isolates 3 files and you can find out the size of each extractions. </a:t>
            </a:r>
          </a:p>
          <a:p>
            <a:pPr lvl="1"/>
            <a:r>
              <a:rPr lang="en-US" sz="3300" dirty="0" smtClean="0"/>
              <a:t>The 3 dumps below total – </a:t>
            </a:r>
            <a:r>
              <a:rPr lang="en-US" sz="3300" b="1" dirty="0" smtClean="0"/>
              <a:t>47GB</a:t>
            </a:r>
          </a:p>
          <a:p>
            <a:pPr lvl="2"/>
            <a:r>
              <a:rPr lang="en-US" sz="3300" dirty="0"/>
              <a:t>http://dumps.wikimedia.org/enwiki/latest/enwiki-latest-pages-articles-multistream.xml.bz2</a:t>
            </a:r>
          </a:p>
          <a:p>
            <a:pPr lvl="2"/>
            <a:r>
              <a:rPr lang="en-US" sz="3300" dirty="0" smtClean="0"/>
              <a:t> </a:t>
            </a:r>
            <a:r>
              <a:rPr lang="en-US" sz="3300" dirty="0"/>
              <a:t>http://dumps.wikimedia.org/enwiki/latest/enwiki-latest-pages-articles.xml.bz2</a:t>
            </a:r>
          </a:p>
          <a:p>
            <a:pPr lvl="2"/>
            <a:r>
              <a:rPr lang="en-US" sz="3300" dirty="0" smtClean="0"/>
              <a:t>http</a:t>
            </a:r>
            <a:r>
              <a:rPr lang="en-US" sz="3300" dirty="0"/>
              <a:t>://dumps.wikimedia.org/enwiki/latest/enwiki-latest-pages-meta-current.xml.bz2</a:t>
            </a:r>
            <a:endParaRPr lang="en-US" sz="33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Wikipedia Case Study (</a:t>
            </a:r>
            <a:r>
              <a:rPr lang="en-US" sz="3200" dirty="0" err="1" smtClean="0"/>
              <a:t>Contd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Step 2: </a:t>
            </a:r>
            <a:r>
              <a:rPr lang="en-US" sz="2000" dirty="0" smtClean="0"/>
              <a:t>Load the data into HDFS (preferably in Google Cloud)</a:t>
            </a:r>
          </a:p>
          <a:p>
            <a:r>
              <a:rPr lang="en-US" sz="2000" b="1" dirty="0" smtClean="0"/>
              <a:t>Step 3: </a:t>
            </a:r>
            <a:r>
              <a:rPr lang="en-US" sz="2000" dirty="0" smtClean="0"/>
              <a:t>Use XML </a:t>
            </a:r>
            <a:r>
              <a:rPr lang="en-US" sz="2000" dirty="0" err="1" smtClean="0"/>
              <a:t>SerDe</a:t>
            </a:r>
            <a:r>
              <a:rPr lang="en-US" sz="2000" dirty="0" smtClean="0"/>
              <a:t> to create a Hive Table</a:t>
            </a:r>
          </a:p>
          <a:p>
            <a:pPr lvl="1"/>
            <a:r>
              <a:rPr lang="en-US" sz="1800" dirty="0" smtClean="0"/>
              <a:t>Code available in z:\datamanagement-dev\...\code\hive\hive-wiki.txt</a:t>
            </a:r>
          </a:p>
          <a:p>
            <a:r>
              <a:rPr lang="en-US" sz="2000" b="1" dirty="0" smtClean="0"/>
              <a:t>Step 4: </a:t>
            </a:r>
            <a:r>
              <a:rPr lang="en-US" sz="2000" dirty="0" smtClean="0"/>
              <a:t>Run the queries to your heart’s content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3528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Running a query against a 3 node cluster ran out of resources. One option is to run WikiExtracctor.py  (</a:t>
            </a:r>
            <a:r>
              <a:rPr lang="en-US" dirty="0" err="1" smtClean="0"/>
              <a:t>py</a:t>
            </a:r>
            <a:r>
              <a:rPr lang="en-US" dirty="0" smtClean="0"/>
              <a:t> program </a:t>
            </a:r>
            <a:r>
              <a:rPr lang="en-US" dirty="0"/>
              <a:t>under Z:\DATAMANAGEMENT-DEV\HDP Sessions\software </a:t>
            </a:r>
            <a:r>
              <a:rPr lang="en-US" dirty="0" smtClean="0"/>
              <a:t>binaries\</a:t>
            </a:r>
            <a:r>
              <a:rPr lang="en-US" dirty="0" err="1" smtClean="0"/>
              <a:t>WikiExtractor</a:t>
            </a:r>
            <a:r>
              <a:rPr lang="en-US" dirty="0" smtClean="0"/>
              <a:t>\WikiExtracctor.py)</a:t>
            </a:r>
          </a:p>
          <a:p>
            <a:endParaRPr lang="en-US" dirty="0"/>
          </a:p>
          <a:p>
            <a:r>
              <a:rPr lang="en-US" dirty="0" smtClean="0"/>
              <a:t>Extract a subset of pages and load into Google Cloud:  </a:t>
            </a:r>
          </a:p>
          <a:p>
            <a:r>
              <a:rPr lang="en-US" b="1" dirty="0"/>
              <a:t>	</a:t>
            </a:r>
            <a:r>
              <a:rPr lang="en-US" b="1" dirty="0" err="1" smtClean="0"/>
              <a:t>WikiExtractor</a:t>
            </a:r>
            <a:r>
              <a:rPr lang="en-US" b="1" dirty="0" smtClean="0"/>
              <a:t> –</a:t>
            </a:r>
            <a:r>
              <a:rPr lang="en-US" b="1" dirty="0" err="1" smtClean="0"/>
              <a:t>cb</a:t>
            </a:r>
            <a:r>
              <a:rPr lang="en-US" b="1" dirty="0"/>
              <a:t> 1G -o extracted </a:t>
            </a:r>
            <a:r>
              <a:rPr lang="en-US" b="1" dirty="0" smtClean="0"/>
              <a:t>itwiki-latest-pages-articles.xml.bz2</a:t>
            </a:r>
          </a:p>
          <a:p>
            <a:endParaRPr lang="en-US" b="1" dirty="0"/>
          </a:p>
          <a:p>
            <a:r>
              <a:rPr lang="en-US" b="1" dirty="0"/>
              <a:t>Refer : http://medialab.di.unipi.it/wiki/Wikipedia_Extractor</a:t>
            </a:r>
          </a:p>
        </p:txBody>
      </p:sp>
    </p:spTree>
    <p:extLst>
      <p:ext uri="{BB962C8B-B14F-4D97-AF65-F5344CB8AC3E}">
        <p14:creationId xmlns:p14="http://schemas.microsoft.com/office/powerpoint/2010/main" val="20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Yelp Databases</a:t>
            </a:r>
          </a:p>
          <a:p>
            <a:r>
              <a:rPr lang="en-US" dirty="0" smtClean="0"/>
              <a:t>Movie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11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 5:</a:t>
            </a:r>
            <a:r>
              <a:rPr lang="en-US" sz="2800" dirty="0"/>
              <a:t> </a:t>
            </a:r>
            <a:r>
              <a:rPr lang="en-US" sz="2800" dirty="0" smtClean="0"/>
              <a:t>Joins in Hive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Inner Join</a:t>
            </a:r>
          </a:p>
          <a:p>
            <a:pPr lvl="1"/>
            <a:r>
              <a:rPr lang="en-US" dirty="0" smtClean="0"/>
              <a:t>Only Equijoins supported. The following non-</a:t>
            </a:r>
            <a:r>
              <a:rPr lang="en-US" dirty="0" err="1" smtClean="0"/>
              <a:t>equi</a:t>
            </a:r>
            <a:r>
              <a:rPr lang="en-US" dirty="0" smtClean="0"/>
              <a:t> join is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supported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sz="2200" b="1" dirty="0"/>
              <a:t>SELECT </a:t>
            </a:r>
            <a:r>
              <a:rPr lang="en-US" sz="2200" dirty="0" err="1"/>
              <a:t>a.ymd</a:t>
            </a:r>
            <a:r>
              <a:rPr lang="en-US" sz="2200" dirty="0"/>
              <a:t>, </a:t>
            </a:r>
            <a:r>
              <a:rPr lang="en-US" sz="2200" dirty="0" err="1"/>
              <a:t>a.price_close</a:t>
            </a:r>
            <a:r>
              <a:rPr lang="en-US" sz="2200" dirty="0"/>
              <a:t>, </a:t>
            </a:r>
            <a:r>
              <a:rPr lang="en-US" sz="2200" dirty="0" err="1"/>
              <a:t>b.price_close</a:t>
            </a:r>
            <a:endParaRPr lang="en-US" sz="2200" dirty="0"/>
          </a:p>
          <a:p>
            <a:pPr marL="800100" lvl="2" indent="0">
              <a:buNone/>
            </a:pPr>
            <a:r>
              <a:rPr lang="en-US" sz="2200" b="1" dirty="0"/>
              <a:t>FROM </a:t>
            </a:r>
            <a:r>
              <a:rPr lang="en-US" sz="2200" dirty="0"/>
              <a:t>stocks a </a:t>
            </a:r>
            <a:r>
              <a:rPr lang="en-US" sz="2200" b="1" dirty="0"/>
              <a:t>JOIN </a:t>
            </a:r>
            <a:r>
              <a:rPr lang="en-US" sz="2200" dirty="0"/>
              <a:t>stocks b</a:t>
            </a:r>
          </a:p>
          <a:p>
            <a:pPr marL="800100" lvl="2" indent="0">
              <a:buNone/>
            </a:pPr>
            <a:r>
              <a:rPr lang="en-US" sz="2200" b="1" dirty="0"/>
              <a:t>ON </a:t>
            </a:r>
            <a:r>
              <a:rPr lang="en-US" sz="2200" dirty="0" err="1"/>
              <a:t>a.ymd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&lt;= </a:t>
            </a:r>
            <a:r>
              <a:rPr lang="en-US" sz="2200" dirty="0" err="1"/>
              <a:t>b.ymd</a:t>
            </a:r>
            <a:endParaRPr lang="en-US" sz="2200" dirty="0"/>
          </a:p>
          <a:p>
            <a:pPr marL="800100" lvl="2" indent="0">
              <a:buNone/>
            </a:pPr>
            <a:r>
              <a:rPr lang="en-US" sz="2200" b="1" dirty="0"/>
              <a:t>WHERE </a:t>
            </a:r>
            <a:r>
              <a:rPr lang="en-US" sz="2200" dirty="0" err="1"/>
              <a:t>a.symbol</a:t>
            </a:r>
            <a:r>
              <a:rPr lang="en-US" sz="2200" dirty="0"/>
              <a:t> = 'AAPL' </a:t>
            </a:r>
            <a:r>
              <a:rPr lang="en-US" sz="2200" b="1" dirty="0"/>
              <a:t>AND </a:t>
            </a:r>
            <a:r>
              <a:rPr lang="en-US" sz="2200" dirty="0" err="1"/>
              <a:t>b.symbol</a:t>
            </a:r>
            <a:r>
              <a:rPr lang="en-US" sz="2200" dirty="0"/>
              <a:t> = 'IBM</a:t>
            </a:r>
            <a:r>
              <a:rPr lang="en-US" sz="2200" dirty="0" smtClean="0"/>
              <a:t>';</a:t>
            </a:r>
          </a:p>
          <a:p>
            <a:pPr marL="800100" lvl="2" indent="0">
              <a:buNone/>
            </a:pPr>
            <a:endParaRPr lang="en-US" dirty="0" smtClean="0"/>
          </a:p>
          <a:p>
            <a:r>
              <a:rPr lang="en-US" dirty="0" smtClean="0"/>
              <a:t>Left Outer, Right Outer, Inner, Full-outer, Left – Semi  Joins supported. </a:t>
            </a:r>
          </a:p>
          <a:p>
            <a:pPr lvl="1"/>
            <a:r>
              <a:rPr lang="en-US" dirty="0" smtClean="0"/>
              <a:t>No Intersect, Minus supported</a:t>
            </a:r>
          </a:p>
          <a:p>
            <a:r>
              <a:rPr lang="en-US" dirty="0" smtClean="0"/>
              <a:t>Note: Hints and map-side joins available </a:t>
            </a:r>
            <a:r>
              <a:rPr lang="en-US" smtClean="0"/>
              <a:t>for optimization.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smtClean="0"/>
              <a:t>Intersect</a:t>
            </a:r>
            <a:r>
              <a:rPr lang="en-US" dirty="0" smtClean="0"/>
              <a:t>: </a:t>
            </a:r>
          </a:p>
          <a:p>
            <a:pPr lvl="1"/>
            <a:r>
              <a:rPr lang="en-US" dirty="0"/>
              <a:t>SELECT DISTINCT a.* FROM a INNER JOIN b on a.PK = b.PK</a:t>
            </a:r>
            <a:endParaRPr lang="en-US" dirty="0" smtClean="0"/>
          </a:p>
          <a:p>
            <a:r>
              <a:rPr lang="en-US" b="1" dirty="0"/>
              <a:t>Minus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DISTINCT a.* FROM a LEFT JOIN b on a.PK = b.PK WHERE b.PK IS NULL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40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Advantages of Hive over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Complex Data types (collections </a:t>
            </a:r>
            <a:r>
              <a:rPr lang="en-US" sz="2000" dirty="0" err="1" smtClean="0"/>
              <a:t>etc</a:t>
            </a:r>
            <a:r>
              <a:rPr lang="en-US" sz="2000" dirty="0" smtClean="0"/>
              <a:t>) supported</a:t>
            </a:r>
          </a:p>
          <a:p>
            <a:r>
              <a:rPr lang="en-US" sz="2000" dirty="0" smtClean="0"/>
              <a:t>Flexible record format and support for binary data</a:t>
            </a:r>
          </a:p>
          <a:p>
            <a:r>
              <a:rPr lang="en-US" sz="2000" dirty="0" err="1" smtClean="0"/>
              <a:t>SerDes</a:t>
            </a:r>
            <a:r>
              <a:rPr lang="en-US" sz="2000" dirty="0" smtClean="0"/>
              <a:t> and </a:t>
            </a:r>
            <a:r>
              <a:rPr lang="en-US" sz="2000" dirty="0" err="1" smtClean="0"/>
              <a:t>InputFormatters</a:t>
            </a:r>
            <a:endParaRPr lang="en-US" sz="2000" dirty="0" smtClean="0"/>
          </a:p>
          <a:p>
            <a:r>
              <a:rPr lang="en-US" sz="2000" dirty="0" smtClean="0"/>
              <a:t>UDFs – UDGF and UDAF</a:t>
            </a:r>
          </a:p>
          <a:p>
            <a:r>
              <a:rPr lang="en-US" sz="2000" dirty="0" err="1" smtClean="0"/>
              <a:t>Plugggable</a:t>
            </a:r>
            <a:r>
              <a:rPr lang="en-US" sz="2000" dirty="0" smtClean="0"/>
              <a:t> Execution Engine</a:t>
            </a:r>
          </a:p>
          <a:p>
            <a:r>
              <a:rPr lang="en-US" sz="2000" dirty="0" smtClean="0"/>
              <a:t>Support for JDBC/ODBC </a:t>
            </a:r>
          </a:p>
          <a:p>
            <a:r>
              <a:rPr lang="en-US" sz="2000" dirty="0" smtClean="0"/>
              <a:t>Native support for Partitioning and Bucketing</a:t>
            </a:r>
          </a:p>
          <a:p>
            <a:r>
              <a:rPr lang="en-US" sz="2000" dirty="0" smtClean="0"/>
              <a:t>Support for leveraging “other” libraries using Streams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848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Hive is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Hadoop is a batch processing system and Hadoop jobs tend to have </a:t>
            </a:r>
            <a:r>
              <a:rPr lang="en-US" dirty="0">
                <a:solidFill>
                  <a:srgbClr val="FF0000"/>
                </a:solidFill>
              </a:rPr>
              <a:t>high latency and incur substantial overheads </a:t>
            </a:r>
            <a:r>
              <a:rPr lang="en-US" dirty="0"/>
              <a:t>in job submission and scheduling. As a result - </a:t>
            </a:r>
            <a:r>
              <a:rPr lang="en-US" dirty="0">
                <a:solidFill>
                  <a:srgbClr val="FF0000"/>
                </a:solidFill>
              </a:rPr>
              <a:t>latency for Hive queries is generally very high (minutes) </a:t>
            </a:r>
            <a:r>
              <a:rPr lang="en-US" dirty="0"/>
              <a:t>even when data sets involved </a:t>
            </a:r>
            <a:r>
              <a:rPr lang="en-US" dirty="0">
                <a:solidFill>
                  <a:srgbClr val="FF0000"/>
                </a:solidFill>
              </a:rPr>
              <a:t>are very small </a:t>
            </a:r>
            <a:r>
              <a:rPr lang="en-US" dirty="0"/>
              <a:t>(say a few hundred megabytes). As a result it cannot be compared with systems such as Oracle where analyses are conducted on a significantly smaller amount of data but the analyses proceed much more iteratively with the response times between iterations being less than a few minutes. Hive aims to provide acceptable (but not optimal) latency for interactive data browsing, queries over small data sets or test queries. </a:t>
            </a:r>
            <a:r>
              <a:rPr lang="en-US" dirty="0">
                <a:solidFill>
                  <a:srgbClr val="FF0000"/>
                </a:solidFill>
              </a:rPr>
              <a:t>Hive is not designed for online transaction processing and does not offer real-time queries and row level updates</a:t>
            </a:r>
            <a:r>
              <a:rPr lang="en-US" dirty="0"/>
              <a:t>. It is best used for batch jobs over large sets of immutable data (like web logs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Source: The official </a:t>
            </a:r>
            <a:r>
              <a:rPr lang="en-US" dirty="0"/>
              <a:t>Hive documentation: https://cwiki.apache.org/confluence/display/Hive/Tutorial</a:t>
            </a:r>
          </a:p>
        </p:txBody>
      </p:sp>
    </p:spTree>
    <p:extLst>
      <p:ext uri="{BB962C8B-B14F-4D97-AF65-F5344CB8AC3E}">
        <p14:creationId xmlns:p14="http://schemas.microsoft.com/office/powerpoint/2010/main" val="34285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Disadvantages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Does not support ANSI fully (work in progress)</a:t>
            </a:r>
          </a:p>
          <a:p>
            <a:r>
              <a:rPr lang="en-US" sz="2400" dirty="0" smtClean="0"/>
              <a:t>Secondary index support missing</a:t>
            </a:r>
          </a:p>
          <a:p>
            <a:r>
              <a:rPr lang="en-US" sz="2400" dirty="0" smtClean="0"/>
              <a:t>Not suitable for OLTP type queries (no commit, rollback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4859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57199" y="0"/>
            <a:ext cx="8229600" cy="533400"/>
          </a:xfrm>
          <a:prstGeom prst="rect">
            <a:avLst/>
          </a:prstGeom>
        </p:spPr>
        <p:txBody>
          <a:bodyPr lIns="68559" tIns="68559" rIns="68559" bIns="68559" anchor="ctr" anchorCtr="0">
            <a:noAutofit/>
          </a:bodyPr>
          <a:lstStyle/>
          <a:p>
            <a:r>
              <a:rPr lang="en" sz="2700" dirty="0">
                <a:solidFill>
                  <a:schemeClr val="dk1"/>
                </a:solidFill>
              </a:rPr>
              <a:t>Query processing in Hadoop </a:t>
            </a:r>
          </a:p>
          <a:p>
            <a:endParaRPr dirty="0"/>
          </a:p>
        </p:txBody>
      </p:sp>
      <p:sp>
        <p:nvSpPr>
          <p:cNvPr id="371" name="Shape 371"/>
          <p:cNvSpPr/>
          <p:nvPr/>
        </p:nvSpPr>
        <p:spPr>
          <a:xfrm>
            <a:off x="1726854" y="4246261"/>
            <a:ext cx="5978700" cy="919600"/>
          </a:xfrm>
          <a:prstGeom prst="rect">
            <a:avLst/>
          </a:prstGeom>
          <a:solidFill>
            <a:srgbClr val="464445"/>
          </a:solidFill>
          <a:ln>
            <a:noFill/>
          </a:ln>
        </p:spPr>
        <p:txBody>
          <a:bodyPr lIns="68559" tIns="34274" rIns="68559" bIns="34274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1317635" y="4247831"/>
            <a:ext cx="288300" cy="919600"/>
          </a:xfrm>
          <a:prstGeom prst="leftBracket">
            <a:avLst>
              <a:gd name="adj" fmla="val 0"/>
            </a:avLst>
          </a:prstGeom>
          <a:noFill/>
          <a:ln w="19050" cap="flat">
            <a:solidFill>
              <a:srgbClr val="CECCC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68559" tIns="68559" rIns="68559" bIns="68559" anchor="ctr" anchorCtr="0">
            <a:noAutofit/>
          </a:bodyPr>
          <a:lstStyle/>
          <a:p>
            <a:endParaRPr/>
          </a:p>
        </p:txBody>
      </p:sp>
      <p:sp>
        <p:nvSpPr>
          <p:cNvPr id="373" name="Shape 373"/>
          <p:cNvSpPr txBox="1"/>
          <p:nvPr/>
        </p:nvSpPr>
        <p:spPr>
          <a:xfrm rot="-5400000">
            <a:off x="1044093" y="4606106"/>
            <a:ext cx="919600" cy="203700"/>
          </a:xfrm>
          <a:prstGeom prst="rect">
            <a:avLst/>
          </a:prstGeom>
          <a:noFill/>
          <a:ln>
            <a:noFill/>
          </a:ln>
        </p:spPr>
        <p:txBody>
          <a:bodyPr lIns="68559" tIns="0" rIns="68559" bIns="0" anchor="ctr" anchorCtr="0">
            <a:noAutofit/>
          </a:bodyPr>
          <a:lstStyle/>
          <a:p>
            <a:pPr algn="ctr">
              <a:buSzPct val="25000"/>
            </a:pPr>
            <a:r>
              <a:rPr lang="en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</a:p>
        </p:txBody>
      </p:sp>
      <p:grpSp>
        <p:nvGrpSpPr>
          <p:cNvPr id="374" name="Shape 374"/>
          <p:cNvGrpSpPr/>
          <p:nvPr/>
        </p:nvGrpSpPr>
        <p:grpSpPr>
          <a:xfrm>
            <a:off x="4043061" y="4856049"/>
            <a:ext cx="1346499" cy="280696"/>
            <a:chOff x="4942892" y="4635569"/>
            <a:chExt cx="1371599" cy="223200"/>
          </a:xfrm>
        </p:grpSpPr>
        <p:cxnSp>
          <p:nvCxnSpPr>
            <p:cNvPr id="375" name="Shape 375"/>
            <p:cNvCxnSpPr/>
            <p:nvPr/>
          </p:nvCxnSpPr>
          <p:spPr>
            <a:xfrm>
              <a:off x="4942892" y="4635569"/>
              <a:ext cx="1371599" cy="0"/>
            </a:xfrm>
            <a:prstGeom prst="straightConnector1">
              <a:avLst/>
            </a:prstGeom>
            <a:noFill/>
            <a:ln w="19050" cap="flat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76" name="Shape 376"/>
            <p:cNvSpPr txBox="1"/>
            <p:nvPr/>
          </p:nvSpPr>
          <p:spPr>
            <a:xfrm>
              <a:off x="4942892" y="4635569"/>
              <a:ext cx="692700" cy="2232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34275" rIns="68575" bIns="34275" anchor="t" anchorCtr="0">
              <a:noAutofit/>
            </a:bodyPr>
            <a:lstStyle/>
            <a:p>
              <a:pPr>
                <a:buSzPct val="25000"/>
              </a:pPr>
              <a:r>
                <a:rPr lang="en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Block Cache</a:t>
              </a:r>
            </a:p>
          </p:txBody>
        </p:sp>
      </p:grpSp>
      <p:sp>
        <p:nvSpPr>
          <p:cNvPr id="377" name="Shape 377"/>
          <p:cNvSpPr/>
          <p:nvPr/>
        </p:nvSpPr>
        <p:spPr>
          <a:xfrm>
            <a:off x="4114642" y="4393465"/>
            <a:ext cx="1185000" cy="36039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lIns="68559" tIns="34274" rIns="68559" bIns="34274" anchor="ctr" anchorCtr="0">
            <a:noAutofit/>
          </a:bodyPr>
          <a:lstStyle/>
          <a:p>
            <a:pPr algn="ctr">
              <a:buSzPct val="25000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 Cache</a:t>
            </a:r>
          </a:p>
        </p:txBody>
      </p:sp>
      <p:sp>
        <p:nvSpPr>
          <p:cNvPr id="378" name="Shape 378"/>
          <p:cNvSpPr/>
          <p:nvPr/>
        </p:nvSpPr>
        <p:spPr>
          <a:xfrm>
            <a:off x="1726854" y="5269841"/>
            <a:ext cx="5978700" cy="1333999"/>
          </a:xfrm>
          <a:prstGeom prst="rect">
            <a:avLst/>
          </a:prstGeom>
          <a:solidFill>
            <a:srgbClr val="464445"/>
          </a:solidFill>
          <a:ln>
            <a:noFill/>
          </a:ln>
        </p:spPr>
        <p:txBody>
          <a:bodyPr lIns="68559" tIns="34274" rIns="68559" bIns="34274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1317635" y="5269841"/>
            <a:ext cx="288300" cy="1333999"/>
          </a:xfrm>
          <a:prstGeom prst="leftBracket">
            <a:avLst>
              <a:gd name="adj" fmla="val 0"/>
            </a:avLst>
          </a:prstGeom>
          <a:noFill/>
          <a:ln w="19050" cap="flat">
            <a:solidFill>
              <a:srgbClr val="CECCC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68559" tIns="68559" rIns="68559" bIns="68559" anchor="ctr" anchorCtr="0">
            <a:noAutofit/>
          </a:bodyPr>
          <a:lstStyle/>
          <a:p>
            <a:endParaRPr/>
          </a:p>
        </p:txBody>
      </p:sp>
      <p:sp>
        <p:nvSpPr>
          <p:cNvPr id="380" name="Shape 380"/>
          <p:cNvSpPr txBox="1"/>
          <p:nvPr/>
        </p:nvSpPr>
        <p:spPr>
          <a:xfrm rot="-5400000">
            <a:off x="836904" y="5834891"/>
            <a:ext cx="1333999" cy="203700"/>
          </a:xfrm>
          <a:prstGeom prst="rect">
            <a:avLst/>
          </a:prstGeom>
          <a:noFill/>
          <a:ln>
            <a:noFill/>
          </a:ln>
        </p:spPr>
        <p:txBody>
          <a:bodyPr lIns="68559" tIns="34274" rIns="68559" bIns="34274" anchor="ctr" anchorCtr="0">
            <a:noAutofit/>
          </a:bodyPr>
          <a:lstStyle/>
          <a:p>
            <a:pPr algn="ctr">
              <a:buSzPct val="25000"/>
            </a:pPr>
            <a:r>
              <a:rPr lang="en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grpSp>
        <p:nvGrpSpPr>
          <p:cNvPr id="381" name="Shape 381"/>
          <p:cNvGrpSpPr/>
          <p:nvPr/>
        </p:nvGrpSpPr>
        <p:grpSpPr>
          <a:xfrm>
            <a:off x="5111481" y="5477144"/>
            <a:ext cx="1216467" cy="919781"/>
            <a:chOff x="5420512" y="4393692"/>
            <a:chExt cx="1097399" cy="590967"/>
          </a:xfrm>
        </p:grpSpPr>
        <p:grpSp>
          <p:nvGrpSpPr>
            <p:cNvPr id="382" name="Shape 382"/>
            <p:cNvGrpSpPr/>
            <p:nvPr/>
          </p:nvGrpSpPr>
          <p:grpSpPr>
            <a:xfrm>
              <a:off x="5420512" y="4761460"/>
              <a:ext cx="1097399" cy="223200"/>
              <a:chOff x="4942892" y="4635569"/>
              <a:chExt cx="1097399" cy="223200"/>
            </a:xfrm>
          </p:grpSpPr>
          <p:cxnSp>
            <p:nvCxnSpPr>
              <p:cNvPr id="383" name="Shape 383"/>
              <p:cNvCxnSpPr/>
              <p:nvPr/>
            </p:nvCxnSpPr>
            <p:spPr>
              <a:xfrm>
                <a:off x="4942892" y="4635569"/>
                <a:ext cx="1097399" cy="0"/>
              </a:xfrm>
              <a:prstGeom prst="straightConnector1">
                <a:avLst/>
              </a:prstGeom>
              <a:noFill/>
              <a:ln w="19050" cap="flat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4" name="Shape 384"/>
              <p:cNvSpPr txBox="1"/>
              <p:nvPr/>
            </p:nvSpPr>
            <p:spPr>
              <a:xfrm>
                <a:off x="4942892" y="4635569"/>
                <a:ext cx="10065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34275" rIns="68575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" sz="1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Columnar Storage</a:t>
                </a:r>
              </a:p>
            </p:txBody>
          </p:sp>
        </p:grpSp>
        <p:sp>
          <p:nvSpPr>
            <p:cNvPr id="385" name="Shape 385"/>
            <p:cNvSpPr/>
            <p:nvPr/>
          </p:nvSpPr>
          <p:spPr>
            <a:xfrm>
              <a:off x="5493617" y="4393692"/>
              <a:ext cx="932700" cy="286499"/>
            </a:xfrm>
            <a:prstGeom prst="rect">
              <a:avLst/>
            </a:prstGeom>
            <a:solidFill>
              <a:srgbClr val="EBA538"/>
            </a:solidFill>
            <a:ln>
              <a:noFill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Parquet File</a:t>
              </a:r>
            </a:p>
          </p:txBody>
        </p:sp>
      </p:grpSp>
      <p:sp>
        <p:nvSpPr>
          <p:cNvPr id="386" name="Shape 386"/>
          <p:cNvSpPr/>
          <p:nvPr/>
        </p:nvSpPr>
        <p:spPr>
          <a:xfrm>
            <a:off x="1726854" y="3222697"/>
            <a:ext cx="5978700" cy="919600"/>
          </a:xfrm>
          <a:prstGeom prst="rect">
            <a:avLst/>
          </a:prstGeom>
          <a:solidFill>
            <a:srgbClr val="464445"/>
          </a:solidFill>
          <a:ln>
            <a:noFill/>
          </a:ln>
        </p:spPr>
        <p:txBody>
          <a:bodyPr lIns="68559" tIns="34274" rIns="68559" bIns="34274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1317635" y="3224267"/>
            <a:ext cx="288300" cy="919600"/>
          </a:xfrm>
          <a:prstGeom prst="leftBracket">
            <a:avLst>
              <a:gd name="adj" fmla="val 0"/>
            </a:avLst>
          </a:prstGeom>
          <a:noFill/>
          <a:ln w="19050" cap="flat">
            <a:solidFill>
              <a:srgbClr val="CECCC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68559" tIns="68559" rIns="68559" bIns="68559" anchor="ctr" anchorCtr="0">
            <a:noAutofit/>
          </a:bodyPr>
          <a:lstStyle/>
          <a:p>
            <a:endParaRPr/>
          </a:p>
        </p:txBody>
      </p:sp>
      <p:sp>
        <p:nvSpPr>
          <p:cNvPr id="388" name="Shape 388"/>
          <p:cNvSpPr txBox="1"/>
          <p:nvPr/>
        </p:nvSpPr>
        <p:spPr>
          <a:xfrm rot="-5400000">
            <a:off x="979300" y="3517737"/>
            <a:ext cx="919600" cy="333300"/>
          </a:xfrm>
          <a:prstGeom prst="rect">
            <a:avLst/>
          </a:prstGeom>
          <a:noFill/>
          <a:ln>
            <a:noFill/>
          </a:ln>
        </p:spPr>
        <p:txBody>
          <a:bodyPr lIns="68559" tIns="0" rIns="68559" bIns="0" anchor="ctr" anchorCtr="0">
            <a:noAutofit/>
          </a:bodyPr>
          <a:lstStyle/>
          <a:p>
            <a:pPr algn="ctr">
              <a:buSzPct val="25000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Distrided</a:t>
            </a:r>
          </a:p>
          <a:p>
            <a:pPr algn="ctr">
              <a:buSzPct val="25000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</a:p>
        </p:txBody>
      </p:sp>
      <p:sp>
        <p:nvSpPr>
          <p:cNvPr id="389" name="Shape 389"/>
          <p:cNvSpPr/>
          <p:nvPr/>
        </p:nvSpPr>
        <p:spPr>
          <a:xfrm>
            <a:off x="1726854" y="2199132"/>
            <a:ext cx="5978700" cy="919600"/>
          </a:xfrm>
          <a:prstGeom prst="rect">
            <a:avLst/>
          </a:prstGeom>
          <a:solidFill>
            <a:srgbClr val="464445"/>
          </a:solidFill>
          <a:ln>
            <a:noFill/>
          </a:ln>
        </p:spPr>
        <p:txBody>
          <a:bodyPr lIns="68559" tIns="34274" rIns="68559" bIns="34274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1317635" y="2200701"/>
            <a:ext cx="288300" cy="919600"/>
          </a:xfrm>
          <a:prstGeom prst="leftBracket">
            <a:avLst>
              <a:gd name="adj" fmla="val 0"/>
            </a:avLst>
          </a:prstGeom>
          <a:noFill/>
          <a:ln w="19050" cap="flat">
            <a:solidFill>
              <a:srgbClr val="CECCC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68559" tIns="68559" rIns="68559" bIns="68559" anchor="ctr" anchorCtr="0">
            <a:noAutofit/>
          </a:bodyPr>
          <a:lstStyle/>
          <a:p>
            <a:endParaRPr/>
          </a:p>
        </p:txBody>
      </p:sp>
      <p:sp>
        <p:nvSpPr>
          <p:cNvPr id="391" name="Shape 391"/>
          <p:cNvSpPr txBox="1"/>
          <p:nvPr/>
        </p:nvSpPr>
        <p:spPr>
          <a:xfrm rot="-5400000">
            <a:off x="1044093" y="2558994"/>
            <a:ext cx="919600" cy="203700"/>
          </a:xfrm>
          <a:prstGeom prst="rect">
            <a:avLst/>
          </a:prstGeom>
          <a:noFill/>
          <a:ln>
            <a:noFill/>
          </a:ln>
        </p:spPr>
        <p:txBody>
          <a:bodyPr lIns="68559" tIns="0" rIns="68559" bIns="0" anchor="ctr" anchorCtr="0">
            <a:noAutofit/>
          </a:bodyPr>
          <a:lstStyle/>
          <a:p>
            <a:pPr algn="ctr">
              <a:buSzPct val="25000"/>
            </a:pPr>
            <a:r>
              <a:rPr lang="en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</a:t>
            </a:r>
            <a:r>
              <a:rPr lang="en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grpSp>
        <p:nvGrpSpPr>
          <p:cNvPr id="392" name="Shape 392"/>
          <p:cNvGrpSpPr/>
          <p:nvPr/>
        </p:nvGrpSpPr>
        <p:grpSpPr>
          <a:xfrm>
            <a:off x="2930217" y="2746633"/>
            <a:ext cx="1436325" cy="280696"/>
            <a:chOff x="4942892" y="4635566"/>
            <a:chExt cx="1463099" cy="223200"/>
          </a:xfrm>
        </p:grpSpPr>
        <p:cxnSp>
          <p:nvCxnSpPr>
            <p:cNvPr id="393" name="Shape 393"/>
            <p:cNvCxnSpPr/>
            <p:nvPr/>
          </p:nvCxnSpPr>
          <p:spPr>
            <a:xfrm>
              <a:off x="4942892" y="4635569"/>
              <a:ext cx="1463099" cy="0"/>
            </a:xfrm>
            <a:prstGeom prst="straightConnector1">
              <a:avLst/>
            </a:prstGeom>
            <a:noFill/>
            <a:ln w="19050" cap="flat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94" name="Shape 394"/>
            <p:cNvSpPr txBox="1"/>
            <p:nvPr/>
          </p:nvSpPr>
          <p:spPr>
            <a:xfrm>
              <a:off x="4942908" y="4635566"/>
              <a:ext cx="1273200" cy="2232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34275" rIns="68575" bIns="34275" anchor="t" anchorCtr="0">
              <a:noAutofit/>
            </a:bodyPr>
            <a:lstStyle/>
            <a:p>
              <a:pPr>
                <a:buSzPct val="25000"/>
              </a:pPr>
              <a:r>
                <a:rPr lang="en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SQL Engine</a:t>
              </a:r>
            </a:p>
          </p:txBody>
        </p:sp>
      </p:grpSp>
      <p:sp>
        <p:nvSpPr>
          <p:cNvPr id="395" name="Shape 395"/>
          <p:cNvSpPr/>
          <p:nvPr/>
        </p:nvSpPr>
        <p:spPr>
          <a:xfrm>
            <a:off x="3001796" y="2284053"/>
            <a:ext cx="1279200" cy="360399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lIns="68559" tIns="34274" rIns="68559" bIns="34274" anchor="ctr" anchorCtr="0">
            <a:noAutofit/>
          </a:bodyPr>
          <a:lstStyle/>
          <a:p>
            <a:pPr algn="ctr">
              <a:buSzPct val="25000"/>
            </a:pPr>
            <a:r>
              <a:rPr lang="en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Hive Engine</a:t>
            </a:r>
          </a:p>
        </p:txBody>
      </p:sp>
      <p:sp>
        <p:nvSpPr>
          <p:cNvPr id="396" name="Shape 396"/>
          <p:cNvSpPr/>
          <p:nvPr/>
        </p:nvSpPr>
        <p:spPr>
          <a:xfrm>
            <a:off x="1726854" y="1175567"/>
            <a:ext cx="5978700" cy="919600"/>
          </a:xfrm>
          <a:prstGeom prst="rect">
            <a:avLst/>
          </a:prstGeom>
          <a:solidFill>
            <a:srgbClr val="464445"/>
          </a:solidFill>
          <a:ln>
            <a:noFill/>
          </a:ln>
        </p:spPr>
        <p:txBody>
          <a:bodyPr lIns="68559" tIns="34274" rIns="68559" bIns="34274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1317635" y="1177136"/>
            <a:ext cx="288300" cy="919600"/>
          </a:xfrm>
          <a:prstGeom prst="leftBracket">
            <a:avLst>
              <a:gd name="adj" fmla="val 0"/>
            </a:avLst>
          </a:prstGeom>
          <a:noFill/>
          <a:ln w="19050" cap="flat">
            <a:solidFill>
              <a:srgbClr val="CECCC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68559" tIns="68559" rIns="68559" bIns="68559" anchor="ctr" anchorCtr="0">
            <a:noAutofit/>
          </a:bodyPr>
          <a:lstStyle/>
          <a:p>
            <a:endParaRPr/>
          </a:p>
        </p:txBody>
      </p:sp>
      <p:sp>
        <p:nvSpPr>
          <p:cNvPr id="398" name="Shape 398"/>
          <p:cNvSpPr txBox="1"/>
          <p:nvPr/>
        </p:nvSpPr>
        <p:spPr>
          <a:xfrm rot="-5400000">
            <a:off x="1044093" y="1535427"/>
            <a:ext cx="919600" cy="203700"/>
          </a:xfrm>
          <a:prstGeom prst="rect">
            <a:avLst/>
          </a:prstGeom>
          <a:noFill/>
          <a:ln>
            <a:noFill/>
          </a:ln>
        </p:spPr>
        <p:txBody>
          <a:bodyPr lIns="68559" tIns="0" rIns="68559" bIns="0" anchor="ctr" anchorCtr="0">
            <a:noAutofit/>
          </a:bodyPr>
          <a:lstStyle/>
          <a:p>
            <a:pPr algn="ctr">
              <a:buSzPct val="25000"/>
            </a:pPr>
            <a:r>
              <a:rPr lang="en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</a:p>
        </p:txBody>
      </p:sp>
      <p:grpSp>
        <p:nvGrpSpPr>
          <p:cNvPr id="399" name="Shape 399"/>
          <p:cNvGrpSpPr/>
          <p:nvPr/>
        </p:nvGrpSpPr>
        <p:grpSpPr>
          <a:xfrm>
            <a:off x="3929586" y="1807985"/>
            <a:ext cx="1249755" cy="280696"/>
            <a:chOff x="4942871" y="4635559"/>
            <a:chExt cx="2651720" cy="223200"/>
          </a:xfrm>
        </p:grpSpPr>
        <p:cxnSp>
          <p:nvCxnSpPr>
            <p:cNvPr id="400" name="Shape 400"/>
            <p:cNvCxnSpPr/>
            <p:nvPr/>
          </p:nvCxnSpPr>
          <p:spPr>
            <a:xfrm>
              <a:off x="4942892" y="4635569"/>
              <a:ext cx="2651699" cy="0"/>
            </a:xfrm>
            <a:prstGeom prst="straightConnector1">
              <a:avLst/>
            </a:prstGeom>
            <a:noFill/>
            <a:ln w="19050" cap="flat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01" name="Shape 401"/>
            <p:cNvSpPr txBox="1"/>
            <p:nvPr/>
          </p:nvSpPr>
          <p:spPr>
            <a:xfrm>
              <a:off x="4942871" y="4635559"/>
              <a:ext cx="2651699" cy="2232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34275" rIns="68575" bIns="34275" anchor="t" anchorCtr="0">
              <a:noAutofit/>
            </a:bodyPr>
            <a:lstStyle/>
            <a:p>
              <a:pPr>
                <a:buSzPct val="25000"/>
              </a:pPr>
              <a:r>
                <a:rPr lang="en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SQL support </a:t>
              </a:r>
            </a:p>
          </p:txBody>
        </p:sp>
      </p:grpSp>
      <p:sp>
        <p:nvSpPr>
          <p:cNvPr id="402" name="Shape 402"/>
          <p:cNvSpPr/>
          <p:nvPr/>
        </p:nvSpPr>
        <p:spPr>
          <a:xfrm>
            <a:off x="3971032" y="1337090"/>
            <a:ext cx="1166700" cy="360399"/>
          </a:xfrm>
          <a:prstGeom prst="rect">
            <a:avLst/>
          </a:prstGeom>
          <a:solidFill>
            <a:srgbClr val="EBA538"/>
          </a:solidFill>
          <a:ln>
            <a:noFill/>
          </a:ln>
        </p:spPr>
        <p:txBody>
          <a:bodyPr lIns="68559" tIns="34274" rIns="68559" bIns="34274" anchor="ctr" anchorCtr="0">
            <a:noAutofit/>
          </a:bodyPr>
          <a:lstStyle/>
          <a:p>
            <a:pPr algn="ctr">
              <a:buSzPct val="25000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HiveQL</a:t>
            </a:r>
          </a:p>
        </p:txBody>
      </p:sp>
      <p:cxnSp>
        <p:nvCxnSpPr>
          <p:cNvPr id="403" name="Shape 403"/>
          <p:cNvCxnSpPr/>
          <p:nvPr/>
        </p:nvCxnSpPr>
        <p:spPr>
          <a:xfrm>
            <a:off x="4042887" y="3832388"/>
            <a:ext cx="1346399" cy="0"/>
          </a:xfrm>
          <a:prstGeom prst="straightConnector1">
            <a:avLst/>
          </a:prstGeom>
          <a:noFill/>
          <a:ln w="19050" cap="flat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04" name="Shape 404"/>
          <p:cNvSpPr/>
          <p:nvPr/>
        </p:nvSpPr>
        <p:spPr>
          <a:xfrm>
            <a:off x="4114642" y="3369888"/>
            <a:ext cx="1185000" cy="360399"/>
          </a:xfrm>
          <a:prstGeom prst="rect">
            <a:avLst/>
          </a:prstGeom>
          <a:solidFill>
            <a:srgbClr val="EBA538"/>
          </a:solidFill>
          <a:ln>
            <a:noFill/>
          </a:ln>
        </p:spPr>
        <p:txBody>
          <a:bodyPr lIns="68559" tIns="34274" rIns="68559" bIns="34274" anchor="ctr" anchorCtr="0">
            <a:noAutofit/>
          </a:bodyPr>
          <a:lstStyle/>
          <a:p>
            <a:pPr algn="ctr">
              <a:buSzPct val="25000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Tez</a:t>
            </a:r>
          </a:p>
        </p:txBody>
      </p:sp>
      <p:grpSp>
        <p:nvGrpSpPr>
          <p:cNvPr id="405" name="Shape 405"/>
          <p:cNvGrpSpPr/>
          <p:nvPr/>
        </p:nvGrpSpPr>
        <p:grpSpPr>
          <a:xfrm>
            <a:off x="3048738" y="5522060"/>
            <a:ext cx="1185082" cy="919781"/>
            <a:chOff x="5420512" y="4393692"/>
            <a:chExt cx="1097399" cy="590967"/>
          </a:xfrm>
        </p:grpSpPr>
        <p:grpSp>
          <p:nvGrpSpPr>
            <p:cNvPr id="406" name="Shape 406"/>
            <p:cNvGrpSpPr/>
            <p:nvPr/>
          </p:nvGrpSpPr>
          <p:grpSpPr>
            <a:xfrm>
              <a:off x="5420512" y="4761460"/>
              <a:ext cx="1097399" cy="223200"/>
              <a:chOff x="4942892" y="4635569"/>
              <a:chExt cx="1097399" cy="223200"/>
            </a:xfrm>
          </p:grpSpPr>
          <p:cxnSp>
            <p:nvCxnSpPr>
              <p:cNvPr id="407" name="Shape 407"/>
              <p:cNvCxnSpPr/>
              <p:nvPr/>
            </p:nvCxnSpPr>
            <p:spPr>
              <a:xfrm>
                <a:off x="4942892" y="4635569"/>
                <a:ext cx="1097399" cy="0"/>
              </a:xfrm>
              <a:prstGeom prst="straightConnector1">
                <a:avLst/>
              </a:prstGeom>
              <a:noFill/>
              <a:ln w="19050" cap="flat">
                <a:solidFill>
                  <a:schemeClr val="l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8" name="Shape 408"/>
              <p:cNvSpPr txBox="1"/>
              <p:nvPr/>
            </p:nvSpPr>
            <p:spPr>
              <a:xfrm>
                <a:off x="4942892" y="4635569"/>
                <a:ext cx="1006500" cy="2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34275" rIns="68575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" sz="1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Columnar Storage</a:t>
                </a:r>
              </a:p>
            </p:txBody>
          </p:sp>
        </p:grpSp>
        <p:sp>
          <p:nvSpPr>
            <p:cNvPr id="409" name="Shape 409"/>
            <p:cNvSpPr/>
            <p:nvPr/>
          </p:nvSpPr>
          <p:spPr>
            <a:xfrm>
              <a:off x="5493617" y="4393692"/>
              <a:ext cx="932700" cy="2864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ORC File</a:t>
              </a:r>
            </a:p>
          </p:txBody>
        </p:sp>
      </p:grpSp>
      <p:sp>
        <p:nvSpPr>
          <p:cNvPr id="410" name="Shape 410"/>
          <p:cNvSpPr/>
          <p:nvPr/>
        </p:nvSpPr>
        <p:spPr>
          <a:xfrm>
            <a:off x="2139855" y="3378121"/>
            <a:ext cx="1185000" cy="360399"/>
          </a:xfrm>
          <a:prstGeom prst="rect">
            <a:avLst/>
          </a:prstGeom>
          <a:solidFill>
            <a:srgbClr val="D94D4D"/>
          </a:solidFill>
          <a:ln>
            <a:noFill/>
          </a:ln>
        </p:spPr>
        <p:txBody>
          <a:bodyPr lIns="68559" tIns="34274" rIns="68559" bIns="34274" anchor="ctr" anchorCtr="0">
            <a:noAutofit/>
          </a:bodyPr>
          <a:lstStyle/>
          <a:p>
            <a:pPr algn="ctr">
              <a:buSzPct val="25000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MapReduce</a:t>
            </a:r>
          </a:p>
        </p:txBody>
      </p:sp>
      <p:cxnSp>
        <p:nvCxnSpPr>
          <p:cNvPr id="411" name="Shape 411"/>
          <p:cNvCxnSpPr/>
          <p:nvPr/>
        </p:nvCxnSpPr>
        <p:spPr>
          <a:xfrm>
            <a:off x="2068101" y="3840609"/>
            <a:ext cx="1346399" cy="0"/>
          </a:xfrm>
          <a:prstGeom prst="straightConnector1">
            <a:avLst/>
          </a:prstGeom>
          <a:noFill/>
          <a:ln w="19050" cap="flat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12" name="Shape 412"/>
          <p:cNvSpPr/>
          <p:nvPr/>
        </p:nvSpPr>
        <p:spPr>
          <a:xfrm>
            <a:off x="5815937" y="3378121"/>
            <a:ext cx="1185000" cy="360399"/>
          </a:xfrm>
          <a:prstGeom prst="rect">
            <a:avLst/>
          </a:prstGeom>
          <a:solidFill>
            <a:srgbClr val="4BB3D2"/>
          </a:solidFill>
          <a:ln>
            <a:noFill/>
          </a:ln>
        </p:spPr>
        <p:txBody>
          <a:bodyPr lIns="68559" tIns="34274" rIns="68559" bIns="34274" anchor="ctr" anchorCtr="0">
            <a:noAutofit/>
          </a:bodyPr>
          <a:lstStyle/>
          <a:p>
            <a:pPr algn="ctr">
              <a:buSzPct val="25000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</a:p>
        </p:txBody>
      </p:sp>
      <p:cxnSp>
        <p:nvCxnSpPr>
          <p:cNvPr id="413" name="Shape 413"/>
          <p:cNvCxnSpPr/>
          <p:nvPr/>
        </p:nvCxnSpPr>
        <p:spPr>
          <a:xfrm>
            <a:off x="5744182" y="3840609"/>
            <a:ext cx="1346399" cy="0"/>
          </a:xfrm>
          <a:prstGeom prst="straightConnector1">
            <a:avLst/>
          </a:prstGeom>
          <a:noFill/>
          <a:ln w="19050" cap="flat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14" name="Shape 414"/>
          <p:cNvSpPr/>
          <p:nvPr/>
        </p:nvSpPr>
        <p:spPr>
          <a:xfrm>
            <a:off x="5064601" y="2284053"/>
            <a:ext cx="1279200" cy="360399"/>
          </a:xfrm>
          <a:prstGeom prst="rect">
            <a:avLst/>
          </a:prstGeom>
          <a:solidFill>
            <a:srgbClr val="888888"/>
          </a:solidFill>
          <a:ln>
            <a:noFill/>
          </a:ln>
        </p:spPr>
        <p:txBody>
          <a:bodyPr lIns="68559" tIns="34274" rIns="68559" bIns="34274" anchor="ctr" anchorCtr="0">
            <a:noAutofit/>
          </a:bodyPr>
          <a:lstStyle/>
          <a:p>
            <a:pPr algn="ctr">
              <a:buSzPct val="25000"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Spark-SQL</a:t>
            </a:r>
          </a:p>
        </p:txBody>
      </p:sp>
      <p:grpSp>
        <p:nvGrpSpPr>
          <p:cNvPr id="415" name="Shape 415"/>
          <p:cNvGrpSpPr/>
          <p:nvPr/>
        </p:nvGrpSpPr>
        <p:grpSpPr>
          <a:xfrm>
            <a:off x="4993023" y="2746633"/>
            <a:ext cx="1436325" cy="280696"/>
            <a:chOff x="4942892" y="4635566"/>
            <a:chExt cx="1463099" cy="223200"/>
          </a:xfrm>
        </p:grpSpPr>
        <p:cxnSp>
          <p:nvCxnSpPr>
            <p:cNvPr id="416" name="Shape 416"/>
            <p:cNvCxnSpPr/>
            <p:nvPr/>
          </p:nvCxnSpPr>
          <p:spPr>
            <a:xfrm>
              <a:off x="4942892" y="4635569"/>
              <a:ext cx="1463099" cy="0"/>
            </a:xfrm>
            <a:prstGeom prst="straightConnector1">
              <a:avLst/>
            </a:prstGeom>
            <a:noFill/>
            <a:ln w="19050" cap="flat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17" name="Shape 417"/>
            <p:cNvSpPr txBox="1"/>
            <p:nvPr/>
          </p:nvSpPr>
          <p:spPr>
            <a:xfrm>
              <a:off x="4942899" y="4635566"/>
              <a:ext cx="1136099" cy="2232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34275" rIns="68575" bIns="34275" anchor="t" anchorCtr="0">
              <a:noAutofit/>
            </a:bodyPr>
            <a:lstStyle/>
            <a:p>
              <a:pPr>
                <a:buSzPct val="25000"/>
              </a:pPr>
              <a:r>
                <a:rPr lang="en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SQL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96561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Shape 5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853" y="1267233"/>
            <a:ext cx="6169125" cy="3733813"/>
          </a:xfrm>
          <a:prstGeom prst="rect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569" name="Shape 56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320800" cy="1016000"/>
          </a:xfrm>
          <a:prstGeom prst="rect">
            <a:avLst/>
          </a:prstGeom>
        </p:spPr>
        <p:txBody>
          <a:bodyPr lIns="68559" tIns="68559" rIns="68559" bIns="68559" anchor="ctr" anchorCtr="0">
            <a:noAutofit/>
          </a:bodyPr>
          <a:lstStyle/>
          <a:p>
            <a:r>
              <a:rPr lang="en" sz="2700" dirty="0" smtClean="0">
                <a:solidFill>
                  <a:schemeClr val="dk1"/>
                </a:solidFill>
              </a:rPr>
              <a:t>Hive on Spark vs. Hive on Tez – Which one to use?</a:t>
            </a:r>
            <a:endParaRPr lang="en" sz="2700" dirty="0">
              <a:solidFill>
                <a:schemeClr val="dk1"/>
              </a:solidFill>
            </a:endParaRPr>
          </a:p>
          <a:p>
            <a:endParaRPr dirty="0"/>
          </a:p>
        </p:txBody>
      </p:sp>
      <p:sp>
        <p:nvSpPr>
          <p:cNvPr id="570" name="Shape 570"/>
          <p:cNvSpPr txBox="1"/>
          <p:nvPr/>
        </p:nvSpPr>
        <p:spPr>
          <a:xfrm>
            <a:off x="3882415" y="4191000"/>
            <a:ext cx="613385" cy="159199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05" tIns="91405" rIns="91405" bIns="91405" anchor="ctr" anchorCtr="0">
            <a:noAutofit/>
          </a:bodyPr>
          <a:lstStyle/>
          <a:p>
            <a:pPr algn="ctr"/>
            <a:r>
              <a:rPr lang="en" sz="1200" dirty="0"/>
              <a:t>1,828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5442074" y="2392481"/>
            <a:ext cx="958725" cy="318399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05" tIns="91405" rIns="91405" bIns="91405" anchor="ctr" anchorCtr="0">
            <a:noAutofit/>
          </a:bodyPr>
          <a:lstStyle/>
          <a:p>
            <a:pPr algn="ctr"/>
            <a:r>
              <a:rPr lang="en" sz="1100" dirty="0"/>
              <a:t>10,098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52578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</a:t>
            </a:r>
            <a:r>
              <a:rPr lang="en-US" dirty="0" smtClean="0"/>
              <a:t>: </a:t>
            </a:r>
            <a:r>
              <a:rPr lang="en-US" dirty="0" err="1" smtClean="0"/>
              <a:t>Hortonworks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://gigaom.com/2014/07/20/spark-and-tez-out-of-phase/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284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Indexes (Bitmap and Regular Index)</a:t>
            </a:r>
          </a:p>
          <a:p>
            <a:r>
              <a:rPr lang="en-US" dirty="0" smtClean="0"/>
              <a:t>Explain Plan</a:t>
            </a:r>
          </a:p>
          <a:p>
            <a:r>
              <a:rPr lang="en-US" dirty="0" smtClean="0"/>
              <a:t>Compression</a:t>
            </a:r>
          </a:p>
          <a:p>
            <a:r>
              <a:rPr lang="en-US" dirty="0" smtClean="0"/>
              <a:t>Columnar Storage</a:t>
            </a:r>
          </a:p>
          <a:p>
            <a:r>
              <a:rPr lang="en-US" dirty="0" smtClean="0"/>
              <a:t>Map </a:t>
            </a:r>
            <a:r>
              <a:rPr lang="en-US" smtClean="0"/>
              <a:t>side Joins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5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Hive C/S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1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Ref: Hadoop – The Definitive Guide –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0010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1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Hive Deployments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1"/>
            <a:ext cx="81438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5638800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Ref: Hadoop – The Definitive Guide –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4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Word on Data sets and Code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886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Several large public datasets available:</a:t>
            </a:r>
          </a:p>
          <a:p>
            <a:pPr lvl="1"/>
            <a:r>
              <a:rPr lang="en-US" sz="2400" dirty="0">
                <a:hlinkClick r:id="rId2"/>
              </a:rPr>
              <a:t>http://grouplens.org/datasets/movielens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lvl="1"/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www.quora.com/Where-can-I-find-large-datasets-open-to-the-public</a:t>
            </a:r>
            <a:endParaRPr lang="en-US" sz="2400" dirty="0" smtClean="0"/>
          </a:p>
          <a:p>
            <a:r>
              <a:rPr lang="en-US" sz="2400" dirty="0"/>
              <a:t>Alternatively, you can simulate one by using Data Generators such as:</a:t>
            </a:r>
            <a:endParaRPr lang="en-US" sz="2400" dirty="0">
              <a:hlinkClick r:id="rId4"/>
            </a:endParaRPr>
          </a:p>
          <a:p>
            <a:pPr lvl="2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://www.mockaroo.com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2"/>
            <a:r>
              <a:rPr lang="en-US" dirty="0">
                <a:hlinkClick r:id="rId5"/>
              </a:rPr>
              <a:t>http://sourceforge.net/projects/spawner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562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 Z:\DATAMANAGEMENT-DEV\HDP </a:t>
            </a:r>
            <a:r>
              <a:rPr lang="en-US" dirty="0" smtClean="0"/>
              <a:t>Sessions2\code</a:t>
            </a:r>
          </a:p>
          <a:p>
            <a:r>
              <a:rPr lang="en-US" dirty="0"/>
              <a:t>Data: Z:\DATAMANAGEMENT-DEV\HDP Sessions\data\</a:t>
            </a:r>
            <a:r>
              <a:rPr lang="en-US" dirty="0" err="1"/>
              <a:t>hive_spark_core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5400"/>
          </a:xfrm>
        </p:spPr>
        <p:txBody>
          <a:bodyPr>
            <a:noAutofit/>
          </a:bodyPr>
          <a:lstStyle/>
          <a:p>
            <a:r>
              <a:rPr lang="en-US" sz="1400" dirty="0"/>
              <a:t>Example 1: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00B050"/>
                </a:solidFill>
              </a:rPr>
              <a:t>Loading Data into Hive (NYSE Example)</a:t>
            </a:r>
          </a:p>
          <a:p>
            <a:r>
              <a:rPr lang="en-US" sz="1400" dirty="0" smtClean="0"/>
              <a:t>Example 2:</a:t>
            </a:r>
            <a:r>
              <a:rPr lang="en-US" sz="1400" dirty="0" smtClean="0">
                <a:solidFill>
                  <a:srgbClr val="00B050"/>
                </a:solidFill>
              </a:rPr>
              <a:t>   Basic Operations in Hive</a:t>
            </a:r>
          </a:p>
          <a:p>
            <a:r>
              <a:rPr lang="en-US" sz="1400" dirty="0"/>
              <a:t>Example 3:</a:t>
            </a:r>
            <a:r>
              <a:rPr lang="en-US" sz="1400" dirty="0" smtClean="0">
                <a:solidFill>
                  <a:srgbClr val="00B050"/>
                </a:solidFill>
              </a:rPr>
              <a:t>   Managed vs. External Tables</a:t>
            </a:r>
          </a:p>
          <a:p>
            <a:r>
              <a:rPr lang="en-US" sz="1400" dirty="0" smtClean="0"/>
              <a:t>Example 4:   </a:t>
            </a:r>
            <a:r>
              <a:rPr lang="en-US" sz="1400" dirty="0" smtClean="0">
                <a:solidFill>
                  <a:srgbClr val="00B050"/>
                </a:solidFill>
              </a:rPr>
              <a:t>Partition </a:t>
            </a:r>
            <a:r>
              <a:rPr lang="en-US" sz="1400" dirty="0">
                <a:solidFill>
                  <a:srgbClr val="00B050"/>
                </a:solidFill>
              </a:rPr>
              <a:t>&amp; Buckets (Refer Partition Example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 smtClean="0"/>
              <a:t>Example </a:t>
            </a:r>
            <a:r>
              <a:rPr lang="en-US" sz="1400" dirty="0"/>
              <a:t>5</a:t>
            </a:r>
            <a:r>
              <a:rPr lang="en-US" sz="1400" dirty="0" smtClean="0"/>
              <a:t>:   </a:t>
            </a:r>
            <a:r>
              <a:rPr lang="en-US" sz="1400" dirty="0" smtClean="0">
                <a:solidFill>
                  <a:srgbClr val="00B050"/>
                </a:solidFill>
              </a:rPr>
              <a:t>Schema on Read Example</a:t>
            </a:r>
          </a:p>
          <a:p>
            <a:r>
              <a:rPr lang="en-US" sz="1400" dirty="0"/>
              <a:t>Example </a:t>
            </a:r>
            <a:r>
              <a:rPr lang="en-US" sz="1400" dirty="0" smtClean="0"/>
              <a:t>6:   </a:t>
            </a:r>
            <a:r>
              <a:rPr lang="en-US" sz="1400" dirty="0" smtClean="0">
                <a:solidFill>
                  <a:srgbClr val="00B050"/>
                </a:solidFill>
              </a:rPr>
              <a:t>Functions and UDF in Hive</a:t>
            </a:r>
          </a:p>
          <a:p>
            <a:r>
              <a:rPr lang="en-US" sz="1400" dirty="0" smtClean="0"/>
              <a:t>Example 7:   </a:t>
            </a:r>
            <a:r>
              <a:rPr lang="en-US" sz="1400" dirty="0" smtClean="0">
                <a:solidFill>
                  <a:srgbClr val="00B050"/>
                </a:solidFill>
              </a:rPr>
              <a:t>Complex Data Type and Table Generating Function </a:t>
            </a:r>
          </a:p>
          <a:p>
            <a:r>
              <a:rPr lang="en-US" sz="1400" dirty="0"/>
              <a:t>Example 8</a:t>
            </a:r>
            <a:r>
              <a:rPr lang="en-US" sz="1400" dirty="0" smtClean="0"/>
              <a:t>:   </a:t>
            </a:r>
            <a:r>
              <a:rPr lang="en-US" sz="1400" dirty="0" smtClean="0">
                <a:solidFill>
                  <a:srgbClr val="00B050"/>
                </a:solidFill>
              </a:rPr>
              <a:t>Streaming – An example of Transform function </a:t>
            </a:r>
          </a:p>
          <a:p>
            <a:r>
              <a:rPr lang="en-US" sz="1400" dirty="0" smtClean="0"/>
              <a:t>Example 9:  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MR Functions – Mapper, Reducer and Transform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Example </a:t>
            </a:r>
            <a:r>
              <a:rPr lang="en-US" sz="1400" dirty="0" smtClean="0"/>
              <a:t>10:</a:t>
            </a:r>
            <a:r>
              <a:rPr lang="en-US" sz="1400" dirty="0" smtClean="0">
                <a:solidFill>
                  <a:srgbClr val="00B050"/>
                </a:solidFill>
              </a:rPr>
              <a:t>  Data Pipelining</a:t>
            </a:r>
          </a:p>
          <a:p>
            <a:r>
              <a:rPr lang="en-US" sz="1400" dirty="0" smtClean="0"/>
              <a:t>Example 11: </a:t>
            </a:r>
            <a:r>
              <a:rPr lang="en-US" sz="1400" dirty="0" err="1" smtClean="0">
                <a:solidFill>
                  <a:srgbClr val="00B050"/>
                </a:solidFill>
              </a:rPr>
              <a:t>SerDe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Example </a:t>
            </a:r>
            <a:r>
              <a:rPr lang="en-US" sz="1400" dirty="0" smtClean="0"/>
              <a:t>12: </a:t>
            </a:r>
            <a:r>
              <a:rPr lang="en-US" sz="1400" dirty="0" smtClean="0">
                <a:solidFill>
                  <a:srgbClr val="FF0000"/>
                </a:solidFill>
              </a:rPr>
              <a:t>Joins </a:t>
            </a:r>
            <a:r>
              <a:rPr lang="en-US" sz="1400" dirty="0">
                <a:solidFill>
                  <a:srgbClr val="FF0000"/>
                </a:solidFill>
              </a:rPr>
              <a:t>in Hive</a:t>
            </a:r>
          </a:p>
          <a:p>
            <a:r>
              <a:rPr lang="en-US" sz="1400" dirty="0"/>
              <a:t>Example </a:t>
            </a:r>
            <a:r>
              <a:rPr lang="en-US" sz="1400" dirty="0" smtClean="0"/>
              <a:t>13: </a:t>
            </a:r>
            <a:r>
              <a:rPr lang="en-US" sz="1400" dirty="0" smtClean="0">
                <a:solidFill>
                  <a:srgbClr val="FF0000"/>
                </a:solidFill>
              </a:rPr>
              <a:t>Indexes </a:t>
            </a:r>
            <a:r>
              <a:rPr lang="en-US" sz="1400" dirty="0">
                <a:solidFill>
                  <a:srgbClr val="FF0000"/>
                </a:solidFill>
              </a:rPr>
              <a:t>on </a:t>
            </a:r>
            <a:r>
              <a:rPr lang="en-US" sz="1400" dirty="0" smtClean="0">
                <a:solidFill>
                  <a:srgbClr val="FF0000"/>
                </a:solidFill>
              </a:rPr>
              <a:t>Hive</a:t>
            </a:r>
          </a:p>
          <a:p>
            <a:r>
              <a:rPr lang="en-US" sz="1400" dirty="0" smtClean="0"/>
              <a:t>Example 14: </a:t>
            </a:r>
            <a:r>
              <a:rPr lang="en-US" sz="1400" dirty="0" smtClean="0">
                <a:solidFill>
                  <a:srgbClr val="FF0000"/>
                </a:solidFill>
              </a:rPr>
              <a:t>Explain</a:t>
            </a:r>
          </a:p>
          <a:p>
            <a:r>
              <a:rPr lang="en-US" sz="1400" dirty="0" smtClean="0"/>
              <a:t>Example 15: </a:t>
            </a:r>
            <a:r>
              <a:rPr lang="en-US" sz="1400" dirty="0" smtClean="0">
                <a:solidFill>
                  <a:srgbClr val="FF0000"/>
                </a:solidFill>
              </a:rPr>
              <a:t>Materialized view in Hive</a:t>
            </a:r>
          </a:p>
          <a:p>
            <a:r>
              <a:rPr lang="en-US" sz="1400" dirty="0" smtClean="0"/>
              <a:t>Example 16: </a:t>
            </a:r>
            <a:r>
              <a:rPr lang="en-US" sz="1400" dirty="0" smtClean="0">
                <a:solidFill>
                  <a:srgbClr val="0070C0"/>
                </a:solidFill>
              </a:rPr>
              <a:t>Transaction (</a:t>
            </a:r>
            <a:r>
              <a:rPr lang="en-US" sz="1400" dirty="0" err="1" smtClean="0">
                <a:solidFill>
                  <a:srgbClr val="0070C0"/>
                </a:solidFill>
              </a:rPr>
              <a:t>ACIDity</a:t>
            </a:r>
            <a:r>
              <a:rPr lang="en-US" sz="1400" dirty="0" smtClean="0">
                <a:solidFill>
                  <a:srgbClr val="0070C0"/>
                </a:solidFill>
              </a:rPr>
              <a:t>) in Hive 0.13 and beyond</a:t>
            </a:r>
          </a:p>
          <a:p>
            <a:r>
              <a:rPr lang="en-US" sz="1400" dirty="0" smtClean="0"/>
              <a:t>Example 17: </a:t>
            </a:r>
            <a:r>
              <a:rPr lang="en-US" sz="1400" dirty="0" smtClean="0">
                <a:solidFill>
                  <a:srgbClr val="00B050"/>
                </a:solidFill>
              </a:rPr>
              <a:t>Hive on Spark</a:t>
            </a:r>
          </a:p>
          <a:p>
            <a:r>
              <a:rPr lang="en-US" sz="1400" dirty="0" smtClean="0"/>
              <a:t>Example 18: </a:t>
            </a:r>
            <a:r>
              <a:rPr lang="en-US" sz="1400" dirty="0" smtClean="0">
                <a:solidFill>
                  <a:srgbClr val="00B050"/>
                </a:solidFill>
              </a:rPr>
              <a:t>XML Processing in Hive</a:t>
            </a:r>
          </a:p>
        </p:txBody>
      </p:sp>
      <p:pic>
        <p:nvPicPr>
          <p:cNvPr id="1026" name="Picture 2" descr="http://akamaicovers.oreilly.com/images/0636920023555/ca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33600"/>
            <a:ext cx="17145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1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Exercise 1: Loading Data and Querying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24400"/>
            <a:ext cx="8229600" cy="1447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Code: NYSE.txt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Data: NYSE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8036" y="11430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Goals:</a:t>
            </a:r>
          </a:p>
          <a:p>
            <a:pPr lvl="1"/>
            <a:r>
              <a:rPr lang="en-US" sz="1600" dirty="0" smtClean="0"/>
              <a:t>Load Data</a:t>
            </a:r>
            <a:r>
              <a:rPr lang="en-US" sz="1600" dirty="0"/>
              <a:t> </a:t>
            </a:r>
            <a:r>
              <a:rPr lang="en-US" sz="1600" dirty="0" smtClean="0"/>
              <a:t>into HDFS</a:t>
            </a:r>
          </a:p>
          <a:p>
            <a:pPr lvl="1"/>
            <a:r>
              <a:rPr lang="en-US" sz="1600" dirty="0" smtClean="0"/>
              <a:t> Create Base  and Aggregate </a:t>
            </a:r>
            <a:r>
              <a:rPr lang="en-US" sz="1600" dirty="0"/>
              <a:t>tables </a:t>
            </a:r>
            <a:endParaRPr lang="en-US" sz="1600" dirty="0" smtClean="0"/>
          </a:p>
          <a:p>
            <a:pPr lvl="1"/>
            <a:r>
              <a:rPr lang="en-US" sz="1600" dirty="0" smtClean="0"/>
              <a:t>Query the table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32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Ex 2: Basic Operations in Hive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905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Refer </a:t>
            </a:r>
            <a:r>
              <a:rPr lang="en-US" sz="2000" dirty="0"/>
              <a:t>to cheat sheet at: </a:t>
            </a:r>
            <a:r>
              <a:rPr lang="en-US" sz="2000" dirty="0">
                <a:hlinkClick r:id="rId2"/>
              </a:rPr>
              <a:t>http://hortonworks.com/blog/hive-cheat-sheet-for-sql-users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 smtClean="0"/>
              <a:t>Also at : code/hive/Hortonworks.CheatSheet.SQLtoHive.pdf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21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4409</TotalTime>
  <Words>1745</Words>
  <Application>Microsoft Office PowerPoint</Application>
  <PresentationFormat>On-screen Show (4:3)</PresentationFormat>
  <Paragraphs>288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Hands on with Hadoop</vt:lpstr>
      <vt:lpstr>Introduction</vt:lpstr>
      <vt:lpstr>What Hive is not?</vt:lpstr>
      <vt:lpstr>Hive C/S</vt:lpstr>
      <vt:lpstr>Hive Deployments</vt:lpstr>
      <vt:lpstr>A Word on Data sets and Code</vt:lpstr>
      <vt:lpstr>Examples</vt:lpstr>
      <vt:lpstr>Exercise 1: Loading Data and Querying</vt:lpstr>
      <vt:lpstr>Ex 2: Basic Operations in Hive</vt:lpstr>
      <vt:lpstr>Exercise 3: External vs. Managed Table</vt:lpstr>
      <vt:lpstr>Ex 4: Partitions and  Buckets</vt:lpstr>
      <vt:lpstr>Ex 5: Schema on Read</vt:lpstr>
      <vt:lpstr>Ex 6: Functions and UDFs in Hive</vt:lpstr>
      <vt:lpstr>7a ) Loading Binary Data</vt:lpstr>
      <vt:lpstr>Ex 7b: Complex Data Type, Table Generating Functions and Lateral Projections</vt:lpstr>
      <vt:lpstr>Ex 7c: Table Generating Function</vt:lpstr>
      <vt:lpstr>BI on Hive</vt:lpstr>
      <vt:lpstr>Hive - Wc</vt:lpstr>
      <vt:lpstr>Ex 8: Streaming, Transform &amp; Distributed Cache</vt:lpstr>
      <vt:lpstr>Ex 12: SerDe</vt:lpstr>
      <vt:lpstr>Ex 14:Transactions in Hive</vt:lpstr>
      <vt:lpstr>Ex 15: Hive on Spark</vt:lpstr>
      <vt:lpstr>Ex 17: XML Processing in Hive</vt:lpstr>
      <vt:lpstr>Wikipedia Text Analytics – Case Study</vt:lpstr>
      <vt:lpstr>Wikipedia Case Study (Contd)</vt:lpstr>
      <vt:lpstr>Assignment</vt:lpstr>
      <vt:lpstr>Appendix</vt:lpstr>
      <vt:lpstr>Ex 5: Joins in Hive</vt:lpstr>
      <vt:lpstr>Advantages of Hive over SQL</vt:lpstr>
      <vt:lpstr>Disadvantages</vt:lpstr>
      <vt:lpstr>Query processing in Hadoop  </vt:lpstr>
      <vt:lpstr>Hive on Spark vs. Hive on Tez – Which one to use? </vt:lpstr>
      <vt:lpstr>Additional Concepts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 with Hadoop</dc:title>
  <dc:creator>Thillaisthanam, Narendran</dc:creator>
  <cp:lastModifiedBy>Thillaisthanam, Narendran</cp:lastModifiedBy>
  <cp:revision>150</cp:revision>
  <dcterms:created xsi:type="dcterms:W3CDTF">2006-08-16T00:00:00Z</dcterms:created>
  <dcterms:modified xsi:type="dcterms:W3CDTF">2015-08-25T08:13:00Z</dcterms:modified>
</cp:coreProperties>
</file>