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87" r:id="rId3"/>
    <p:sldId id="289" r:id="rId4"/>
    <p:sldId id="294" r:id="rId5"/>
    <p:sldId id="258" r:id="rId6"/>
    <p:sldId id="259" r:id="rId7"/>
    <p:sldId id="260" r:id="rId8"/>
    <p:sldId id="296" r:id="rId9"/>
    <p:sldId id="297" r:id="rId10"/>
    <p:sldId id="261" r:id="rId11"/>
    <p:sldId id="309" r:id="rId12"/>
    <p:sldId id="310" r:id="rId13"/>
    <p:sldId id="329" r:id="rId14"/>
    <p:sldId id="295" r:id="rId15"/>
    <p:sldId id="302" r:id="rId16"/>
    <p:sldId id="303" r:id="rId17"/>
    <p:sldId id="304" r:id="rId18"/>
    <p:sldId id="300" r:id="rId19"/>
    <p:sldId id="266" r:id="rId20"/>
    <p:sldId id="262" r:id="rId21"/>
    <p:sldId id="267" r:id="rId22"/>
    <p:sldId id="264" r:id="rId23"/>
    <p:sldId id="307" r:id="rId24"/>
    <p:sldId id="301" r:id="rId25"/>
    <p:sldId id="268" r:id="rId26"/>
    <p:sldId id="269" r:id="rId27"/>
    <p:sldId id="270" r:id="rId28"/>
    <p:sldId id="273" r:id="rId29"/>
    <p:sldId id="280" r:id="rId30"/>
    <p:sldId id="277" r:id="rId31"/>
    <p:sldId id="275" r:id="rId32"/>
    <p:sldId id="278" r:id="rId33"/>
    <p:sldId id="279" r:id="rId34"/>
    <p:sldId id="327" r:id="rId35"/>
    <p:sldId id="322" r:id="rId36"/>
    <p:sldId id="326" r:id="rId37"/>
    <p:sldId id="320" r:id="rId38"/>
    <p:sldId id="321" r:id="rId39"/>
    <p:sldId id="325" r:id="rId40"/>
    <p:sldId id="324" r:id="rId41"/>
    <p:sldId id="33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>
      <p:cViewPr>
        <p:scale>
          <a:sx n="98" d="100"/>
          <a:sy n="98" d="100"/>
        </p:scale>
        <p:origin x="1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FC0B-4FB9-4315-B8FD-E2DC0E4B8074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93077-A03B-4860-91E7-A2A0DE0F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rkmail.org/message/jogee653ef2xjjt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ma.utexas.edu/users/parker/sampling/repl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sz="1600" dirty="0" smtClean="0">
                <a:hlinkClick r:id="rId3"/>
              </a:rPr>
              <a:t>http://markmail.org/message/jogee653ef2xjjts</a:t>
            </a:r>
            <a:endParaRPr lang="en-US" sz="1600" dirty="0" smtClean="0"/>
          </a:p>
          <a:p>
            <a:pPr lvl="2"/>
            <a:r>
              <a:rPr lang="en-US" sz="1600" dirty="0" smtClean="0">
                <a:hlinkClick r:id="rId4"/>
              </a:rPr>
              <a:t>http://www.ma.utexas.edu/users/parker/sampling/repl.htm</a:t>
            </a: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7-A03B-4860-91E7-A2A0DE0F21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6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7-A03B-4860-91E7-A2A0DE0F21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academic_dataset" TargetMode="External"/><Relationship Id="rId2" Type="http://schemas.openxmlformats.org/officeDocument/2006/relationships/hyperlink" Target="http://www.yelp.com/dataset_challen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7926"/>
            <a:ext cx="7772400" cy="1470025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6</a:t>
            </a:r>
            <a:r>
              <a:rPr lang="en-US" dirty="0" smtClean="0"/>
              <a:t> –  Programming 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Naren</a:t>
            </a:r>
            <a:r>
              <a:rPr lang="en-US" dirty="0" smtClean="0"/>
              <a:t> </a:t>
            </a:r>
            <a:r>
              <a:rPr lang="en-US" dirty="0" err="1" smtClean="0"/>
              <a:t>Thilla</a:t>
            </a:r>
            <a:endParaRPr lang="en-US" dirty="0" smtClean="0"/>
          </a:p>
          <a:p>
            <a:r>
              <a:rPr lang="en-US" dirty="0" smtClean="0"/>
              <a:t>June 12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2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 1: Resilient Distributed Dataset (RDD)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5562600" cy="198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Provides a uniform single point abstraction for the distributed dataset</a:t>
            </a:r>
          </a:p>
          <a:p>
            <a:pPr lvl="1"/>
            <a:r>
              <a:rPr lang="en-US" sz="1600" dirty="0" smtClean="0"/>
              <a:t>Resilient (Can be built if memory is lost) &amp; Distributed</a:t>
            </a:r>
          </a:p>
          <a:p>
            <a:r>
              <a:rPr lang="en-US" sz="2000" dirty="0" smtClean="0"/>
              <a:t>RDDs are the functional unit of Spark</a:t>
            </a:r>
          </a:p>
          <a:p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684150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514600"/>
            <a:ext cx="701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RDDs can be created from: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From File</a:t>
            </a:r>
          </a:p>
          <a:p>
            <a:r>
              <a:rPr lang="en-US" sz="1400" dirty="0" smtClean="0"/>
              <a:t>	- From memory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 From another RDD</a:t>
            </a:r>
          </a:p>
          <a:p>
            <a:endParaRPr lang="en-US" sz="1400" dirty="0"/>
          </a:p>
          <a:p>
            <a:r>
              <a:rPr lang="en-US" sz="1400" dirty="0" smtClean="0"/>
              <a:t>Key Learnings: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Load from local File: use “file:/….”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Load from HDFS: use “</a:t>
            </a:r>
            <a:r>
              <a:rPr lang="en-US" sz="1400" dirty="0" err="1" smtClean="0"/>
              <a:t>hdfs</a:t>
            </a:r>
            <a:r>
              <a:rPr lang="en-US" sz="1400" dirty="0" smtClean="0"/>
              <a:t>:&lt;host:8020&gt;/file…”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Var</a:t>
            </a:r>
            <a:r>
              <a:rPr lang="en-US" sz="1400" dirty="0" smtClean="0"/>
              <a:t> vs. Val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How does this operation compare to MR?                               </a:t>
            </a:r>
          </a:p>
          <a:p>
            <a:r>
              <a:rPr lang="en-US" sz="14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78" y="5562600"/>
            <a:ext cx="7924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spark-rdd.txt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Spark – Cluster Overview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" y="1066800"/>
            <a:ext cx="71374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6900" y="5486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 https://spark.apache.org/docs/latest/cluster-overview.html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553200" y="4000500"/>
            <a:ext cx="1993900" cy="129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 smtClean="0"/>
              <a:t>Cluster Managers:</a:t>
            </a:r>
          </a:p>
          <a:p>
            <a:r>
              <a:rPr lang="en-US" sz="1600" dirty="0" smtClean="0"/>
              <a:t>Standalone</a:t>
            </a:r>
          </a:p>
          <a:p>
            <a:r>
              <a:rPr lang="en-US" sz="1600" dirty="0" smtClean="0"/>
              <a:t>YARN</a:t>
            </a:r>
          </a:p>
          <a:p>
            <a:r>
              <a:rPr lang="en-US" sz="1600" dirty="0" err="1" smtClean="0"/>
              <a:t>Mesos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00" y="3211512"/>
            <a:ext cx="1847850" cy="13144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Spark Driver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Spark – Cluster Manager 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409575" y="3697287"/>
            <a:ext cx="1333500" cy="508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Spark Context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692400" y="3532187"/>
            <a:ext cx="1905000" cy="673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Cluster Manager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791200" y="1343025"/>
            <a:ext cx="1905000" cy="4070350"/>
            <a:chOff x="5791200" y="1720850"/>
            <a:chExt cx="1905000" cy="4070350"/>
          </a:xfrm>
        </p:grpSpPr>
        <p:sp>
          <p:nvSpPr>
            <p:cNvPr id="7" name="Rounded Rectangle 6"/>
            <p:cNvSpPr/>
            <p:nvPr/>
          </p:nvSpPr>
          <p:spPr>
            <a:xfrm>
              <a:off x="5791200" y="1720850"/>
              <a:ext cx="1905000" cy="40703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sz="1400" dirty="0" smtClean="0"/>
                <a:t>Worker Node -1</a:t>
              </a:r>
            </a:p>
            <a:p>
              <a:pPr algn="ctr"/>
              <a:endParaRPr lang="en-US" sz="14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943600" y="2286000"/>
              <a:ext cx="1619250" cy="1524000"/>
              <a:chOff x="5943600" y="2286000"/>
              <a:chExt cx="1619250" cy="1524000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943600" y="2286000"/>
                <a:ext cx="1619250" cy="15240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Storage Grid – HDFS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086475" y="2625725"/>
                <a:ext cx="1200150" cy="38417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Partition -1</a:t>
                </a:r>
                <a:endParaRPr lang="en-US" sz="14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11875" y="3162300"/>
                <a:ext cx="1200150" cy="431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Partition -2</a:t>
                </a:r>
                <a:endParaRPr lang="en-US" sz="16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56300" y="4051300"/>
              <a:ext cx="1619250" cy="1524000"/>
              <a:chOff x="5943600" y="2286000"/>
              <a:chExt cx="1619250" cy="1524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943600" y="2286000"/>
                <a:ext cx="1619250" cy="15240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Compute Grid</a:t>
                </a:r>
              </a:p>
              <a:p>
                <a:pPr algn="ctr"/>
                <a:endParaRPr lang="en-US" sz="1200" dirty="0" smtClean="0"/>
              </a:p>
              <a:p>
                <a:pPr algn="ctr"/>
                <a:endParaRPr lang="en-US" sz="1200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086475" y="2625725"/>
                <a:ext cx="1200150" cy="384175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Executor -1</a:t>
                </a:r>
                <a:endParaRPr lang="en-US" sz="1400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111875" y="3162300"/>
                <a:ext cx="1200150" cy="4318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Executor-2</a:t>
                </a:r>
                <a:endParaRPr lang="en-US" sz="1600" dirty="0"/>
              </a:p>
            </p:txBody>
          </p:sp>
        </p:grpSp>
      </p:grpSp>
      <p:sp>
        <p:nvSpPr>
          <p:cNvPr id="18" name="Rounded Rectangle 17"/>
          <p:cNvSpPr/>
          <p:nvPr/>
        </p:nvSpPr>
        <p:spPr>
          <a:xfrm>
            <a:off x="5813425" y="5715000"/>
            <a:ext cx="1905000" cy="6731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Worker Node -2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4597400" y="3868737"/>
            <a:ext cx="1193800" cy="33655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2000250" y="3868737"/>
            <a:ext cx="692150" cy="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19600" y="4205287"/>
            <a:ext cx="1371600" cy="1662113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Pipelining – MR in Spark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Hadoop MR allows only one map &amp; reduce per job.</a:t>
            </a:r>
          </a:p>
          <a:p>
            <a:r>
              <a:rPr lang="en-US" sz="2400" dirty="0" smtClean="0"/>
              <a:t>This results in lot of wastage (I/</a:t>
            </a:r>
            <a:r>
              <a:rPr lang="en-US" sz="2400" dirty="0" err="1" smtClean="0"/>
              <a:t>Os</a:t>
            </a:r>
            <a:r>
              <a:rPr lang="en-US" sz="2400" dirty="0" smtClean="0"/>
              <a:t>) . Chaining of operations is not possible. </a:t>
            </a:r>
          </a:p>
          <a:p>
            <a:r>
              <a:rPr lang="en-US" sz="2400" dirty="0" smtClean="0"/>
              <a:t>Spark allows combining of Map &amp; Reduce</a:t>
            </a:r>
          </a:p>
          <a:p>
            <a:pPr lvl="1"/>
            <a:r>
              <a:rPr lang="en-US" sz="2000" dirty="0" smtClean="0"/>
              <a:t>This results in incredible performance 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8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 2: Text File &amp;&amp; </a:t>
            </a:r>
            <a:r>
              <a:rPr lang="en-US" sz="3600" dirty="0" err="1" smtClean="0"/>
              <a:t>WholeTextFile</a:t>
            </a:r>
            <a:r>
              <a:rPr lang="en-US" sz="3600" dirty="0" smtClean="0"/>
              <a:t> RDD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27" y="1044147"/>
            <a:ext cx="8229600" cy="368025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Use of wildcard for </a:t>
            </a:r>
            <a:r>
              <a:rPr lang="en-US" sz="1800" b="1" i="1" dirty="0" err="1" smtClean="0"/>
              <a:t>textFile</a:t>
            </a:r>
            <a:r>
              <a:rPr lang="en-US" sz="1800" dirty="0" smtClean="0"/>
              <a:t> permitted</a:t>
            </a:r>
          </a:p>
          <a:p>
            <a:pPr lvl="1"/>
            <a:r>
              <a:rPr lang="en-US" sz="1600" dirty="0" smtClean="0"/>
              <a:t>The resultant RDD will contain ALL the lines.</a:t>
            </a:r>
          </a:p>
          <a:p>
            <a:pPr lvl="1"/>
            <a:r>
              <a:rPr lang="en-US" sz="1600" dirty="0" smtClean="0"/>
              <a:t>The lines are terminated by “\n”</a:t>
            </a:r>
          </a:p>
          <a:p>
            <a:pPr lvl="1"/>
            <a:r>
              <a:rPr lang="en-US" sz="1600" dirty="0" smtClean="0"/>
              <a:t>For local files, the same file must be accessible to all the worker nodes (Staging and mounting the staging drive is a better option!!) </a:t>
            </a:r>
          </a:p>
          <a:p>
            <a:r>
              <a:rPr lang="en-US" sz="1800" dirty="0" smtClean="0"/>
              <a:t>Internally the work as well as the data set is divided across multiple nodes.</a:t>
            </a:r>
          </a:p>
          <a:p>
            <a:pPr lvl="1"/>
            <a:r>
              <a:rPr lang="en-US" sz="1600" dirty="0" smtClean="0"/>
              <a:t>There is a 1:1 relationship between HDFS blocks and Spark Partitions.</a:t>
            </a:r>
          </a:p>
          <a:p>
            <a:pPr lvl="1"/>
            <a:r>
              <a:rPr lang="en-US" sz="1600" dirty="0" smtClean="0"/>
              <a:t>You can ask for more partitions, but not less</a:t>
            </a:r>
          </a:p>
          <a:p>
            <a:pPr lvl="2"/>
            <a:r>
              <a:rPr lang="en-US" sz="1400" dirty="0" smtClean="0">
                <a:solidFill>
                  <a:srgbClr val="FF0000"/>
                </a:solidFill>
              </a:rPr>
              <a:t>How to view Partitions      </a:t>
            </a:r>
            <a:r>
              <a:rPr lang="en-US" sz="1400" dirty="0" err="1" smtClean="0">
                <a:solidFill>
                  <a:srgbClr val="FF0000"/>
                </a:solidFill>
              </a:rPr>
              <a:t>rdd.partitions.length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2"/>
            <a:r>
              <a:rPr lang="en-US" sz="1400" dirty="0" smtClean="0">
                <a:solidFill>
                  <a:srgbClr val="FF0000"/>
                </a:solidFill>
              </a:rPr>
              <a:t>How to increase Partitions</a:t>
            </a:r>
          </a:p>
          <a:p>
            <a:r>
              <a:rPr lang="en-US" sz="1800" dirty="0" err="1" smtClean="0"/>
              <a:t>Sc.wholeTextFiles</a:t>
            </a:r>
            <a:r>
              <a:rPr lang="en-US" sz="1800" dirty="0" smtClean="0"/>
              <a:t>() returns [</a:t>
            </a:r>
            <a:r>
              <a:rPr lang="en-US" sz="1800" dirty="0" err="1" smtClean="0"/>
              <a:t>k,v</a:t>
            </a:r>
            <a:r>
              <a:rPr lang="en-US" sz="1800" dirty="0" smtClean="0"/>
              <a:t>] where k is the file name and v is the dataset corresponding to the file. </a:t>
            </a:r>
          </a:p>
          <a:p>
            <a:pPr lvl="1"/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5181600"/>
            <a:ext cx="7162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spark- </a:t>
            </a:r>
            <a:r>
              <a:rPr lang="en-US" dirty="0" err="1" smtClean="0">
                <a:solidFill>
                  <a:srgbClr val="FF0000"/>
                </a:solidFill>
              </a:rPr>
              <a:t>WholeTextFile.scala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Exercise 3: Map and Filter Transformation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0137"/>
            <a:ext cx="5486400" cy="2286000"/>
          </a:xfrm>
        </p:spPr>
        <p:txBody>
          <a:bodyPr>
            <a:normAutofit fontScale="62500" lnSpcReduction="20000"/>
          </a:bodyPr>
          <a:lstStyle/>
          <a:p>
            <a:pPr marL="400050"/>
            <a:r>
              <a:rPr lang="en-US" sz="2100" dirty="0" smtClean="0"/>
              <a:t>Base RDD is immutable</a:t>
            </a:r>
          </a:p>
          <a:p>
            <a:pPr marL="800100" lvl="1"/>
            <a:r>
              <a:rPr lang="en-US" sz="2100" dirty="0" smtClean="0"/>
              <a:t>Transformation create a modified version of RDD </a:t>
            </a:r>
            <a:endParaRPr lang="en-US" sz="2100" dirty="0"/>
          </a:p>
          <a:p>
            <a:pPr lvl="2"/>
            <a:r>
              <a:rPr lang="en-US" sz="2100" b="1" dirty="0" smtClean="0"/>
              <a:t>Map</a:t>
            </a:r>
            <a:r>
              <a:rPr lang="en-US" sz="2100" dirty="0" smtClean="0"/>
              <a:t> (f) </a:t>
            </a:r>
          </a:p>
          <a:p>
            <a:pPr lvl="2"/>
            <a:r>
              <a:rPr lang="en-US" sz="2100" b="1" dirty="0" smtClean="0"/>
              <a:t>Filter</a:t>
            </a:r>
            <a:r>
              <a:rPr lang="en-US" sz="2100" dirty="0" smtClean="0"/>
              <a:t> (f)</a:t>
            </a:r>
          </a:p>
          <a:p>
            <a:pPr lvl="2"/>
            <a:endParaRPr lang="en-US" sz="2100" dirty="0"/>
          </a:p>
          <a:p>
            <a:pPr marL="914400" lvl="2" indent="0">
              <a:buNone/>
            </a:pPr>
            <a:r>
              <a:rPr lang="en-US" sz="2100" b="1" dirty="0" smtClean="0"/>
              <a:t>Syntax</a:t>
            </a:r>
            <a:r>
              <a:rPr lang="en-US" sz="2100" dirty="0" smtClean="0"/>
              <a:t>: </a:t>
            </a:r>
            <a:r>
              <a:rPr lang="en-US" sz="2100" dirty="0" err="1" smtClean="0"/>
              <a:t>RDD.</a:t>
            </a:r>
            <a:r>
              <a:rPr lang="en-US" sz="2100" dirty="0" err="1" smtClean="0">
                <a:solidFill>
                  <a:srgbClr val="FF0000"/>
                </a:solidFill>
              </a:rPr>
              <a:t>map</a:t>
            </a:r>
            <a:r>
              <a:rPr lang="en-US" sz="2100" dirty="0" smtClean="0"/>
              <a:t> (element=&gt;</a:t>
            </a:r>
            <a:r>
              <a:rPr lang="en-US" sz="2100" dirty="0" err="1" smtClean="0"/>
              <a:t>element.function</a:t>
            </a:r>
            <a:r>
              <a:rPr lang="en-US" sz="2100" dirty="0" smtClean="0"/>
              <a:t>)</a:t>
            </a:r>
          </a:p>
          <a:p>
            <a:pPr marL="914400" lvl="2" indent="0">
              <a:buNone/>
            </a:pPr>
            <a:endParaRPr lang="en-US" sz="2100" dirty="0"/>
          </a:p>
          <a:p>
            <a:r>
              <a:rPr lang="en-US" sz="2100" dirty="0"/>
              <a:t>Lazy </a:t>
            </a:r>
            <a:r>
              <a:rPr lang="en-US" sz="2100" dirty="0" smtClean="0"/>
              <a:t>Loading</a:t>
            </a:r>
          </a:p>
          <a:p>
            <a:r>
              <a:rPr lang="en-US" sz="2100" dirty="0" smtClean="0"/>
              <a:t>Chaining Transformations allowed</a:t>
            </a:r>
          </a:p>
          <a:p>
            <a:pPr lvl="1"/>
            <a:r>
              <a:rPr lang="en-US" sz="2100" dirty="0" smtClean="0"/>
              <a:t>Compare with Chaining of Map Jobs</a:t>
            </a:r>
          </a:p>
          <a:p>
            <a:pPr lvl="1"/>
            <a:r>
              <a:rPr lang="en-US" sz="2100" dirty="0" smtClean="0"/>
              <a:t>Data Pipelining &amp; Stages in Spark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31623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3352800"/>
            <a:ext cx="7391400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 of Map </a:t>
            </a:r>
            <a:r>
              <a:rPr lang="en-US" dirty="0" smtClean="0"/>
              <a:t>: </a:t>
            </a:r>
            <a:r>
              <a:rPr lang="en-US" dirty="0"/>
              <a:t>Convert to Upper </a:t>
            </a:r>
            <a:r>
              <a:rPr lang="en-US" dirty="0" smtClean="0"/>
              <a:t>Case (spark-</a:t>
            </a:r>
            <a:r>
              <a:rPr lang="en-US" dirty="0" err="1" smtClean="0"/>
              <a:t>toUpper.scala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b="1" dirty="0" smtClean="0"/>
              <a:t>Example of Reduce: </a:t>
            </a:r>
            <a:r>
              <a:rPr lang="en-US" dirty="0" smtClean="0"/>
              <a:t>Filter out all lines starting with empty space (spark-</a:t>
            </a:r>
            <a:r>
              <a:rPr lang="en-US" dirty="0" err="1" smtClean="0"/>
              <a:t>filterForI.scala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029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DIY: </a:t>
            </a:r>
            <a:r>
              <a:rPr lang="en-US" dirty="0" smtClean="0"/>
              <a:t>Visualize the MR equivalent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 4: Further Transformations- Zip, 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52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Zip</a:t>
            </a:r>
          </a:p>
          <a:p>
            <a:r>
              <a:rPr lang="en-US" sz="2000" dirty="0" smtClean="0"/>
              <a:t>Map</a:t>
            </a:r>
          </a:p>
          <a:p>
            <a:r>
              <a:rPr lang="en-US" sz="2000" dirty="0" smtClean="0"/>
              <a:t>Values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Zip: Rips the </a:t>
            </a:r>
            <a:r>
              <a:rPr lang="en-US" sz="2000" dirty="0" err="1" smtClean="0"/>
              <a:t>ith</a:t>
            </a:r>
            <a:r>
              <a:rPr lang="en-US" sz="2000" dirty="0" smtClean="0"/>
              <a:t> element from each partition and combines them side by side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895600"/>
            <a:ext cx="73914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Example  : Spark-</a:t>
            </a:r>
            <a:r>
              <a:rPr lang="en-US" b="1" dirty="0" err="1" smtClean="0">
                <a:solidFill>
                  <a:srgbClr val="FF0000"/>
                </a:solidFill>
              </a:rPr>
              <a:t>zip.scala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Ex: Web Log Processing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1"/>
            <a:ext cx="8229600" cy="3657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Sample Weblog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7696199" cy="1838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8194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You are given ~ 1.08M weblogs. 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Extract </a:t>
            </a:r>
            <a:r>
              <a:rPr lang="en-US" dirty="0" err="1" smtClean="0"/>
              <a:t>IPAddress</a:t>
            </a:r>
            <a:r>
              <a:rPr lang="en-US" dirty="0" smtClean="0"/>
              <a:t>/</a:t>
            </a:r>
            <a:r>
              <a:rPr lang="en-US" dirty="0" err="1" smtClean="0"/>
              <a:t>UserID</a:t>
            </a:r>
            <a:r>
              <a:rPr lang="en-US" dirty="0" smtClean="0"/>
              <a:t> for HTML logs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Find how many unique visitors visited?  Ans. 35K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How many  unique IP addresses did the users visit from? // 474K  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Provide a daily chart of the following: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499" y="6096000"/>
            <a:ext cx="76707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Ex: spark-</a:t>
            </a:r>
            <a:r>
              <a:rPr lang="en-US" dirty="0" err="1" smtClean="0">
                <a:solidFill>
                  <a:srgbClr val="FF0000"/>
                </a:solidFill>
              </a:rPr>
              <a:t>weblogs.scala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4242"/>
              </p:ext>
            </p:extLst>
          </p:nvPr>
        </p:nvGraphicFramePr>
        <p:xfrm>
          <a:off x="317500" y="4622800"/>
          <a:ext cx="7696200" cy="139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2"/>
                <a:gridCol w="1447800"/>
                <a:gridCol w="1905000"/>
                <a:gridCol w="2819398"/>
              </a:tblGrid>
              <a:tr h="6558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#</a:t>
                      </a:r>
                      <a:r>
                        <a:rPr lang="en-US" sz="1400" baseline="0" dirty="0" smtClean="0"/>
                        <a:t> of visits (Based on </a:t>
                      </a:r>
                      <a:r>
                        <a:rPr lang="en-US" sz="1400" baseline="0" dirty="0" err="1" smtClean="0"/>
                        <a:t>IPAddress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unique visits (based on IP Address)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r>
                        <a:rPr lang="en-US" sz="1400" baseline="0" dirty="0" smtClean="0"/>
                        <a:t> unique visitors (Based on User ID)</a:t>
                      </a:r>
                      <a:endParaRPr lang="en-US" sz="1400" dirty="0"/>
                    </a:p>
                  </a:txBody>
                  <a:tcPr/>
                </a:tc>
              </a:tr>
              <a:tr h="332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Sept</a:t>
                      </a:r>
                      <a:r>
                        <a:rPr lang="en-US" sz="1400" baseline="0" dirty="0" smtClean="0"/>
                        <a:t> 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30K</a:t>
                      </a:r>
                      <a:endParaRPr lang="en-US" sz="1400" dirty="0"/>
                    </a:p>
                  </a:txBody>
                  <a:tcPr/>
                </a:tc>
              </a:tr>
              <a:tr h="3324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baseline="0" dirty="0" smtClean="0"/>
                        <a:t> Sep 2015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9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lifecycle of a Spark Program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Step 1: </a:t>
            </a:r>
            <a:r>
              <a:rPr lang="en-US" sz="2000" dirty="0" smtClean="0"/>
              <a:t>Create </a:t>
            </a:r>
            <a:r>
              <a:rPr lang="en-US" sz="2000" dirty="0"/>
              <a:t>an RDD</a:t>
            </a:r>
          </a:p>
          <a:p>
            <a:pPr marL="0" indent="0">
              <a:buNone/>
            </a:pPr>
            <a:r>
              <a:rPr lang="en-US" sz="2000" b="1" dirty="0" smtClean="0"/>
              <a:t>Step 2: </a:t>
            </a:r>
            <a:r>
              <a:rPr lang="en-US" sz="2000" dirty="0" smtClean="0"/>
              <a:t>Define functions (optional)</a:t>
            </a:r>
          </a:p>
          <a:p>
            <a:pPr marL="0" indent="0">
              <a:buNone/>
            </a:pPr>
            <a:r>
              <a:rPr lang="en-US" sz="2000" b="1" dirty="0" smtClean="0"/>
              <a:t>Step 3: </a:t>
            </a:r>
            <a:r>
              <a:rPr lang="en-US" sz="2000" dirty="0" smtClean="0"/>
              <a:t>Do </a:t>
            </a:r>
            <a:r>
              <a:rPr lang="en-US" sz="2000" dirty="0"/>
              <a:t>Transformation on RDD</a:t>
            </a:r>
          </a:p>
          <a:p>
            <a:pPr lvl="1"/>
            <a:r>
              <a:rPr lang="en-US" sz="2000" dirty="0"/>
              <a:t>Remember, this operation will be performed lazily.</a:t>
            </a:r>
          </a:p>
          <a:p>
            <a:pPr lvl="1"/>
            <a:r>
              <a:rPr lang="en-US" sz="2000" dirty="0"/>
              <a:t>Cache (optional)</a:t>
            </a:r>
          </a:p>
          <a:p>
            <a:pPr marL="0" indent="0">
              <a:buNone/>
            </a:pPr>
            <a:r>
              <a:rPr lang="en-US" sz="2000" b="1" dirty="0" smtClean="0"/>
              <a:t>Step 4: </a:t>
            </a:r>
            <a:r>
              <a:rPr lang="en-US" sz="2000" dirty="0" smtClean="0"/>
              <a:t>Do </a:t>
            </a:r>
            <a:r>
              <a:rPr lang="en-US" sz="2000" dirty="0"/>
              <a:t>actions and </a:t>
            </a:r>
            <a:r>
              <a:rPr lang="en-US" sz="2000" dirty="0" smtClean="0"/>
              <a:t>analysis</a:t>
            </a:r>
          </a:p>
          <a:p>
            <a:pPr marL="0" indent="0">
              <a:buNone/>
            </a:pPr>
            <a:r>
              <a:rPr lang="en-US" sz="2000" b="1" dirty="0" smtClean="0"/>
              <a:t>Step 5: </a:t>
            </a:r>
            <a:r>
              <a:rPr lang="en-US" sz="2000" dirty="0" smtClean="0"/>
              <a:t>Print/Save the results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7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Deeper look at RDD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What does an RDD contain?</a:t>
            </a:r>
          </a:p>
          <a:p>
            <a:pPr lvl="1"/>
            <a:r>
              <a:rPr lang="en-US" sz="2000" dirty="0" smtClean="0"/>
              <a:t>Primitives – 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char,boolean</a:t>
            </a:r>
            <a:endParaRPr lang="en-US" sz="2000" dirty="0" smtClean="0"/>
          </a:p>
          <a:p>
            <a:pPr lvl="1"/>
            <a:r>
              <a:rPr lang="en-US" sz="2000" dirty="0" smtClean="0"/>
              <a:t>Sequences – String, List, Array, Tuples, </a:t>
            </a:r>
            <a:r>
              <a:rPr lang="en-US" sz="2000" dirty="0" err="1" smtClean="0"/>
              <a:t>Dict</a:t>
            </a:r>
            <a:endParaRPr lang="en-US" sz="2000" dirty="0" smtClean="0"/>
          </a:p>
          <a:p>
            <a:pPr lvl="1"/>
            <a:r>
              <a:rPr lang="en-US" sz="2000" dirty="0" smtClean="0"/>
              <a:t>Objects – Scala/Java Objects</a:t>
            </a:r>
          </a:p>
          <a:p>
            <a:pPr lvl="1"/>
            <a:r>
              <a:rPr lang="en-US" sz="2000" dirty="0" smtClean="0"/>
              <a:t>Mixed </a:t>
            </a:r>
          </a:p>
          <a:p>
            <a:pPr lvl="1"/>
            <a:r>
              <a:rPr lang="en-US" sz="2000" dirty="0" smtClean="0"/>
              <a:t>Iterators !! </a:t>
            </a:r>
            <a:endParaRPr lang="en-US" sz="2000" dirty="0"/>
          </a:p>
          <a:p>
            <a:pPr marL="0" indent="0">
              <a:buNone/>
            </a:pPr>
            <a:r>
              <a:rPr lang="nn-NO" sz="2400" b="1" dirty="0" smtClean="0"/>
              <a:t>val</a:t>
            </a:r>
            <a:r>
              <a:rPr lang="nn-NO" sz="2400" dirty="0" smtClean="0"/>
              <a:t> </a:t>
            </a:r>
            <a:r>
              <a:rPr lang="nn-NO" sz="2400" dirty="0"/>
              <a:t>data </a:t>
            </a:r>
            <a:r>
              <a:rPr lang="nn-NO" sz="2400" b="1" dirty="0"/>
              <a:t>=</a:t>
            </a:r>
            <a:r>
              <a:rPr lang="nn-NO" sz="2400" dirty="0"/>
              <a:t> </a:t>
            </a:r>
            <a:r>
              <a:rPr lang="nn-NO" sz="2400" b="1" dirty="0"/>
              <a:t>Array</a:t>
            </a:r>
            <a:r>
              <a:rPr lang="nn-NO" sz="2400" dirty="0"/>
              <a:t>(1, 2, 3, 4, 5</a:t>
            </a:r>
            <a:r>
              <a:rPr lang="nn-NO" sz="2400" dirty="0" smtClean="0"/>
              <a:t>)</a:t>
            </a:r>
          </a:p>
          <a:p>
            <a:pPr marL="0" indent="0">
              <a:buNone/>
            </a:pPr>
            <a:r>
              <a:rPr lang="en-US" sz="2400" b="1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distData</a:t>
            </a:r>
            <a:r>
              <a:rPr lang="en-US" sz="2400" dirty="0"/>
              <a:t> </a:t>
            </a:r>
            <a:r>
              <a:rPr lang="en-US" sz="2400" b="1" dirty="0"/>
              <a:t>=</a:t>
            </a:r>
            <a:r>
              <a:rPr lang="en-US" sz="2400" dirty="0"/>
              <a:t> </a:t>
            </a:r>
            <a:r>
              <a:rPr lang="en-US" sz="2400" dirty="0" err="1"/>
              <a:t>sc.parallelize</a:t>
            </a:r>
            <a:r>
              <a:rPr lang="en-US" sz="2400" dirty="0"/>
              <a:t>(data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Val </a:t>
            </a:r>
            <a:r>
              <a:rPr lang="en-US" sz="2400" dirty="0" err="1" smtClean="0"/>
              <a:t>rdd</a:t>
            </a:r>
            <a:r>
              <a:rPr lang="en-US" sz="2400" dirty="0" smtClean="0"/>
              <a:t> = </a:t>
            </a:r>
            <a:r>
              <a:rPr lang="en-US" sz="2400" dirty="0" err="1" smtClean="0"/>
              <a:t>sc.parallelize</a:t>
            </a:r>
            <a:r>
              <a:rPr lang="en-US" sz="2400" dirty="0" smtClean="0"/>
              <a:t> (Array(1,2,3,4,5))</a:t>
            </a:r>
          </a:p>
          <a:p>
            <a:pPr marL="0" indent="0">
              <a:buNone/>
            </a:pPr>
            <a:r>
              <a:rPr lang="en-US" sz="2400" dirty="0"/>
              <a:t>Val </a:t>
            </a:r>
            <a:r>
              <a:rPr lang="en-US" sz="2400" dirty="0" err="1"/>
              <a:t>rdd</a:t>
            </a:r>
            <a:r>
              <a:rPr lang="en-US" sz="2400" dirty="0"/>
              <a:t> = </a:t>
            </a:r>
            <a:r>
              <a:rPr lang="en-US" sz="2400" dirty="0" err="1"/>
              <a:t>sc.parallelize</a:t>
            </a:r>
            <a:r>
              <a:rPr lang="en-US" sz="2400" dirty="0"/>
              <a:t> </a:t>
            </a:r>
            <a:r>
              <a:rPr lang="en-US" sz="2400" dirty="0" smtClean="0"/>
              <a:t>(List(1,2,3,4,5,6</a:t>
            </a:r>
            <a:r>
              <a:rPr lang="en-US" sz="2400" dirty="0"/>
              <a:t>), </a:t>
            </a:r>
            <a:r>
              <a:rPr lang="en-US" sz="2400" dirty="0" smtClean="0"/>
              <a:t>2)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3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Agenda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/>
          <a:p>
            <a:r>
              <a:rPr lang="en-US" dirty="0" smtClean="0"/>
              <a:t>Spark Introduction</a:t>
            </a:r>
          </a:p>
          <a:p>
            <a:r>
              <a:rPr lang="en-US" dirty="0" smtClean="0"/>
              <a:t>Basics of Spark Programming </a:t>
            </a:r>
          </a:p>
          <a:p>
            <a:r>
              <a:rPr lang="en-US" dirty="0" smtClean="0"/>
              <a:t>Real world programming using Spark</a:t>
            </a:r>
          </a:p>
          <a:p>
            <a:r>
              <a:rPr lang="en-US" dirty="0" smtClean="0"/>
              <a:t>Understanding Spark Clusters</a:t>
            </a:r>
          </a:p>
          <a:p>
            <a:r>
              <a:rPr lang="en-US" dirty="0" smtClean="0"/>
              <a:t>Spark Streaming</a:t>
            </a:r>
          </a:p>
          <a:p>
            <a:r>
              <a:rPr lang="en-US" dirty="0" smtClean="0"/>
              <a:t>Spark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RDD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162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Two types of RDD Operations :</a:t>
            </a:r>
          </a:p>
          <a:p>
            <a:pPr lvl="1"/>
            <a:r>
              <a:rPr lang="en-US" sz="2000" dirty="0" smtClean="0"/>
              <a:t>Transformation</a:t>
            </a:r>
          </a:p>
          <a:p>
            <a:pPr lvl="2"/>
            <a:r>
              <a:rPr lang="en-US" sz="1800" dirty="0" smtClean="0"/>
              <a:t>Map(k=&gt;k’)</a:t>
            </a:r>
          </a:p>
          <a:p>
            <a:pPr lvl="2"/>
            <a:r>
              <a:rPr lang="en-US" sz="1800" dirty="0" err="1" smtClean="0"/>
              <a:t>GroupBy</a:t>
            </a:r>
            <a:r>
              <a:rPr lang="en-US" sz="1800" dirty="0" smtClean="0"/>
              <a:t> ()</a:t>
            </a:r>
          </a:p>
          <a:p>
            <a:pPr lvl="2"/>
            <a:r>
              <a:rPr lang="en-US" sz="1800" dirty="0" smtClean="0"/>
              <a:t>Filter</a:t>
            </a:r>
          </a:p>
          <a:p>
            <a:pPr lvl="2"/>
            <a:r>
              <a:rPr lang="en-US" sz="1800" dirty="0" err="1"/>
              <a:t>flatMap</a:t>
            </a:r>
            <a:endParaRPr lang="en-US" sz="1800" dirty="0"/>
          </a:p>
          <a:p>
            <a:pPr lvl="2"/>
            <a:r>
              <a:rPr lang="en-US" sz="1800" dirty="0"/>
              <a:t>Distinct</a:t>
            </a:r>
          </a:p>
          <a:p>
            <a:pPr lvl="2"/>
            <a:r>
              <a:rPr lang="en-US" sz="1800" dirty="0" smtClean="0"/>
              <a:t>Union</a:t>
            </a:r>
          </a:p>
          <a:p>
            <a:pPr lvl="2"/>
            <a:r>
              <a:rPr lang="en-US" sz="1800" dirty="0" smtClean="0"/>
              <a:t>Zip</a:t>
            </a:r>
            <a:endParaRPr lang="en-US" sz="1800" dirty="0"/>
          </a:p>
          <a:p>
            <a:pPr marL="914400" lvl="2" indent="0">
              <a:buNone/>
            </a:pPr>
            <a:endParaRPr lang="en-US" sz="1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62000" y="4766553"/>
            <a:ext cx="45720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FF0000"/>
                </a:solidFill>
              </a:rPr>
              <a:t>Ex: spark-odd-</a:t>
            </a:r>
            <a:r>
              <a:rPr lang="en-US" b="1" u="sng" dirty="0" err="1" smtClean="0">
                <a:solidFill>
                  <a:srgbClr val="FF0000"/>
                </a:solidFill>
              </a:rPr>
              <a:t>even.scala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RDD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Actions</a:t>
            </a:r>
          </a:p>
          <a:p>
            <a:pPr lvl="1"/>
            <a:r>
              <a:rPr lang="en-US" sz="1600" dirty="0" smtClean="0"/>
              <a:t>First, </a:t>
            </a:r>
            <a:r>
              <a:rPr lang="en-US" sz="1600" dirty="0" err="1" smtClean="0"/>
              <a:t>foreach</a:t>
            </a:r>
            <a:r>
              <a:rPr lang="en-US" sz="1600" dirty="0" smtClean="0"/>
              <a:t>, top(n), take(n)</a:t>
            </a:r>
          </a:p>
          <a:p>
            <a:pPr lvl="1"/>
            <a:r>
              <a:rPr lang="en-US" sz="1600" dirty="0" smtClean="0"/>
              <a:t>count</a:t>
            </a:r>
            <a:r>
              <a:rPr lang="en-US" sz="1600" dirty="0"/>
              <a:t>() – Returns the count of RDD</a:t>
            </a:r>
          </a:p>
          <a:p>
            <a:pPr lvl="1"/>
            <a:r>
              <a:rPr lang="en-US" sz="1600" dirty="0"/>
              <a:t>take(n) – Returns an Array of n elements</a:t>
            </a:r>
          </a:p>
          <a:p>
            <a:pPr lvl="1"/>
            <a:r>
              <a:rPr lang="en-US" sz="1600" dirty="0"/>
              <a:t>collect()- Returns an Array of all elements (Can  be expensive) – use with care! </a:t>
            </a:r>
          </a:p>
          <a:p>
            <a:pPr lvl="1"/>
            <a:r>
              <a:rPr lang="en-US" sz="1600" dirty="0" err="1"/>
              <a:t>saveAsText</a:t>
            </a:r>
            <a:r>
              <a:rPr lang="en-US" sz="1600" dirty="0"/>
              <a:t>(file</a:t>
            </a:r>
            <a:r>
              <a:rPr lang="en-US" sz="1600" dirty="0" smtClean="0"/>
              <a:t>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600" dirty="0" smtClean="0"/>
              <a:t>Sampling </a:t>
            </a:r>
          </a:p>
          <a:p>
            <a:pPr lvl="2"/>
            <a:r>
              <a:rPr lang="en-US" sz="1600" dirty="0" smtClean="0"/>
              <a:t>Sample (</a:t>
            </a:r>
            <a:r>
              <a:rPr lang="en-US" sz="1600" dirty="0" err="1" smtClean="0"/>
              <a:t>withReplacement</a:t>
            </a:r>
            <a:r>
              <a:rPr lang="en-US" sz="1600" dirty="0" smtClean="0"/>
              <a:t>, percent</a:t>
            </a:r>
            <a:r>
              <a:rPr lang="en-US" sz="1600" dirty="0"/>
              <a:t>) </a:t>
            </a:r>
            <a:r>
              <a:rPr lang="en-US" sz="1600" dirty="0" err="1" smtClean="0"/>
              <a:t>takeSample</a:t>
            </a:r>
            <a:r>
              <a:rPr lang="en-US" sz="1600" dirty="0" smtClean="0"/>
              <a:t>(percent)</a:t>
            </a:r>
          </a:p>
          <a:p>
            <a:pPr lvl="2"/>
            <a:r>
              <a:rPr lang="en-US" sz="1600" dirty="0" smtClean="0"/>
              <a:t>Useful for unit testing </a:t>
            </a:r>
          </a:p>
          <a:p>
            <a:pPr marL="914400" lvl="2" indent="0">
              <a:buNone/>
            </a:pPr>
            <a:endParaRPr lang="en-US" sz="1600" dirty="0" smtClean="0"/>
          </a:p>
          <a:p>
            <a:r>
              <a:rPr lang="en-US" sz="1600" dirty="0" smtClean="0"/>
              <a:t>Double RDD operation</a:t>
            </a:r>
          </a:p>
          <a:p>
            <a:pPr lvl="1"/>
            <a:r>
              <a:rPr lang="en-US" sz="1600" dirty="0" smtClean="0"/>
              <a:t>Stat functions such as mean, sum, </a:t>
            </a:r>
            <a:r>
              <a:rPr lang="en-US" sz="1600" dirty="0" err="1" smtClean="0"/>
              <a:t>stdev</a:t>
            </a:r>
            <a:r>
              <a:rPr lang="en-US" sz="1600" dirty="0" smtClean="0"/>
              <a:t>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0" y="5638800"/>
            <a:ext cx="64008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spark-</a:t>
            </a:r>
            <a:r>
              <a:rPr lang="en-US" dirty="0" err="1" smtClean="0">
                <a:solidFill>
                  <a:srgbClr val="FF0000"/>
                </a:solidFill>
              </a:rPr>
              <a:t>sample.scala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Function Programming – The UDFs of Spark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229600" cy="21335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Function Programming</a:t>
            </a:r>
          </a:p>
          <a:p>
            <a:pPr lvl="1"/>
            <a:r>
              <a:rPr lang="en-US" sz="1600" dirty="0" smtClean="0"/>
              <a:t>No Side Effects</a:t>
            </a:r>
          </a:p>
          <a:p>
            <a:pPr lvl="1"/>
            <a:r>
              <a:rPr lang="en-US" sz="1600" dirty="0" smtClean="0"/>
              <a:t>Use of </a:t>
            </a:r>
            <a:r>
              <a:rPr lang="en-US" sz="1600" dirty="0" err="1" smtClean="0"/>
              <a:t>def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toUpper</a:t>
            </a:r>
            <a:r>
              <a:rPr lang="en-US" sz="1600" dirty="0"/>
              <a:t>(s: String): String </a:t>
            </a:r>
            <a:r>
              <a:rPr lang="en-US" sz="1600" dirty="0" smtClean="0"/>
              <a:t>= { </a:t>
            </a:r>
            <a:r>
              <a:rPr lang="en-US" sz="1600" dirty="0" err="1" smtClean="0"/>
              <a:t>s.toUpperCase</a:t>
            </a:r>
            <a:r>
              <a:rPr lang="en-US" sz="1600" dirty="0" smtClean="0"/>
              <a:t> }</a:t>
            </a:r>
          </a:p>
          <a:p>
            <a:pPr marL="0" indent="0">
              <a:buNone/>
            </a:pPr>
            <a:endParaRPr lang="en-US" sz="1600" dirty="0" smtClean="0"/>
          </a:p>
          <a:p>
            <a:pPr lvl="1"/>
            <a:r>
              <a:rPr lang="en-US" sz="1600" dirty="0" err="1" smtClean="0"/>
              <a:t>RDD.toUpper</a:t>
            </a:r>
            <a:r>
              <a:rPr lang="en-US" sz="1600" dirty="0" smtClean="0"/>
              <a:t>().take(10)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86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RDD Lineage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RDDs are not mutable.</a:t>
            </a:r>
          </a:p>
          <a:p>
            <a:r>
              <a:rPr lang="en-US" sz="2000" dirty="0" smtClean="0"/>
              <a:t>RDD operations result in a child RDD</a:t>
            </a:r>
          </a:p>
          <a:p>
            <a:r>
              <a:rPr lang="en-US" sz="2000" dirty="0" smtClean="0"/>
              <a:t>RDDs are chained by a parent-child relationship</a:t>
            </a:r>
          </a:p>
          <a:p>
            <a:r>
              <a:rPr lang="en-US" sz="2000" b="1" dirty="0" err="1" smtClean="0"/>
              <a:t>Rdd.toDebugString</a:t>
            </a:r>
            <a:r>
              <a:rPr lang="en-US" sz="2000" b="1" dirty="0" smtClean="0"/>
              <a:t>()</a:t>
            </a:r>
            <a:r>
              <a:rPr lang="en-US" sz="2000" dirty="0" smtClean="0"/>
              <a:t> prints the RDD lineage.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5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Spark -Cache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RDDs do not cache the data automatically. </a:t>
            </a:r>
          </a:p>
          <a:p>
            <a:r>
              <a:rPr lang="en-US" sz="2000" dirty="0" smtClean="0"/>
              <a:t>When an action is performed, the memory used by the RDD is torn down. </a:t>
            </a:r>
          </a:p>
          <a:p>
            <a:pPr lvl="1"/>
            <a:r>
              <a:rPr lang="en-US" sz="1800" dirty="0" smtClean="0"/>
              <a:t>Why?</a:t>
            </a:r>
          </a:p>
          <a:p>
            <a:r>
              <a:rPr lang="en-US" sz="2000" dirty="0" smtClean="0"/>
              <a:t>Use </a:t>
            </a:r>
            <a:r>
              <a:rPr lang="en-US" sz="2000" dirty="0" err="1" smtClean="0"/>
              <a:t>rdd.cache</a:t>
            </a:r>
            <a:r>
              <a:rPr lang="en-US" sz="2000" dirty="0" smtClean="0"/>
              <a:t>() to cache the data set</a:t>
            </a:r>
          </a:p>
          <a:p>
            <a:endParaRPr lang="en-US" sz="2000" dirty="0"/>
          </a:p>
          <a:p>
            <a:r>
              <a:rPr lang="en-US" sz="2000" dirty="0" smtClean="0"/>
              <a:t>When to use cache?</a:t>
            </a:r>
          </a:p>
          <a:p>
            <a:pPr lvl="1"/>
            <a:r>
              <a:rPr lang="en-US" sz="1600" dirty="0" smtClean="0"/>
              <a:t>When you want to run multiple operations on the underlying data set.</a:t>
            </a:r>
          </a:p>
          <a:p>
            <a:pPr lvl="2"/>
            <a:r>
              <a:rPr lang="en-US" sz="1200" dirty="0" smtClean="0"/>
              <a:t>Ex: doing a project on </a:t>
            </a:r>
            <a:r>
              <a:rPr lang="en-US" sz="1200" dirty="0" err="1" smtClean="0"/>
              <a:t>wikipedia</a:t>
            </a:r>
            <a:r>
              <a:rPr lang="en-US" sz="1200" dirty="0" smtClean="0"/>
              <a:t> –India specific “pages”.</a:t>
            </a:r>
          </a:p>
          <a:p>
            <a:pPr lvl="1"/>
            <a:r>
              <a:rPr lang="en-US" sz="1600" dirty="0" smtClean="0"/>
              <a:t>When you wish to maintain hot-data</a:t>
            </a:r>
          </a:p>
          <a:p>
            <a:pPr lvl="2"/>
            <a:r>
              <a:rPr lang="en-US" sz="1600" b="1" dirty="0" smtClean="0"/>
              <a:t>Segue</a:t>
            </a:r>
            <a:r>
              <a:rPr lang="en-US" sz="1600" dirty="0"/>
              <a:t>: http://www.attunity.com/blog/hot-warm-cold-which-data-should-you-move-hadoop</a:t>
            </a:r>
            <a:endParaRPr lang="en-US" sz="1600" dirty="0" smtClean="0"/>
          </a:p>
          <a:p>
            <a:r>
              <a:rPr lang="en-US" sz="2000" dirty="0" smtClean="0"/>
              <a:t>When not to cache?</a:t>
            </a:r>
          </a:p>
          <a:p>
            <a:pPr marL="457200" lvl="1" indent="0">
              <a:buNone/>
            </a:pPr>
            <a:r>
              <a:rPr lang="en-US" sz="1600" dirty="0" smtClean="0"/>
              <a:t>When datasets are larger than the collective memory available</a:t>
            </a:r>
          </a:p>
          <a:p>
            <a:pPr marL="457200" lvl="1" indent="0">
              <a:buNone/>
            </a:pPr>
            <a:r>
              <a:rPr lang="en-US" sz="1600" dirty="0" smtClean="0"/>
              <a:t>When you want to throwaway the underlying dataset after a single use. </a:t>
            </a:r>
          </a:p>
          <a:p>
            <a:pPr marL="457200" lvl="1" indent="0">
              <a:buNone/>
            </a:pPr>
            <a:endParaRPr lang="en-US" sz="1600" dirty="0"/>
          </a:p>
          <a:p>
            <a:pPr marL="57150" indent="0">
              <a:buNone/>
            </a:pPr>
            <a:r>
              <a:rPr lang="en-US" sz="2000" b="1" dirty="0" smtClean="0"/>
              <a:t>Note</a:t>
            </a:r>
            <a:r>
              <a:rPr lang="en-US" sz="2000" dirty="0" smtClean="0"/>
              <a:t>: RDDs are immutable. You always get a child RDD when you transform. So, cache the right data-set !! </a:t>
            </a:r>
            <a:endParaRPr lang="en-US" sz="2000" dirty="0"/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6943" y="546502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>: spark-cache.txt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Map, </a:t>
            </a:r>
            <a:r>
              <a:rPr lang="en-US" sz="3600" dirty="0" err="1" smtClean="0"/>
              <a:t>FlatMap</a:t>
            </a:r>
            <a:r>
              <a:rPr lang="en-US" sz="3600" dirty="0" smtClean="0"/>
              <a:t>, Union, take(n), collect() </a:t>
            </a:r>
            <a:r>
              <a:rPr lang="en-US" sz="3600" dirty="0" err="1" smtClean="0"/>
              <a:t>etc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990156"/>
              </p:ext>
            </p:extLst>
          </p:nvPr>
        </p:nvGraphicFramePr>
        <p:xfrm>
          <a:off x="457200" y="1143000"/>
          <a:ext cx="4267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Oct 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and today is a holiday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the day on which the Mahatma was born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31848"/>
              </p:ext>
            </p:extLst>
          </p:nvPr>
        </p:nvGraphicFramePr>
        <p:xfrm>
          <a:off x="5943600" y="1066800"/>
          <a:ext cx="137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12786"/>
              </p:ext>
            </p:extLst>
          </p:nvPr>
        </p:nvGraphicFramePr>
        <p:xfrm>
          <a:off x="6019800" y="3733800"/>
          <a:ext cx="137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born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2590800"/>
            <a:ext cx="5410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fileRDD</a:t>
            </a:r>
            <a:r>
              <a:rPr lang="en-US" dirty="0" smtClean="0"/>
              <a:t> = </a:t>
            </a:r>
            <a:r>
              <a:rPr lang="en-US" dirty="0" err="1" smtClean="0"/>
              <a:t>sc.textFile</a:t>
            </a:r>
            <a:r>
              <a:rPr lang="en-US" dirty="0" smtClean="0"/>
              <a:t>(file)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</a:t>
            </a:r>
            <a:r>
              <a:rPr lang="en-US" dirty="0" err="1" smtClean="0"/>
              <a:t>mapRDD</a:t>
            </a:r>
            <a:r>
              <a:rPr lang="en-US" dirty="0" smtClean="0"/>
              <a:t> = </a:t>
            </a:r>
            <a:r>
              <a:rPr lang="en-US" dirty="0" err="1" smtClean="0"/>
              <a:t>fileRDD.map</a:t>
            </a:r>
            <a:r>
              <a:rPr lang="en-US" dirty="0" smtClean="0"/>
              <a:t>(line=&gt;</a:t>
            </a:r>
            <a:r>
              <a:rPr lang="en-US" dirty="0" err="1" smtClean="0"/>
              <a:t>line.split</a:t>
            </a:r>
            <a:r>
              <a:rPr lang="en-US" dirty="0" smtClean="0"/>
              <a:t>(‘ ‘))</a:t>
            </a:r>
          </a:p>
          <a:p>
            <a:endParaRPr lang="en-US" dirty="0"/>
          </a:p>
          <a:p>
            <a:r>
              <a:rPr lang="en-US" dirty="0" smtClean="0"/>
              <a:t>//Map vs. </a:t>
            </a:r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al</a:t>
            </a:r>
            <a:r>
              <a:rPr lang="en-US" dirty="0" smtClean="0"/>
              <a:t> </a:t>
            </a:r>
            <a:r>
              <a:rPr lang="en-US" dirty="0" err="1" smtClean="0"/>
              <a:t>flatMapRDD</a:t>
            </a:r>
            <a:r>
              <a:rPr lang="en-US" dirty="0" smtClean="0"/>
              <a:t> = </a:t>
            </a:r>
            <a:r>
              <a:rPr lang="en-US" dirty="0" err="1" smtClean="0"/>
              <a:t>fileRDD.flatMap</a:t>
            </a:r>
            <a:r>
              <a:rPr lang="en-US" dirty="0" smtClean="0"/>
              <a:t>(line=&gt;</a:t>
            </a:r>
            <a:r>
              <a:rPr lang="en-US" dirty="0" err="1" smtClean="0"/>
              <a:t>line.split</a:t>
            </a:r>
            <a:r>
              <a:rPr lang="en-US" dirty="0" smtClean="0"/>
              <a:t>(‘ ‘))</a:t>
            </a:r>
          </a:p>
          <a:p>
            <a:endParaRPr lang="en-US" dirty="0"/>
          </a:p>
          <a:p>
            <a:r>
              <a:rPr lang="en-US" dirty="0" smtClean="0"/>
              <a:t>//So, how do we access them?</a:t>
            </a:r>
          </a:p>
          <a:p>
            <a:r>
              <a:rPr lang="en-US" dirty="0" err="1" smtClean="0"/>
              <a:t>mapRDD.take</a:t>
            </a:r>
            <a:r>
              <a:rPr lang="en-US" dirty="0" smtClean="0"/>
              <a:t>(1</a:t>
            </a:r>
            <a:r>
              <a:rPr lang="en-US" dirty="0"/>
              <a:t>).</a:t>
            </a:r>
            <a:r>
              <a:rPr lang="en-US" dirty="0" err="1"/>
              <a:t>foreach</a:t>
            </a:r>
            <a:r>
              <a:rPr lang="en-US" dirty="0"/>
              <a:t>(t=&gt;</a:t>
            </a:r>
            <a:r>
              <a:rPr lang="en-US" dirty="0" err="1"/>
              <a:t>println</a:t>
            </a:r>
            <a:r>
              <a:rPr lang="en-US" dirty="0"/>
              <a:t>((t(0)  )))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flatMapRDD.take</a:t>
            </a:r>
            <a:r>
              <a:rPr lang="en-US" dirty="0" smtClean="0"/>
              <a:t>(1).</a:t>
            </a:r>
            <a:r>
              <a:rPr lang="en-US" dirty="0" err="1" smtClean="0"/>
              <a:t>foreach</a:t>
            </a:r>
            <a:r>
              <a:rPr lang="en-US" dirty="0" smtClean="0"/>
              <a:t>(t=&gt;</a:t>
            </a:r>
            <a:r>
              <a:rPr lang="en-US" dirty="0" err="1" smtClean="0"/>
              <a:t>println</a:t>
            </a:r>
            <a:r>
              <a:rPr lang="en-US" dirty="0" smtClean="0"/>
              <a:t>(t))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b="1" dirty="0" smtClean="0"/>
              <a:t>Note</a:t>
            </a:r>
            <a:r>
              <a:rPr lang="en-US" dirty="0" smtClean="0"/>
              <a:t>: </a:t>
            </a:r>
            <a:r>
              <a:rPr lang="en-US" dirty="0"/>
              <a:t>From windows to </a:t>
            </a:r>
            <a:r>
              <a:rPr lang="en-US" dirty="0" err="1"/>
              <a:t>unix</a:t>
            </a:r>
            <a:r>
              <a:rPr lang="en-US" dirty="0"/>
              <a:t>, the ‘ ‘ will not transpose correctly.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Pair RDDs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6462"/>
            <a:ext cx="57150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Pair RDDs</a:t>
            </a:r>
          </a:p>
          <a:p>
            <a:pPr lvl="1"/>
            <a:r>
              <a:rPr lang="en-US" sz="1600" dirty="0" smtClean="0"/>
              <a:t>Key Value Pair</a:t>
            </a:r>
          </a:p>
          <a:p>
            <a:r>
              <a:rPr lang="en-US" sz="1600" dirty="0" smtClean="0"/>
              <a:t>Helpful to be used with MR</a:t>
            </a:r>
          </a:p>
          <a:p>
            <a:pPr lvl="1"/>
            <a:r>
              <a:rPr lang="en-US" sz="1600" dirty="0" smtClean="0"/>
              <a:t>Sorting, joining, grouping, counting</a:t>
            </a:r>
          </a:p>
          <a:p>
            <a:r>
              <a:rPr lang="en-US" sz="1600" dirty="0" smtClean="0"/>
              <a:t>Common Key functions</a:t>
            </a:r>
          </a:p>
          <a:p>
            <a:pPr lvl="1"/>
            <a:r>
              <a:rPr lang="en-US" sz="1600" dirty="0" smtClean="0"/>
              <a:t>Map, </a:t>
            </a:r>
            <a:r>
              <a:rPr lang="en-US" sz="1600" dirty="0" err="1" smtClean="0"/>
              <a:t>flatMap</a:t>
            </a:r>
            <a:r>
              <a:rPr lang="en-US" sz="1600" dirty="0" smtClean="0"/>
              <a:t>, </a:t>
            </a:r>
            <a:r>
              <a:rPr lang="en-US" sz="1600" dirty="0" err="1" smtClean="0"/>
              <a:t>flatpMapValues,keyBy</a:t>
            </a:r>
            <a:endParaRPr lang="en-US" sz="1600" dirty="0" smtClean="0"/>
          </a:p>
          <a:p>
            <a:r>
              <a:rPr lang="en-US" sz="1600" dirty="0" smtClean="0"/>
              <a:t>Constructing a </a:t>
            </a:r>
            <a:r>
              <a:rPr lang="en-US" sz="1600" dirty="0" err="1" smtClean="0"/>
              <a:t>pairRDD</a:t>
            </a:r>
            <a:endParaRPr lang="en-US" sz="1600" dirty="0" smtClean="0"/>
          </a:p>
          <a:p>
            <a:pPr lvl="1"/>
            <a:r>
              <a:rPr lang="en-US" sz="1600" dirty="0" smtClean="0"/>
              <a:t>Users=</a:t>
            </a:r>
            <a:r>
              <a:rPr lang="en-US" sz="1600" dirty="0" err="1" smtClean="0"/>
              <a:t>sc.textfile</a:t>
            </a:r>
            <a:r>
              <a:rPr lang="en-US" sz="1600" dirty="0" smtClean="0"/>
              <a:t>(file).map(line=&gt;</a:t>
            </a:r>
            <a:r>
              <a:rPr lang="en-US" sz="1600" dirty="0" err="1" smtClean="0"/>
              <a:t>line.split</a:t>
            </a:r>
            <a:r>
              <a:rPr lang="en-US" sz="1600" dirty="0" smtClean="0"/>
              <a:t>(‘ ‘).map(fields=&gt;fields(0), fields(2))</a:t>
            </a:r>
          </a:p>
          <a:p>
            <a:pPr lvl="1"/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89" y="1447800"/>
            <a:ext cx="3024996" cy="245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029200"/>
            <a:ext cx="48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Ex: spark-pair-</a:t>
            </a:r>
            <a:r>
              <a:rPr lang="en-US" b="1" dirty="0" err="1" smtClean="0"/>
              <a:t>rdd.scala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5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KeyBy</a:t>
            </a:r>
            <a:r>
              <a:rPr lang="en-US" sz="3200" dirty="0" smtClean="0"/>
              <a:t>,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err="1" smtClean="0"/>
              <a:t>Sc.textfile</a:t>
            </a:r>
            <a:r>
              <a:rPr lang="en-US" dirty="0" smtClean="0"/>
              <a:t>(file).</a:t>
            </a:r>
            <a:r>
              <a:rPr lang="en-US" dirty="0" err="1" smtClean="0"/>
              <a:t>keyBy</a:t>
            </a:r>
            <a:r>
              <a:rPr lang="en-US" dirty="0" smtClean="0"/>
              <a:t>(line=&gt;</a:t>
            </a:r>
            <a:r>
              <a:rPr lang="en-US" dirty="0" err="1" smtClean="0"/>
              <a:t>line.split</a:t>
            </a:r>
            <a:r>
              <a:rPr lang="en-US" dirty="0" smtClean="0"/>
              <a:t>(‘ ‘) (2)</a:t>
            </a:r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7" y="2133600"/>
            <a:ext cx="84963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36831"/>
            <a:ext cx="85717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 </a:t>
            </a:r>
            <a:r>
              <a:rPr lang="en-US" sz="3100" dirty="0" err="1" smtClean="0"/>
              <a:t>WordCount</a:t>
            </a:r>
            <a:r>
              <a:rPr lang="en-US" sz="3100" dirty="0" smtClean="0"/>
              <a:t> – The Spark Way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8" y="1066801"/>
            <a:ext cx="7772400" cy="762000"/>
          </a:xfrm>
        </p:spPr>
        <p:txBody>
          <a:bodyPr>
            <a:normAutofit/>
          </a:bodyPr>
          <a:lstStyle/>
          <a:p>
            <a:r>
              <a:rPr lang="en-US" sz="2400" dirty="0"/>
              <a:t>The quick brown fox jumps over </a:t>
            </a:r>
            <a:r>
              <a:rPr lang="en-US" sz="2400" dirty="0" smtClean="0"/>
              <a:t>and over the </a:t>
            </a:r>
            <a:r>
              <a:rPr lang="en-US" sz="2400" dirty="0"/>
              <a:t>lazy dog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91618"/>
              </p:ext>
            </p:extLst>
          </p:nvPr>
        </p:nvGraphicFramePr>
        <p:xfrm>
          <a:off x="457200" y="1752600"/>
          <a:ext cx="7391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64867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wcRDD</a:t>
            </a:r>
            <a:r>
              <a:rPr lang="en-US" dirty="0"/>
              <a:t> = </a:t>
            </a:r>
            <a:r>
              <a:rPr lang="en-US" dirty="0" err="1"/>
              <a:t>fileRDD.map</a:t>
            </a:r>
            <a:r>
              <a:rPr lang="en-US" dirty="0"/>
              <a:t>(word=&gt;</a:t>
            </a:r>
            <a:r>
              <a:rPr lang="en-US" dirty="0" err="1"/>
              <a:t>word.split</a:t>
            </a:r>
            <a:r>
              <a:rPr lang="en-US" dirty="0"/>
              <a:t>(' ')).map(fields=&gt;(fields(0),1)).</a:t>
            </a:r>
            <a:r>
              <a:rPr lang="en-US" dirty="0" err="1"/>
              <a:t>reduceByKey</a:t>
            </a:r>
            <a:r>
              <a:rPr lang="en-US" dirty="0"/>
              <a:t>((key1, key2)=&gt;key1+key2)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800100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</a:t>
            </a:r>
            <a:r>
              <a:rPr lang="en-US" dirty="0" smtClean="0">
                <a:solidFill>
                  <a:srgbClr val="FF0000"/>
                </a:solidFill>
              </a:rPr>
              <a:t>spark-wc.txt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4102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Qn</a:t>
            </a:r>
            <a:r>
              <a:rPr lang="en-US" dirty="0" smtClean="0"/>
              <a:t>: What if you want to print (filename, # of lines)? </a:t>
            </a:r>
          </a:p>
          <a:p>
            <a:endParaRPr lang="en-US" dirty="0"/>
          </a:p>
          <a:p>
            <a:r>
              <a:rPr lang="en-US" dirty="0" smtClean="0"/>
              <a:t>Hint: use </a:t>
            </a:r>
            <a:r>
              <a:rPr lang="en-US" b="1" dirty="0" err="1"/>
              <a:t>sc.wholeTextFiles</a:t>
            </a:r>
            <a:r>
              <a:rPr lang="en-US" b="1" dirty="0" smtClean="0"/>
              <a:t>(“/</a:t>
            </a:r>
            <a:r>
              <a:rPr lang="en-US" b="1" dirty="0" smtClean="0"/>
              <a:t>user/</a:t>
            </a:r>
            <a:r>
              <a:rPr lang="en-US" b="1" dirty="0" err="1" smtClean="0"/>
              <a:t>cloudera</a:t>
            </a:r>
            <a:r>
              <a:rPr lang="en-US" b="1" dirty="0" smtClean="0"/>
              <a:t>/weblogs/*log</a:t>
            </a:r>
            <a:r>
              <a:rPr lang="en-US" b="1" dirty="0" smtClean="0"/>
              <a:t>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Additional RDD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Other Pair RDD operations</a:t>
            </a:r>
          </a:p>
          <a:p>
            <a:pPr lvl="1"/>
            <a:r>
              <a:rPr lang="en-US" sz="2000" dirty="0" smtClean="0"/>
              <a:t>Keys – Returns the keys from the pair RDD</a:t>
            </a:r>
          </a:p>
          <a:p>
            <a:pPr lvl="1"/>
            <a:r>
              <a:rPr lang="en-US" sz="2000" dirty="0" smtClean="0"/>
              <a:t>Values – Returns the values from the pair RDD</a:t>
            </a:r>
          </a:p>
          <a:p>
            <a:pPr lvl="1"/>
            <a:r>
              <a:rPr lang="en-US" sz="2000" dirty="0" smtClean="0"/>
              <a:t>Lookup(key) – Returns the value(s) from the pair RDD</a:t>
            </a:r>
          </a:p>
          <a:p>
            <a:pPr lvl="1"/>
            <a:r>
              <a:rPr lang="en-US" sz="2000" dirty="0" err="1" smtClean="0"/>
              <a:t>mapValues</a:t>
            </a:r>
            <a:r>
              <a:rPr lang="en-US" sz="2000" dirty="0" smtClean="0"/>
              <a:t> - execute a function</a:t>
            </a:r>
          </a:p>
          <a:p>
            <a:pPr lvl="1"/>
            <a:r>
              <a:rPr lang="en-US" sz="2000" dirty="0" err="1" smtClean="0"/>
              <a:t>flatMapValues</a:t>
            </a:r>
            <a:r>
              <a:rPr lang="en-US" sz="2000" dirty="0" smtClean="0"/>
              <a:t>- execute a function and flatten the resultant 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57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Spark</a:t>
            </a:r>
            <a:endParaRPr lang="en-US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0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1219200"/>
            <a:ext cx="8367462" cy="463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sortByKey</a:t>
            </a:r>
            <a:r>
              <a:rPr lang="en-US" sz="3200" dirty="0" smtClean="0"/>
              <a:t>, </a:t>
            </a:r>
            <a:r>
              <a:rPr lang="en-US" sz="3200" dirty="0" err="1" smtClean="0"/>
              <a:t>groupByKey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78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609600"/>
            <a:ext cx="388619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3340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</a:t>
            </a:r>
            <a:r>
              <a:rPr lang="en-US" sz="1600" dirty="0" smtClean="0"/>
              <a:t>: </a:t>
            </a:r>
            <a:r>
              <a:rPr lang="en-US" sz="1600" dirty="0" err="1" smtClean="0"/>
              <a:t>DataBricks</a:t>
            </a:r>
            <a:endParaRPr lang="en-US" sz="16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43355"/>
            <a:ext cx="3505200" cy="322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4126149"/>
            <a:ext cx="6629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to use what?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Prefer </a:t>
            </a:r>
            <a:r>
              <a:rPr lang="en-US" sz="1400" dirty="0" err="1"/>
              <a:t>ReduceByKey</a:t>
            </a:r>
            <a:r>
              <a:rPr lang="en-US" sz="1400" dirty="0"/>
              <a:t> over </a:t>
            </a:r>
            <a:r>
              <a:rPr lang="en-US" sz="1400" dirty="0" err="1"/>
              <a:t>GroupByKey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http://databricks.gitbooks.io/databricks-spark-knowledge-base/content/best_practices/prefer_reducebykey_over_groupbykey.html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34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Join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19200"/>
            <a:ext cx="8411914" cy="51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3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union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0769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9578"/>
              </p:ext>
            </p:extLst>
          </p:nvPr>
        </p:nvGraphicFramePr>
        <p:xfrm>
          <a:off x="1895475" y="3667125"/>
          <a:ext cx="4419600" cy="2146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19600"/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(Casablanca,( $3.7M</a:t>
                      </a:r>
                      <a:r>
                        <a:rPr lang="en-US" sz="11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(Stars Wars, $775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(Annie Hall, $38M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(Argo, $232M)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(Casablanca,1942)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(Star Wars, 1977)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6096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movies.scala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6000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5029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Ex: spark-</a:t>
            </a:r>
            <a:r>
              <a:rPr lang="en-US" dirty="0" err="1" smtClean="0"/>
              <a:t>join.scala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25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12953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MovieLens</a:t>
            </a:r>
            <a:r>
              <a:rPr lang="en-US" sz="2400" dirty="0" smtClean="0"/>
              <a:t> Dataset</a:t>
            </a:r>
          </a:p>
          <a:p>
            <a:r>
              <a:rPr lang="en-US" sz="2400" dirty="0" smtClean="0"/>
              <a:t>Use of Join, Union </a:t>
            </a:r>
            <a:r>
              <a:rPr lang="en-US" sz="2400" dirty="0" err="1" smtClean="0"/>
              <a:t>etc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5720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Spark– </a:t>
            </a:r>
            <a:r>
              <a:rPr lang="en-US" dirty="0" err="1" smtClean="0">
                <a:solidFill>
                  <a:srgbClr val="FF0000"/>
                </a:solidFill>
              </a:rPr>
              <a:t>movies.scala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 set: z:…\movie data\ml-latest-small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Running Spark App – Sandbox Instructions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931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 smtClean="0"/>
              <a:t>Install </a:t>
            </a:r>
            <a:r>
              <a:rPr lang="en-US" sz="2000" dirty="0" err="1" smtClean="0"/>
              <a:t>sbt</a:t>
            </a:r>
            <a:r>
              <a:rPr lang="en-US" sz="2000" dirty="0" smtClean="0"/>
              <a:t>: yum  install </a:t>
            </a:r>
            <a:r>
              <a:rPr lang="en-US" sz="2000" dirty="0" err="1" smtClean="0"/>
              <a:t>sbt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Write your code – </a:t>
            </a:r>
            <a:r>
              <a:rPr lang="en-US" sz="2000" dirty="0" err="1" smtClean="0"/>
              <a:t>SimpleApplication.scala</a:t>
            </a:r>
            <a:endParaRPr lang="en-US" sz="2000" dirty="0" smtClean="0"/>
          </a:p>
          <a:p>
            <a:r>
              <a:rPr lang="en-US" sz="2000" dirty="0" smtClean="0"/>
              <a:t>Write the </a:t>
            </a:r>
            <a:r>
              <a:rPr lang="en-US" sz="2000" dirty="0" err="1" smtClean="0"/>
              <a:t>sbt</a:t>
            </a:r>
            <a:r>
              <a:rPr lang="en-US" sz="2000" dirty="0" smtClean="0"/>
              <a:t> file – </a:t>
            </a:r>
            <a:r>
              <a:rPr lang="en-US" sz="2000" dirty="0" err="1" smtClean="0"/>
              <a:t>simple.sbt</a:t>
            </a:r>
            <a:endParaRPr lang="en-US" sz="2000" dirty="0" smtClean="0"/>
          </a:p>
          <a:p>
            <a:r>
              <a:rPr lang="en-US" sz="2000" dirty="0" smtClean="0"/>
              <a:t>Arrange the files in the folder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Run it:</a:t>
            </a:r>
          </a:p>
          <a:p>
            <a:pPr lvl="1"/>
            <a:r>
              <a:rPr lang="en-US" sz="1600" dirty="0"/>
              <a:t>spark-submit </a:t>
            </a:r>
            <a:r>
              <a:rPr lang="en-US" sz="1600" dirty="0" smtClean="0"/>
              <a:t> </a:t>
            </a:r>
            <a:r>
              <a:rPr lang="en-US" sz="1600" dirty="0"/>
              <a:t>--class "</a:t>
            </a:r>
            <a:r>
              <a:rPr lang="en-US" sz="1600" dirty="0" err="1"/>
              <a:t>SimpleApp</a:t>
            </a:r>
            <a:r>
              <a:rPr lang="en-US" sz="1600" dirty="0"/>
              <a:t>" </a:t>
            </a:r>
            <a:r>
              <a:rPr lang="en-US" sz="1600" dirty="0" smtClean="0"/>
              <a:t> </a:t>
            </a:r>
            <a:r>
              <a:rPr lang="en-US" sz="1600" dirty="0"/>
              <a:t>--master local[4] </a:t>
            </a:r>
            <a:r>
              <a:rPr lang="en-US" sz="1600" b="1" dirty="0"/>
              <a:t>\</a:t>
            </a:r>
            <a:r>
              <a:rPr lang="en-US" sz="1600" dirty="0"/>
              <a:t> target/scala-2.10/simple-project_2.10-1.0.jar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66" y="2971800"/>
            <a:ext cx="32004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324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397243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Ex: \...code\spark\application\</a:t>
            </a:r>
            <a:r>
              <a:rPr lang="en-US" sz="1400" dirty="0" err="1" smtClean="0"/>
              <a:t>src</a:t>
            </a:r>
            <a:r>
              <a:rPr lang="en-US" sz="1400" dirty="0" smtClean="0"/>
              <a:t>\main\</a:t>
            </a:r>
            <a:r>
              <a:rPr lang="en-US" sz="1400" dirty="0" err="1" smtClean="0"/>
              <a:t>scala</a:t>
            </a:r>
            <a:r>
              <a:rPr lang="en-US" sz="1400" dirty="0" smtClean="0"/>
              <a:t>\</a:t>
            </a:r>
            <a:r>
              <a:rPr lang="en-US" sz="1400" dirty="0" err="1" smtClean="0"/>
              <a:t>SimpleApplication.scala</a:t>
            </a:r>
            <a:endParaRPr lang="en-US" sz="1400" dirty="0" smtClean="0"/>
          </a:p>
          <a:p>
            <a:r>
              <a:rPr lang="en-US" sz="1400" dirty="0" err="1" smtClean="0"/>
              <a:t>Sbt</a:t>
            </a:r>
            <a:r>
              <a:rPr lang="en-US" sz="1400" dirty="0" smtClean="0"/>
              <a:t> file - \...\</a:t>
            </a:r>
            <a:r>
              <a:rPr lang="en-US" sz="1400" dirty="0" err="1" smtClean="0"/>
              <a:t>simple.sbt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53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Interactive Analysis – K-means clustering</a:t>
            </a:r>
            <a:endParaRPr lang="en-US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0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2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K-Means Clustering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2102778"/>
            <a:ext cx="83820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977" y="56388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Wikipedia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439" y="1185386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NP-Hard Problem (Non-Deterministic in Polynomial time).</a:t>
            </a:r>
          </a:p>
          <a:p>
            <a:r>
              <a:rPr lang="en-US" dirty="0" smtClean="0"/>
              <a:t>Heuristic algorithms are considered for the same. </a:t>
            </a:r>
          </a:p>
          <a:p>
            <a:r>
              <a:rPr lang="en-US" dirty="0" smtClean="0"/>
              <a:t>Choice of K is important for faster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K-Means Cluster -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Let  X = {x</a:t>
            </a:r>
            <a:r>
              <a:rPr lang="en-US" sz="1800" baseline="-25000" dirty="0"/>
              <a:t>1</a:t>
            </a:r>
            <a:r>
              <a:rPr lang="en-US" sz="1800" dirty="0"/>
              <a:t>,x</a:t>
            </a:r>
            <a:r>
              <a:rPr lang="en-US" sz="1800" baseline="-25000" dirty="0"/>
              <a:t>2</a:t>
            </a:r>
            <a:r>
              <a:rPr lang="en-US" sz="1800" dirty="0"/>
              <a:t>,x</a:t>
            </a:r>
            <a:r>
              <a:rPr lang="en-US" sz="1800" baseline="-25000" dirty="0"/>
              <a:t>3</a:t>
            </a:r>
            <a:r>
              <a:rPr lang="en-US" sz="1800" dirty="0"/>
              <a:t>,……..,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} be the set of data points and V = {v</a:t>
            </a:r>
            <a:r>
              <a:rPr lang="en-US" sz="1800" baseline="-25000" dirty="0"/>
              <a:t>1</a:t>
            </a:r>
            <a:r>
              <a:rPr lang="en-US" sz="1800" dirty="0"/>
              <a:t>,v</a:t>
            </a:r>
            <a:r>
              <a:rPr lang="en-US" sz="1800" baseline="-25000" dirty="0"/>
              <a:t>2</a:t>
            </a:r>
            <a:r>
              <a:rPr lang="en-US" sz="1800" dirty="0"/>
              <a:t>,…….,</a:t>
            </a:r>
            <a:r>
              <a:rPr lang="en-US" sz="1800" dirty="0" err="1"/>
              <a:t>v</a:t>
            </a:r>
            <a:r>
              <a:rPr lang="en-US" sz="1800" baseline="-25000" dirty="0" err="1"/>
              <a:t>c</a:t>
            </a:r>
            <a:r>
              <a:rPr lang="en-US" sz="1800" dirty="0"/>
              <a:t>} be the set of centers.</a:t>
            </a:r>
          </a:p>
          <a:p>
            <a:pPr marL="0" indent="0">
              <a:buNone/>
            </a:pPr>
            <a:r>
              <a:rPr lang="en-US" sz="1800" dirty="0"/>
              <a:t>1) Randomly select </a:t>
            </a:r>
            <a:r>
              <a:rPr lang="en-US" sz="1800" i="1" dirty="0"/>
              <a:t>‘c’</a:t>
            </a:r>
            <a:r>
              <a:rPr lang="en-US" sz="1800" dirty="0"/>
              <a:t> cluster centers.</a:t>
            </a:r>
          </a:p>
          <a:p>
            <a:pPr marL="0" indent="0">
              <a:buNone/>
            </a:pPr>
            <a:r>
              <a:rPr lang="en-US" sz="1800" dirty="0"/>
              <a:t>2) Calculate the distance between each data point and cluster centers.</a:t>
            </a:r>
          </a:p>
          <a:p>
            <a:pPr marL="0" indent="0">
              <a:buNone/>
            </a:pPr>
            <a:r>
              <a:rPr lang="en-US" sz="1800" dirty="0"/>
              <a:t>3) Assign the data point to the cluster center whose distance from the cluster center is minimum of all the cluster centers..</a:t>
            </a:r>
          </a:p>
          <a:p>
            <a:pPr marL="0" indent="0">
              <a:buNone/>
            </a:pPr>
            <a:r>
              <a:rPr lang="en-US" sz="1800" dirty="0"/>
              <a:t>4) Recalculate the new cluster center using:  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where</a:t>
            </a:r>
            <a:r>
              <a:rPr lang="en-US" sz="1800" dirty="0"/>
              <a:t>,</a:t>
            </a:r>
            <a:r>
              <a:rPr lang="en-US" sz="1800" i="1" dirty="0"/>
              <a:t> ‘c</a:t>
            </a:r>
            <a:r>
              <a:rPr lang="en-US" sz="1800" i="1" baseline="-25000" dirty="0"/>
              <a:t>i</a:t>
            </a:r>
            <a:r>
              <a:rPr lang="en-US" sz="1800" i="1" dirty="0"/>
              <a:t>’</a:t>
            </a:r>
            <a:r>
              <a:rPr lang="en-US" sz="1800" dirty="0"/>
              <a:t> represents the number of data points in </a:t>
            </a:r>
            <a:r>
              <a:rPr lang="en-US" sz="1800" i="1" dirty="0" err="1"/>
              <a:t>i</a:t>
            </a:r>
            <a:r>
              <a:rPr lang="en-US" sz="1800" i="1" baseline="30000" dirty="0" err="1"/>
              <a:t>th</a:t>
            </a:r>
            <a:r>
              <a:rPr lang="en-US" sz="1800" dirty="0"/>
              <a:t> cluster.</a:t>
            </a:r>
          </a:p>
          <a:p>
            <a:pPr marL="0" indent="0">
              <a:buNone/>
            </a:pPr>
            <a:r>
              <a:rPr lang="en-US" sz="1800" dirty="0" smtClean="0"/>
              <a:t>5</a:t>
            </a:r>
            <a:r>
              <a:rPr lang="en-US" sz="1800" dirty="0"/>
              <a:t>) Recalculate the distance between each data point and new obtained cluster centers.</a:t>
            </a:r>
          </a:p>
          <a:p>
            <a:pPr marL="0" indent="0">
              <a:buNone/>
            </a:pPr>
            <a:r>
              <a:rPr lang="en-US" sz="1800" dirty="0"/>
              <a:t>6) If no data point was reassigned then stop, otherwise repeat from step 3).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12323" y="49530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Ex: spark-k-</a:t>
            </a:r>
            <a:r>
              <a:rPr lang="en-US" dirty="0" err="1" smtClean="0">
                <a:solidFill>
                  <a:srgbClr val="FF0000"/>
                </a:solidFill>
              </a:rPr>
              <a:t>means.scala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Dataset: &lt;</a:t>
            </a:r>
            <a:r>
              <a:rPr lang="en-US" dirty="0" err="1" smtClean="0">
                <a:solidFill>
                  <a:srgbClr val="FF0000"/>
                </a:solidFill>
              </a:rPr>
              <a:t>statuslist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3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Problem of Distributed Computing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Common Techniques for computing in distributed mode.</a:t>
            </a:r>
          </a:p>
          <a:p>
            <a:r>
              <a:rPr lang="en-US" sz="2800" dirty="0" smtClean="0"/>
              <a:t>Distilling Map and Reduce from the above techniques.</a:t>
            </a:r>
          </a:p>
          <a:p>
            <a:r>
              <a:rPr lang="en-US" sz="2800" dirty="0" smtClean="0"/>
              <a:t>What is a Map?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>
            <a:noAutofit/>
          </a:bodyPr>
          <a:lstStyle/>
          <a:p>
            <a:r>
              <a:rPr lang="en-US" sz="2000" dirty="0"/>
              <a:t>36.403171752604756,-</a:t>
            </a:r>
            <a:r>
              <a:rPr lang="en-US" sz="2000" dirty="0" smtClean="0"/>
              <a:t>119.89983102088591 – </a:t>
            </a:r>
            <a:r>
              <a:rPr lang="en-US" sz="2000" dirty="0" err="1" smtClean="0"/>
              <a:t>RiverDale</a:t>
            </a:r>
            <a:r>
              <a:rPr lang="en-US" sz="2000" dirty="0" smtClean="0"/>
              <a:t>, CA</a:t>
            </a:r>
          </a:p>
          <a:p>
            <a:r>
              <a:rPr lang="en-US" sz="2000" dirty="0" smtClean="0"/>
              <a:t>44.23449040206693</a:t>
            </a:r>
            <a:r>
              <a:rPr lang="en-US" sz="2000" dirty="0"/>
              <a:t>,-</a:t>
            </a:r>
            <a:r>
              <a:rPr lang="en-US" sz="2000" dirty="0" smtClean="0"/>
              <a:t>121.8004293853695 - </a:t>
            </a:r>
            <a:r>
              <a:rPr lang="en-US" sz="2000" dirty="0"/>
              <a:t>Trail Blue River, OR </a:t>
            </a:r>
          </a:p>
          <a:p>
            <a:r>
              <a:rPr lang="en-US" sz="2000" dirty="0" smtClean="0"/>
              <a:t>34.18840233263631</a:t>
            </a:r>
            <a:r>
              <a:rPr lang="en-US" sz="2000" dirty="0"/>
              <a:t>,-</a:t>
            </a:r>
            <a:r>
              <a:rPr lang="en-US" sz="2000" dirty="0" smtClean="0"/>
              <a:t>117.68588190183058, </a:t>
            </a:r>
            <a:r>
              <a:rPr lang="en-US" sz="2000" dirty="0"/>
              <a:t>Claremont, CA </a:t>
            </a:r>
          </a:p>
          <a:p>
            <a:r>
              <a:rPr lang="en-US" sz="2000" dirty="0" smtClean="0"/>
              <a:t> 38.53179844863589</a:t>
            </a:r>
            <a:r>
              <a:rPr lang="en-US" sz="2000" dirty="0"/>
              <a:t>,-</a:t>
            </a:r>
            <a:r>
              <a:rPr lang="en-US" sz="2000" dirty="0" smtClean="0"/>
              <a:t>121.28922634614136 - ~</a:t>
            </a:r>
            <a:r>
              <a:rPr lang="en-US" sz="2000" dirty="0"/>
              <a:t> Oroville, CA </a:t>
            </a:r>
          </a:p>
          <a:p>
            <a:r>
              <a:rPr lang="en-US" sz="2000" dirty="0" smtClean="0"/>
              <a:t> 35.08592000544959</a:t>
            </a:r>
            <a:r>
              <a:rPr lang="en-US" sz="2000" dirty="0"/>
              <a:t>,-</a:t>
            </a:r>
            <a:r>
              <a:rPr lang="en-US" sz="2000" dirty="0" smtClean="0"/>
              <a:t>112.57643826547951- </a:t>
            </a:r>
            <a:r>
              <a:rPr lang="en-US" sz="2000" dirty="0"/>
              <a:t>Ash Fork, </a:t>
            </a:r>
            <a:r>
              <a:rPr lang="en-US" sz="2000" dirty="0" smtClean="0"/>
              <a:t>AZ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</a:t>
            </a:r>
            <a:r>
              <a:rPr lang="en-US" sz="2000" dirty="0" err="1" smtClean="0"/>
              <a:t>al</a:t>
            </a:r>
            <a:r>
              <a:rPr lang="en-US" sz="2000" dirty="0" smtClean="0"/>
              <a:t> </a:t>
            </a:r>
            <a:r>
              <a:rPr lang="en-US" sz="2000" dirty="0" err="1" smtClean="0"/>
              <a:t>zipRDD</a:t>
            </a:r>
            <a:r>
              <a:rPr lang="en-US" sz="2000" dirty="0" smtClean="0"/>
              <a:t> = </a:t>
            </a:r>
            <a:r>
              <a:rPr lang="en-US" sz="2000" dirty="0" err="1" smtClean="0"/>
              <a:t>sc.textFile</a:t>
            </a:r>
            <a:r>
              <a:rPr lang="en-US" sz="2000" dirty="0" smtClean="0"/>
              <a:t>(“/user/</a:t>
            </a:r>
            <a:r>
              <a:rPr lang="en-US" sz="2000" dirty="0" err="1" smtClean="0"/>
              <a:t>cloudera</a:t>
            </a:r>
            <a:r>
              <a:rPr lang="en-US" sz="2000" dirty="0" smtClean="0"/>
              <a:t>/zip/zipcode.csv”).filter(s=&gt;!</a:t>
            </a:r>
            <a:r>
              <a:rPr lang="en-US" sz="2000" dirty="0" err="1" smtClean="0"/>
              <a:t>s.startsWith</a:t>
            </a:r>
            <a:r>
              <a:rPr lang="en-US" sz="2000" dirty="0" smtClean="0"/>
              <a:t>(“”))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Val </a:t>
            </a:r>
            <a:r>
              <a:rPr lang="en-US" sz="2000" dirty="0" err="1" smtClean="0"/>
              <a:t>resRDD</a:t>
            </a:r>
            <a:r>
              <a:rPr lang="en-US" sz="2000" dirty="0" smtClean="0"/>
              <a:t> = </a:t>
            </a:r>
            <a:r>
              <a:rPr lang="en-US" sz="2000" dirty="0" err="1" smtClean="0"/>
              <a:t>zipRDD.map</a:t>
            </a:r>
            <a:r>
              <a:rPr lang="en-US" sz="2000" dirty="0" smtClean="0"/>
              <a:t>(s=&gt;</a:t>
            </a:r>
            <a:r>
              <a:rPr lang="en-US" sz="2000" dirty="0" err="1" smtClean="0"/>
              <a:t>s.split</a:t>
            </a:r>
            <a:r>
              <a:rPr lang="en-US" sz="2000" dirty="0" smtClean="0"/>
              <a:t>(“,”)).filter(s=&gt;s(3).equals(“36.4”).filter(s=&gt;s(4).contains(“-119.8”)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resRDD.collect</a:t>
            </a:r>
            <a:r>
              <a:rPr lang="en-US" sz="2000" dirty="0"/>
              <a:t>().</a:t>
            </a:r>
            <a:r>
              <a:rPr lang="en-US" sz="2000" dirty="0" err="1"/>
              <a:t>foreach</a:t>
            </a:r>
            <a:r>
              <a:rPr lang="en-US" sz="2000" dirty="0"/>
              <a:t>(s=&gt; </a:t>
            </a:r>
            <a:r>
              <a:rPr lang="en-US" sz="2000" dirty="0" err="1"/>
              <a:t>println</a:t>
            </a:r>
            <a:r>
              <a:rPr lang="en-US" sz="2000" dirty="0"/>
              <a:t> (s(0) +":" + s(1) + ":" + s(2) </a:t>
            </a:r>
            <a:r>
              <a:rPr lang="en-US" sz="2000" dirty="0" smtClean="0"/>
              <a:t>)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248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Playing with the Yelp Dataset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www.yelp.com/dataset_challenge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https://www.yelp.com/academic_dataset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8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From MR to Spark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What is a Map?</a:t>
            </a:r>
          </a:p>
          <a:p>
            <a:pPr lvl="1"/>
            <a:r>
              <a:rPr lang="en-US" sz="1400" dirty="0" smtClean="0"/>
              <a:t>The foundations of Map </a:t>
            </a:r>
          </a:p>
          <a:p>
            <a:r>
              <a:rPr lang="en-US" sz="1800" dirty="0" smtClean="0"/>
              <a:t>Basics of MR Programming</a:t>
            </a:r>
          </a:p>
          <a:p>
            <a:pPr lvl="1"/>
            <a:r>
              <a:rPr lang="en-US" sz="1600" dirty="0" smtClean="0"/>
              <a:t>Input-&gt;Map-&gt;Sort-&gt;Shuffle-&gt;Merge-&gt; Reduce -&gt;Output</a:t>
            </a:r>
          </a:p>
          <a:p>
            <a:r>
              <a:rPr lang="en-US" sz="1800" dirty="0" smtClean="0"/>
              <a:t>Limitation of Hadoop MR</a:t>
            </a:r>
          </a:p>
          <a:p>
            <a:pPr lvl="1"/>
            <a:r>
              <a:rPr lang="en-US" sz="1600" dirty="0" smtClean="0"/>
              <a:t>Programming constructs complex to implement</a:t>
            </a:r>
          </a:p>
          <a:p>
            <a:pPr lvl="1"/>
            <a:r>
              <a:rPr lang="en-US" sz="1600" dirty="0" smtClean="0"/>
              <a:t>Results in lot of I/O (95% of MR is moving data and 5% compute)</a:t>
            </a:r>
          </a:p>
          <a:p>
            <a:pPr lvl="1"/>
            <a:r>
              <a:rPr lang="en-US" sz="1600" dirty="0" smtClean="0"/>
              <a:t>Pipelining difficult to achieve</a:t>
            </a:r>
          </a:p>
          <a:p>
            <a:r>
              <a:rPr lang="en-US" sz="1800" dirty="0" smtClean="0"/>
              <a:t>Enter Spark</a:t>
            </a:r>
          </a:p>
          <a:p>
            <a:pPr lvl="1"/>
            <a:r>
              <a:rPr lang="en-US" sz="1600" dirty="0" smtClean="0"/>
              <a:t>Operations performed in Memory (Distributed memory)</a:t>
            </a:r>
          </a:p>
          <a:p>
            <a:pPr marL="457200" lvl="1" indent="0">
              <a:buNone/>
            </a:pPr>
            <a:r>
              <a:rPr lang="en-US" sz="1600" dirty="0" smtClean="0"/>
              <a:t>	=&gt; 100x performance improvements </a:t>
            </a:r>
          </a:p>
          <a:p>
            <a:pPr lvl="1"/>
            <a:r>
              <a:rPr lang="en-US" sz="1600" dirty="0" smtClean="0"/>
              <a:t>Richer Programming Constructs</a:t>
            </a:r>
          </a:p>
          <a:p>
            <a:r>
              <a:rPr lang="en-US" sz="2000" dirty="0" smtClean="0"/>
              <a:t>Commonality between MR &amp; Spark</a:t>
            </a:r>
          </a:p>
          <a:p>
            <a:pPr lvl="1"/>
            <a:r>
              <a:rPr lang="en-US" sz="1600" dirty="0" smtClean="0"/>
              <a:t>Distributed Network &amp; Fault Tolerance</a:t>
            </a:r>
          </a:p>
          <a:p>
            <a:pPr lvl="1"/>
            <a:r>
              <a:rPr lang="en-US" sz="1600" dirty="0" smtClean="0"/>
              <a:t>Linear Performance</a:t>
            </a:r>
          </a:p>
          <a:p>
            <a:pPr lvl="1"/>
            <a:r>
              <a:rPr lang="en-US" sz="1600" dirty="0" smtClean="0"/>
              <a:t>Open Source (Apache License), Large community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lvl="1"/>
            <a:r>
              <a:rPr lang="en-US" sz="1600" dirty="0" smtClean="0"/>
              <a:t>Leverages HDFS and other Hadoop ecosystems</a:t>
            </a:r>
          </a:p>
          <a:p>
            <a:r>
              <a:rPr lang="en-US" sz="2000" dirty="0" smtClean="0"/>
              <a:t>Caution:</a:t>
            </a:r>
          </a:p>
          <a:p>
            <a:pPr lvl="1"/>
            <a:r>
              <a:rPr lang="en-US" sz="1600" dirty="0" smtClean="0"/>
              <a:t>Spark may not be the silver bullet for all. </a:t>
            </a:r>
          </a:p>
          <a:p>
            <a:pPr lvl="2"/>
            <a:r>
              <a:rPr lang="en-US" sz="1200" dirty="0" smtClean="0"/>
              <a:t>Do not use when the dataset is  &gt;&gt; total aggregate memory</a:t>
            </a:r>
          </a:p>
          <a:p>
            <a:pPr lvl="2"/>
            <a:r>
              <a:rPr lang="en-US" sz="1200" dirty="0" smtClean="0"/>
              <a:t>Can result in Pagination and slower </a:t>
            </a:r>
            <a:r>
              <a:rPr lang="en-US" sz="1200" dirty="0" err="1" smtClean="0"/>
              <a:t>througput</a:t>
            </a:r>
            <a:r>
              <a:rPr lang="en-US" sz="1200" dirty="0" smtClean="0"/>
              <a:t> 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81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7278" y="1166446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 </a:t>
            </a:r>
          </a:p>
          <a:p>
            <a:pPr algn="ctr"/>
            <a:r>
              <a:rPr lang="en-US" sz="1600" dirty="0" smtClean="0"/>
              <a:t>(Hadoop MR like, but simpler and richer)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48509" y="3868616"/>
            <a:ext cx="21336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 Management </a:t>
            </a:r>
            <a:r>
              <a:rPr lang="en-US" sz="1400" b="1" dirty="0" smtClean="0"/>
              <a:t>(Spark, YARN, </a:t>
            </a:r>
            <a:r>
              <a:rPr lang="en-US" sz="1400" b="1" dirty="0" err="1" smtClean="0"/>
              <a:t>Mesos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515709" y="3865685"/>
            <a:ext cx="2133600" cy="990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 Engine </a:t>
            </a: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(Spark)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 flipH="1">
            <a:off x="2315309" y="2157046"/>
            <a:ext cx="2168769" cy="171157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4484078" y="2157046"/>
            <a:ext cx="2098431" cy="1708639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6" idx="3"/>
          </p:cNvCxnSpPr>
          <p:nvPr/>
        </p:nvCxnSpPr>
        <p:spPr>
          <a:xfrm flipH="1">
            <a:off x="3382109" y="4360985"/>
            <a:ext cx="2133600" cy="2931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Spark Shell &amp; Scala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Built in Context called </a:t>
            </a:r>
            <a:r>
              <a:rPr lang="en-US" dirty="0" err="1" smtClean="0"/>
              <a:t>Sc</a:t>
            </a:r>
            <a:r>
              <a:rPr lang="en-US" dirty="0"/>
              <a:t> </a:t>
            </a:r>
            <a:r>
              <a:rPr lang="en-US" dirty="0" smtClean="0"/>
              <a:t>(spark context)</a:t>
            </a:r>
          </a:p>
          <a:p>
            <a:r>
              <a:rPr lang="en-US" dirty="0" smtClean="0"/>
              <a:t>Invoke the spark shell $spark-shell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0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Exercises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 smtClean="0"/>
              <a:t>Ex 1: Text File RDD  </a:t>
            </a:r>
          </a:p>
          <a:p>
            <a:r>
              <a:rPr lang="en-US" dirty="0" smtClean="0"/>
              <a:t>Ex 2: Whole File RDD</a:t>
            </a:r>
          </a:p>
          <a:p>
            <a:r>
              <a:rPr lang="en-US" dirty="0" smtClean="0"/>
              <a:t>Ex 3: Map &amp; Filter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to the Data Set</a:t>
            </a:r>
            <a:endParaRPr lang="en-US" sz="28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229600" cy="196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8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1596</Words>
  <Application>Microsoft Office PowerPoint</Application>
  <PresentationFormat>On-screen Show (4:3)</PresentationFormat>
  <Paragraphs>407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Part 6 –  Programming Spark</vt:lpstr>
      <vt:lpstr>Agenda </vt:lpstr>
      <vt:lpstr>Introduction to Spark</vt:lpstr>
      <vt:lpstr>The Problem of Distributed Computing</vt:lpstr>
      <vt:lpstr>From MR to Spark</vt:lpstr>
      <vt:lpstr>PowerPoint Presentation</vt:lpstr>
      <vt:lpstr>Spark Shell &amp; Scala</vt:lpstr>
      <vt:lpstr>Exercises</vt:lpstr>
      <vt:lpstr>Introduction to the Data Set</vt:lpstr>
      <vt:lpstr>Ex 1: Resilient Distributed Dataset (RDD)</vt:lpstr>
      <vt:lpstr>Spark – Cluster Overview</vt:lpstr>
      <vt:lpstr>Spark – Cluster Manager </vt:lpstr>
      <vt:lpstr>Data Pipelining – MR in Spark</vt:lpstr>
      <vt:lpstr>Ex 2: Text File &amp;&amp; WholeTextFile RDD</vt:lpstr>
      <vt:lpstr>Exercise 3: Map and Filter Transformation</vt:lpstr>
      <vt:lpstr>Ex 4: Further Transformations- Zip, Values</vt:lpstr>
      <vt:lpstr>Ex: Web Log Processing </vt:lpstr>
      <vt:lpstr>The lifecycle of a Spark Program</vt:lpstr>
      <vt:lpstr>A Deeper look at RDD</vt:lpstr>
      <vt:lpstr>RDD Operations</vt:lpstr>
      <vt:lpstr>RDD Operations</vt:lpstr>
      <vt:lpstr>Function Programming – The UDFs of Spark </vt:lpstr>
      <vt:lpstr>RDD Lineage</vt:lpstr>
      <vt:lpstr>Spark -Cache</vt:lpstr>
      <vt:lpstr>Map, FlatMap, Union, take(n), collect() etc </vt:lpstr>
      <vt:lpstr>Pair RDDs</vt:lpstr>
      <vt:lpstr>KeyBy,</vt:lpstr>
      <vt:lpstr> WordCount – The Spark Way</vt:lpstr>
      <vt:lpstr>Additional RDD functions</vt:lpstr>
      <vt:lpstr>sortByKey, groupByKey</vt:lpstr>
      <vt:lpstr>PowerPoint Presentation</vt:lpstr>
      <vt:lpstr>Join</vt:lpstr>
      <vt:lpstr>union</vt:lpstr>
      <vt:lpstr>PowerPoint Presentation</vt:lpstr>
      <vt:lpstr>Exercise II </vt:lpstr>
      <vt:lpstr>Running Spark App – Sandbox Instructions</vt:lpstr>
      <vt:lpstr>Interactive Analysis – K-means clustering</vt:lpstr>
      <vt:lpstr>K-Means Clustering</vt:lpstr>
      <vt:lpstr>K-Means Cluster - Algorithm</vt:lpstr>
      <vt:lpstr>Results</vt:lpstr>
      <vt:lpstr>Playing with the Yelp Dataset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Part 5 – Spark Programming</dc:title>
  <dc:creator>Thillaisthanam, Narendran</dc:creator>
  <cp:lastModifiedBy>Thillaisthanam, Narendran</cp:lastModifiedBy>
  <cp:revision>137</cp:revision>
  <dcterms:created xsi:type="dcterms:W3CDTF">2006-08-16T00:00:00Z</dcterms:created>
  <dcterms:modified xsi:type="dcterms:W3CDTF">2015-09-03T05:39:56Z</dcterms:modified>
</cp:coreProperties>
</file>