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18" r:id="rId14"/>
    <p:sldId id="319" r:id="rId15"/>
    <p:sldId id="345" r:id="rId16"/>
    <p:sldId id="346" r:id="rId17"/>
    <p:sldId id="34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>
      <p:cViewPr>
        <p:scale>
          <a:sx n="98" d="100"/>
          <a:sy n="98" d="100"/>
        </p:scale>
        <p:origin x="-23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FC0B-4FB9-4315-B8FD-E2DC0E4B807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077-A03B-4860-91E7-A2A0DE0F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https://databricks.com/blog/2015/03/20/using-mongodb-with-spark.html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7-A03B-4860-91E7-A2A0DE0F21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7-A03B-4860-91E7-A2A0DE0F21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docs/drill-in-10-minutes/" TargetMode="External"/><Relationship Id="rId2" Type="http://schemas.openxmlformats.org/officeDocument/2006/relationships/hyperlink" Target="https://drill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pachesparkcentral.com/category/spark-odbc-driv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gaom.com/2014/07/20/spark-and-tez-out-of-phase/" TargetMode="External"/><Relationship Id="rId2" Type="http://schemas.openxmlformats.org/officeDocument/2006/relationships/hyperlink" Target="http://www.slideshare.net/hortonworks/hive-on-spark-is-blazing-fast-or-is-it-fi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8569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Handling (SQL) Queries in Spark</a:t>
            </a:r>
            <a:endParaRPr lang="en-US" sz="3200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962400"/>
            <a:ext cx="6553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Data Frame Transformation – Option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 the Hive Context to connect to Hive</a:t>
            </a:r>
          </a:p>
          <a:p>
            <a:pPr lvl="1"/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hc</a:t>
            </a:r>
            <a:r>
              <a:rPr lang="en-US" sz="2000" dirty="0"/>
              <a:t> = new </a:t>
            </a:r>
            <a:r>
              <a:rPr lang="en-US" sz="2000" dirty="0" err="1"/>
              <a:t>org.apache.spark.sql.hive.HiveContext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/>
              <a:t>)</a:t>
            </a:r>
            <a:endParaRPr lang="en-US" sz="2000" dirty="0" smtClean="0"/>
          </a:p>
          <a:p>
            <a:r>
              <a:rPr lang="en-US" sz="2400" dirty="0" smtClean="0"/>
              <a:t>All Hive Syntaxes would be applicable</a:t>
            </a:r>
          </a:p>
          <a:p>
            <a:r>
              <a:rPr lang="en-US" sz="2400" dirty="0" smtClean="0"/>
              <a:t>Configure Hive access via Spark (see next page)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76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spark-sql-hive-df-1.scala (dataset comments)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spark-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-hive-</a:t>
            </a:r>
            <a:r>
              <a:rPr lang="en-US" dirty="0" err="1" smtClean="0">
                <a:solidFill>
                  <a:srgbClr val="FF0000"/>
                </a:solidFill>
              </a:rPr>
              <a:t>movies.scala</a:t>
            </a:r>
            <a:r>
              <a:rPr lang="en-US" dirty="0" smtClean="0">
                <a:solidFill>
                  <a:srgbClr val="FF0000"/>
                </a:solidFill>
              </a:rPr>
              <a:t> (dataset: Movie Data)</a:t>
            </a:r>
          </a:p>
        </p:txBody>
      </p:sp>
    </p:spTree>
    <p:extLst>
      <p:ext uri="{BB962C8B-B14F-4D97-AF65-F5344CB8AC3E}">
        <p14:creationId xmlns:p14="http://schemas.microsoft.com/office/powerpoint/2010/main" val="12840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Configuring Hive access from Spark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u="sng" dirty="0" smtClean="0"/>
              <a:t>Sandbox Setup:</a:t>
            </a:r>
          </a:p>
          <a:p>
            <a:pPr marL="0" indent="0">
              <a:buNone/>
            </a:pPr>
            <a:r>
              <a:rPr lang="en-US" sz="1800" dirty="0" err="1" smtClean="0"/>
              <a:t>cp</a:t>
            </a:r>
            <a:r>
              <a:rPr lang="en-US" sz="1800" dirty="0" smtClean="0"/>
              <a:t> </a:t>
            </a: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/hive/</a:t>
            </a:r>
            <a:r>
              <a:rPr lang="en-US" sz="1800" dirty="0" err="1"/>
              <a:t>conf</a:t>
            </a:r>
            <a:r>
              <a:rPr lang="en-US" sz="1800" dirty="0"/>
              <a:t>/hive-site.xml /</a:t>
            </a:r>
            <a:r>
              <a:rPr lang="en-US" sz="1800" dirty="0" err="1"/>
              <a:t>etc</a:t>
            </a:r>
            <a:r>
              <a:rPr lang="en-US" sz="1800" dirty="0"/>
              <a:t>/spark/</a:t>
            </a:r>
            <a:r>
              <a:rPr lang="en-US" sz="1800" dirty="0" err="1"/>
              <a:t>conf</a:t>
            </a: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1800" dirty="0" smtClean="0"/>
              <a:t>vi </a:t>
            </a:r>
            <a:r>
              <a:rPr lang="en-US" sz="1800" dirty="0"/>
              <a:t>/usr/lib/spark/bin/compute-classpath.sh (Sandbox)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// Add the following  </a:t>
            </a:r>
            <a:r>
              <a:rPr lang="en-US" sz="1800" dirty="0" smtClean="0"/>
              <a:t>line at the end of the file.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CLASSPATH</a:t>
            </a:r>
            <a:r>
              <a:rPr lang="en-US" sz="1800" dirty="0"/>
              <a:t>="$CLASSPATH:/</a:t>
            </a:r>
            <a:r>
              <a:rPr lang="en-US" sz="1800" dirty="0" err="1"/>
              <a:t>usr</a:t>
            </a:r>
            <a:r>
              <a:rPr lang="en-US" sz="1800" dirty="0"/>
              <a:t>/lib/hive/lib</a:t>
            </a:r>
            <a:r>
              <a:rPr lang="en-US" sz="1800" dirty="0" smtClean="0"/>
              <a:t>/*“</a:t>
            </a:r>
          </a:p>
          <a:p>
            <a:pPr marL="0" indent="0">
              <a:buNone/>
            </a:pPr>
            <a:r>
              <a:rPr lang="en-US" sz="1800" dirty="0" smtClean="0"/>
              <a:t>Start spark-shell again</a:t>
            </a:r>
            <a:endParaRPr lang="en-US" sz="1800" dirty="0"/>
          </a:p>
          <a:p>
            <a:pPr marL="0" indent="0">
              <a:buNone/>
            </a:pPr>
            <a:r>
              <a:rPr lang="en-US" sz="1800" smtClean="0"/>
              <a:t>In Hive </a:t>
            </a:r>
            <a:r>
              <a:rPr lang="en-US" sz="1800" dirty="0" smtClean="0"/>
              <a:t>shell- </a:t>
            </a:r>
          </a:p>
          <a:p>
            <a:pPr marL="0" indent="0">
              <a:buNone/>
            </a:pPr>
            <a:r>
              <a:rPr lang="en-US" sz="1800" dirty="0" smtClean="0"/>
              <a:t>Set </a:t>
            </a:r>
            <a:r>
              <a:rPr lang="en-US" sz="1800" dirty="0" err="1" smtClean="0"/>
              <a:t>hive.execution.engine</a:t>
            </a:r>
            <a:r>
              <a:rPr lang="en-US" sz="1800" dirty="0" smtClean="0"/>
              <a:t>=spark’;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Google Cloud Setup</a:t>
            </a:r>
            <a:r>
              <a:rPr lang="en-US" sz="1800" b="1" u="sng" dirty="0" smtClean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cp</a:t>
            </a:r>
            <a:r>
              <a:rPr lang="en-US" sz="1800" dirty="0" smtClean="0"/>
              <a:t> </a:t>
            </a: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/hive/</a:t>
            </a:r>
            <a:r>
              <a:rPr lang="en-US" sz="1800" dirty="0" err="1"/>
              <a:t>conf</a:t>
            </a:r>
            <a:r>
              <a:rPr lang="en-US" sz="1800" dirty="0"/>
              <a:t>/hive-site.xml /</a:t>
            </a:r>
            <a:r>
              <a:rPr lang="en-US" sz="1800" dirty="0" err="1"/>
              <a:t>etc</a:t>
            </a:r>
            <a:r>
              <a:rPr lang="en-US" sz="1800" dirty="0"/>
              <a:t>/spark/</a:t>
            </a:r>
            <a:r>
              <a:rPr lang="en-US" sz="1800" dirty="0" err="1"/>
              <a:t>conf</a:t>
            </a: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1800" dirty="0" smtClean="0"/>
              <a:t>Vi  </a:t>
            </a:r>
            <a:r>
              <a:rPr lang="en-US" sz="1800" dirty="0"/>
              <a:t>opt/cloudera/parcels/CDH/lib/spark/bin/compute-classpath.sh 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// Add the following  </a:t>
            </a:r>
            <a:r>
              <a:rPr lang="en-US" sz="1800" dirty="0" smtClean="0"/>
              <a:t>line at the end of the file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CLASSPATH</a:t>
            </a:r>
            <a:r>
              <a:rPr lang="en-US" sz="1800" dirty="0"/>
              <a:t>="$CLASSPATH:/</a:t>
            </a:r>
            <a:r>
              <a:rPr lang="en-US" sz="1800" dirty="0" err="1"/>
              <a:t>usr</a:t>
            </a:r>
            <a:r>
              <a:rPr lang="en-US" sz="1800" dirty="0"/>
              <a:t>/lib/hive/lib/*"</a:t>
            </a:r>
          </a:p>
          <a:p>
            <a:pPr marL="0" indent="0">
              <a:buNone/>
            </a:pPr>
            <a:r>
              <a:rPr lang="en-US" sz="1800" dirty="0"/>
              <a:t>// Restart </a:t>
            </a:r>
            <a:r>
              <a:rPr lang="en-US" sz="1800" dirty="0" smtClean="0"/>
              <a:t>the spark </a:t>
            </a:r>
            <a:r>
              <a:rPr lang="en-US" sz="1800" dirty="0"/>
              <a:t>clusters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45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Drill – A Powerful Execution Engine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34" y="1143000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Schema Free Query Engine based on Apache License</a:t>
            </a:r>
          </a:p>
          <a:p>
            <a:r>
              <a:rPr lang="en-US" sz="2000" dirty="0">
                <a:hlinkClick r:id="rId2"/>
              </a:rPr>
              <a:t>https://drill.apache.org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https://drill.apache.org/docs/drill-in-10-minutes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6932"/>
            <a:ext cx="9067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39088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https://spark.apache.org/docs/latest/sql-programming-guide.html#jdbc-to-other-databases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Drill-</a:t>
            </a:r>
            <a:r>
              <a:rPr lang="en-US" dirty="0" err="1" smtClean="0"/>
              <a:t>movies.sql</a:t>
            </a:r>
            <a:endParaRPr lang="en-US" dirty="0" smtClean="0"/>
          </a:p>
          <a:p>
            <a:r>
              <a:rPr lang="en-US" dirty="0" smtClean="0"/>
              <a:t>Drill-hello-</a:t>
            </a:r>
            <a:r>
              <a:rPr lang="en-US" dirty="0" err="1" smtClean="0"/>
              <a:t>world.sql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29589" y="5600700"/>
            <a:ext cx="6323611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Unified Data Access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2895600"/>
            <a:ext cx="60960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SQL Interface , CTAS 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OLAP on Hadoop –Competing Architectures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2509" y="5943600"/>
            <a:ext cx="5474163" cy="460170"/>
            <a:chOff x="381000" y="5097484"/>
            <a:chExt cx="6281286" cy="460170"/>
          </a:xfrm>
        </p:grpSpPr>
        <p:sp>
          <p:nvSpPr>
            <p:cNvPr id="4" name="Rounded Rectangle 3"/>
            <p:cNvSpPr/>
            <p:nvPr/>
          </p:nvSpPr>
          <p:spPr>
            <a:xfrm>
              <a:off x="381000" y="5097484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Hadoop – Hive, </a:t>
              </a:r>
              <a:r>
                <a:rPr lang="en-US" sz="1400" dirty="0" err="1" smtClean="0"/>
                <a:t>HBase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62200" y="5100454"/>
              <a:ext cx="1157661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RDBMS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83021" y="5097484"/>
              <a:ext cx="18288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Text Files (JSON, XML, CSV)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7886" y="5100454"/>
              <a:ext cx="9144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NoSQL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81000" y="4267200"/>
            <a:ext cx="6172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Execution Engines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43149" y="4371604"/>
            <a:ext cx="724889" cy="678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445330" y="4371604"/>
            <a:ext cx="90203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Drill - MPP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7382" y="4364677"/>
            <a:ext cx="724889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Tez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09377" y="3026229"/>
            <a:ext cx="89386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Hive (HQL)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024247" y="3026229"/>
            <a:ext cx="870362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Drill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3018" y="1189512"/>
            <a:ext cx="33528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Visualization Engines – Tableau, </a:t>
            </a:r>
            <a:r>
              <a:rPr lang="en-US" sz="1600" dirty="0" err="1" smtClean="0"/>
              <a:t>Qlikview</a:t>
            </a:r>
            <a:r>
              <a:rPr lang="en-US" sz="1600" dirty="0" smtClean="0"/>
              <a:t>, </a:t>
            </a:r>
            <a:r>
              <a:rPr lang="en-US" sz="1600" dirty="0" err="1" smtClean="0"/>
              <a:t>Excela</a:t>
            </a:r>
            <a:r>
              <a:rPr lang="en-US" sz="1600" dirty="0" smtClean="0"/>
              <a:t>, MSTR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552455" y="3026229"/>
            <a:ext cx="1752599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 SQL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>
            <a:off x="1066800" y="1854533"/>
            <a:ext cx="379021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ODBC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049734" y="1832760"/>
            <a:ext cx="379021" cy="102127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ODBC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2269918" y="1832760"/>
            <a:ext cx="379021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66800" y="4364677"/>
            <a:ext cx="879268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080792" y="1219200"/>
            <a:ext cx="239620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Platfora</a:t>
            </a:r>
            <a:r>
              <a:rPr lang="en-US" sz="1600" dirty="0" smtClean="0"/>
              <a:t>, </a:t>
            </a:r>
            <a:r>
              <a:rPr lang="en-US" sz="1600" dirty="0" err="1" smtClean="0"/>
              <a:t>ZoomData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24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91478"/>
              </p:ext>
            </p:extLst>
          </p:nvPr>
        </p:nvGraphicFramePr>
        <p:xfrm>
          <a:off x="762000" y="609601"/>
          <a:ext cx="7924801" cy="4807155"/>
        </p:xfrm>
        <a:graphic>
          <a:graphicData uri="http://schemas.openxmlformats.org/drawingml/2006/table">
            <a:tbl>
              <a:tblPr/>
              <a:tblGrid>
                <a:gridCol w="1532420"/>
                <a:gridCol w="1532420"/>
                <a:gridCol w="1532420"/>
                <a:gridCol w="1532420"/>
                <a:gridCol w="1795121"/>
              </a:tblGrid>
              <a:tr h="2913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  <a:latin typeface="sinova_probold"/>
                        </a:rPr>
                        <a:t>Drill </a:t>
                      </a:r>
                      <a:r>
                        <a:rPr lang="en-US" sz="1200" b="1" dirty="0">
                          <a:effectLst/>
                          <a:latin typeface="sinova_probold"/>
                        </a:rPr>
                        <a:t>0.6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Impala 1.x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Hive 0.13 w/ </a:t>
                      </a:r>
                      <a:r>
                        <a:rPr lang="en-US" sz="1200" b="1" dirty="0" err="1">
                          <a:effectLst/>
                          <a:latin typeface="sinova_probold"/>
                        </a:rPr>
                        <a:t>Tez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sinova_probold"/>
                          <a:ea typeface="+mn-ea"/>
                          <a:cs typeface="+mn-cs"/>
                        </a:rPr>
                        <a:t>Spark</a:t>
                      </a:r>
                      <a:r>
                        <a:rPr lang="en-US" sz="1200" b="1" dirty="0" smtClean="0">
                          <a:effectLst/>
                          <a:latin typeface="sinova_probold"/>
                        </a:rPr>
                        <a:t> SQL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42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Latency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Low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Low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Medium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Low for in-memory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Medium for on-disk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sinova_probold"/>
                        </a:rPr>
                        <a:t>Concurrency</a:t>
                      </a:r>
                      <a:endParaRPr lang="en-US" sz="1200" b="1">
                        <a:effectLst/>
                      </a:endParaRP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Medium</a:t>
                      </a: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Medium</a:t>
                      </a: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8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Files support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Yes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(all Hive formats)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Optimized formats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(Parquet, JSON, Text)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Yes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(Parquet, </a:t>
                      </a:r>
                      <a:r>
                        <a:rPr lang="en-US" sz="1200" dirty="0" err="1">
                          <a:effectLst/>
                        </a:rPr>
                        <a:t>Sequence,RC,Text</a:t>
                      </a:r>
                      <a:r>
                        <a:rPr lang="en-US" sz="1200" dirty="0">
                          <a:effectLst/>
                        </a:rPr>
                        <a:t>, AVRO …)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Yes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(all Hive file formats)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(all Hive file formats)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Optimized formats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(Basic Parquet, JSON)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2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effectLst/>
                          <a:latin typeface="sinova_probold"/>
                        </a:rPr>
                        <a:t>HBase</a:t>
                      </a:r>
                      <a:r>
                        <a:rPr lang="en-US" sz="1200" b="1" dirty="0">
                          <a:effectLst/>
                          <a:latin typeface="sinova_probold"/>
                        </a:rPr>
                        <a:t>/</a:t>
                      </a:r>
                      <a:r>
                        <a:rPr lang="en-US" sz="1200" b="1" dirty="0" err="1">
                          <a:effectLst/>
                          <a:latin typeface="sinova_probold"/>
                        </a:rPr>
                        <a:t>MapR</a:t>
                      </a:r>
                      <a:r>
                        <a:rPr lang="en-US" sz="1200" b="1" dirty="0">
                          <a:effectLst/>
                          <a:latin typeface="sinova_probold"/>
                        </a:rPr>
                        <a:t>-DB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Yes, Performance issues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Yes, Performance issues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Same as Hive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84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sinova_probold"/>
                        </a:rPr>
                        <a:t>Hive compatibility</a:t>
                      </a:r>
                      <a:endParaRPr lang="en-US" sz="1200" b="1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High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Medium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High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High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2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Schema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Schema-less or Hive or HBase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Hive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Hive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Hive, rudimentary schema-less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2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SQL support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ANSI SQL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HiveQL</a:t>
                      </a:r>
                      <a:r>
                        <a:rPr lang="en-US" sz="1200" dirty="0">
                          <a:effectLst/>
                        </a:rPr>
                        <a:t> (subset)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HiveQL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Rudimentary ANSI SQL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&amp; HiveQL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Client support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ODBC/JDBC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ODBC/JDBC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ODBC/JDBC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ODBC/JDBC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8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Large datasets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Nested data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Transactions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sinova_probold"/>
                        </a:rPr>
                        <a:t>Optimizer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Limited</a:t>
                      </a:r>
                    </a:p>
                  </a:txBody>
                  <a:tcPr marL="33776" marR="33776" marT="33776" marB="33776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6388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</a:t>
            </a:r>
            <a:r>
              <a:rPr lang="en-US" dirty="0" err="1" smtClean="0"/>
              <a:t>MapR</a:t>
            </a:r>
            <a:endParaRPr lang="en-US" dirty="0" smtClean="0"/>
          </a:p>
          <a:p>
            <a:r>
              <a:rPr lang="en-US">
                <a:hlinkClick r:id="rId2"/>
              </a:rPr>
              <a:t>http://apachesparkcentral.com/category/spark-odbc-driver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choice for BI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 Tools-&gt;(ODBC/JDBC)-&gt; Hive -&gt;MR/Spark/</a:t>
            </a:r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Deployment is close to SQL semantics</a:t>
            </a:r>
          </a:p>
          <a:p>
            <a:pPr lvl="1"/>
            <a:r>
              <a:rPr lang="en-US" dirty="0" smtClean="0"/>
              <a:t>UDF, </a:t>
            </a:r>
            <a:r>
              <a:rPr lang="en-US" dirty="0" err="1" smtClean="0"/>
              <a:t>SerDes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available</a:t>
            </a:r>
          </a:p>
          <a:p>
            <a:pPr lvl="1"/>
            <a:r>
              <a:rPr lang="en-US" dirty="0" smtClean="0"/>
              <a:t>Can take advantage of pipelining (Spark as execution engine)</a:t>
            </a:r>
          </a:p>
          <a:p>
            <a:pPr lvl="1"/>
            <a:r>
              <a:rPr lang="en-US" dirty="0" smtClean="0"/>
              <a:t>Cannot take advantage of caching (yet)</a:t>
            </a:r>
          </a:p>
          <a:p>
            <a:r>
              <a:rPr lang="en-US" dirty="0" smtClean="0"/>
              <a:t>BI Tools-&gt;(ODBC/JDBC)-&gt;Spark SQL-&gt; Hive and other Data sources:</a:t>
            </a:r>
          </a:p>
          <a:p>
            <a:pPr lvl="1"/>
            <a:r>
              <a:rPr lang="en-US" dirty="0" smtClean="0"/>
              <a:t>Can take advantage of Spark semantics such as  Caching, Pipelining , RDDs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How does JDBC provide caching() semantics?</a:t>
            </a:r>
          </a:p>
          <a:p>
            <a:pPr lvl="1"/>
            <a:r>
              <a:rPr lang="en-US" dirty="0" smtClean="0"/>
              <a:t>What about UDFs and </a:t>
            </a:r>
            <a:r>
              <a:rPr lang="en-US" dirty="0" err="1" smtClean="0"/>
              <a:t>SerDes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Hive on Spark (or) Hive on </a:t>
            </a:r>
            <a:r>
              <a:rPr lang="en-US" dirty="0" err="1" smtClean="0"/>
              <a:t>Tez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4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Hive on Spark (or) Hive on </a:t>
            </a:r>
            <a:r>
              <a:rPr lang="en-US" sz="3200" dirty="0" err="1" smtClean="0"/>
              <a:t>Tez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Spark (open-source, but backing by </a:t>
            </a:r>
            <a:r>
              <a:rPr lang="en-US" sz="2400" dirty="0" err="1" smtClean="0"/>
              <a:t>Databricks</a:t>
            </a:r>
            <a:r>
              <a:rPr lang="en-US" sz="2400" dirty="0" smtClean="0"/>
              <a:t>, Intel &amp; partly by </a:t>
            </a:r>
            <a:r>
              <a:rPr lang="en-US" sz="2400" dirty="0" err="1" smtClean="0"/>
              <a:t>Cloudera</a:t>
            </a:r>
            <a:r>
              <a:rPr lang="en-US" sz="2400" dirty="0" smtClean="0"/>
              <a:t>. Adoption by IBM)</a:t>
            </a:r>
          </a:p>
          <a:p>
            <a:r>
              <a:rPr lang="en-US" sz="2400" dirty="0" err="1" smtClean="0"/>
              <a:t>Tez</a:t>
            </a:r>
            <a:r>
              <a:rPr lang="en-US" sz="2400" dirty="0" smtClean="0"/>
              <a:t> (</a:t>
            </a:r>
            <a:r>
              <a:rPr lang="en-US" sz="2400" dirty="0" err="1" smtClean="0"/>
              <a:t>Hortonworks</a:t>
            </a:r>
            <a:r>
              <a:rPr lang="en-US" sz="2400" dirty="0" smtClean="0"/>
              <a:t>, </a:t>
            </a:r>
            <a:r>
              <a:rPr lang="en-US" sz="2400" dirty="0" err="1" smtClean="0"/>
              <a:t>Hortonworks</a:t>
            </a:r>
            <a:r>
              <a:rPr lang="en-US" sz="2400" dirty="0" smtClean="0"/>
              <a:t>, MSFT)</a:t>
            </a:r>
          </a:p>
          <a:p>
            <a:r>
              <a:rPr lang="en-US" sz="2400" dirty="0" smtClean="0"/>
              <a:t>Impala (</a:t>
            </a:r>
            <a:r>
              <a:rPr lang="en-US" sz="2400" dirty="0" err="1" smtClean="0"/>
              <a:t>Cloudera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Drill (Open Source) </a:t>
            </a:r>
          </a:p>
          <a:p>
            <a:pPr marL="0" indent="0">
              <a:buNone/>
            </a:pPr>
            <a:r>
              <a:rPr lang="en-US" sz="2400" dirty="0"/>
              <a:t>Hive on Spark - Blazing Fast or is it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www.slideshare.net/hortonworks/hive-on-spark-is-blazing-fast-or-is-it-final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 err="1"/>
              <a:t>Hortonworks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https://gigaom.com/2014/07/20/spark-and-tez-out-of-phase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559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Deciding the Winning Stack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229600" cy="1371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Current Adoption of SQL in Big Data community is confusing. </a:t>
            </a:r>
            <a:endParaRPr lang="en-US" sz="2000" dirty="0"/>
          </a:p>
          <a:p>
            <a:pPr lvl="1"/>
            <a:r>
              <a:rPr lang="en-US" sz="1800" dirty="0" smtClean="0"/>
              <a:t>No clear winner yet.</a:t>
            </a:r>
          </a:p>
          <a:p>
            <a:pPr lvl="1"/>
            <a:r>
              <a:rPr lang="en-US" sz="1800" dirty="0" smtClean="0"/>
              <a:t>Why adoption is a key metric for investment? 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5838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9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is Spark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229600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Spark SQL is Spark’s API for working with Structured and semi structured dataset. </a:t>
            </a:r>
          </a:p>
          <a:p>
            <a:pPr lvl="1"/>
            <a:r>
              <a:rPr lang="en-US" sz="1800" dirty="0" smtClean="0"/>
              <a:t>Integrates with Spark RDDs seamlessly</a:t>
            </a:r>
          </a:p>
          <a:p>
            <a:pPr lvl="1"/>
            <a:r>
              <a:rPr lang="en-US" sz="1800" dirty="0" smtClean="0"/>
              <a:t>Unified Data Access (support for JSON, Parquet, 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CSV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sz="1800" dirty="0" smtClean="0"/>
              <a:t>, Hive, Relational </a:t>
            </a:r>
            <a:r>
              <a:rPr lang="en-US" sz="1800" dirty="0" err="1" smtClean="0"/>
              <a:t>datbases</a:t>
            </a:r>
            <a:r>
              <a:rPr lang="en-US" sz="1800" dirty="0" smtClean="0"/>
              <a:t>) and HDFS.</a:t>
            </a:r>
          </a:p>
          <a:p>
            <a:pPr lvl="1"/>
            <a:r>
              <a:rPr lang="en-US" sz="1800" dirty="0" smtClean="0"/>
              <a:t>Support for traditional Database access via JDBC/ODBC.</a:t>
            </a:r>
          </a:p>
          <a:p>
            <a:r>
              <a:rPr lang="en-US" sz="2000" dirty="0"/>
              <a:t>https://spark.apache.org/sql/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95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Frames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Frames (DF) are RDDs with schema.</a:t>
            </a:r>
          </a:p>
          <a:p>
            <a:pPr lvl="1"/>
            <a:r>
              <a:rPr lang="en-US" sz="1800" dirty="0" smtClean="0"/>
              <a:t>Integrates well with RDDs</a:t>
            </a:r>
          </a:p>
          <a:p>
            <a:r>
              <a:rPr lang="en-US" sz="2000" dirty="0" smtClean="0"/>
              <a:t>Convert DF into RDD using </a:t>
            </a:r>
            <a:r>
              <a:rPr lang="en-US" sz="2000" dirty="0" err="1" smtClean="0"/>
              <a:t>df.rdd</a:t>
            </a:r>
            <a:endParaRPr lang="en-US" sz="2000" dirty="0" smtClean="0"/>
          </a:p>
          <a:p>
            <a:r>
              <a:rPr lang="en-US" sz="2000" dirty="0" smtClean="0"/>
              <a:t>DFs contain elements of type Row</a:t>
            </a:r>
          </a:p>
          <a:p>
            <a:r>
              <a:rPr lang="en-US" sz="2000" dirty="0" smtClean="0"/>
              <a:t>DFs contain schema (Columns) which can be manipulated by APIs.</a:t>
            </a:r>
          </a:p>
          <a:p>
            <a:r>
              <a:rPr lang="en-US" sz="2000" dirty="0" smtClean="0"/>
              <a:t>You can create a DF as follows:</a:t>
            </a:r>
          </a:p>
          <a:p>
            <a:pPr lvl="1"/>
            <a:r>
              <a:rPr lang="en-US" sz="1600" dirty="0" smtClean="0"/>
              <a:t>Create from an RDD using the </a:t>
            </a:r>
            <a:r>
              <a:rPr lang="en-US" sz="1600" dirty="0" err="1" smtClean="0"/>
              <a:t>toDF</a:t>
            </a:r>
            <a:r>
              <a:rPr lang="en-US" sz="1600" dirty="0" smtClean="0"/>
              <a:t>() </a:t>
            </a:r>
          </a:p>
          <a:p>
            <a:pPr lvl="1"/>
            <a:r>
              <a:rPr lang="en-US" sz="1600" dirty="0" smtClean="0"/>
              <a:t>Create a DF from a source files (JSON, .CSV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Create a DF from Hive, Mongo and others using connectors</a:t>
            </a:r>
          </a:p>
          <a:p>
            <a:pPr lvl="1"/>
            <a:r>
              <a:rPr lang="en-US" sz="1600" dirty="0" smtClean="0"/>
              <a:t>Create a DF from JDBC/ODBC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567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Loading JSON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327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sc</a:t>
            </a:r>
            <a:r>
              <a:rPr lang="en-US" sz="1800" dirty="0"/>
              <a:t>: </a:t>
            </a:r>
            <a:r>
              <a:rPr lang="en-US" sz="1800" dirty="0" err="1"/>
              <a:t>SparkContext</a:t>
            </a:r>
            <a:r>
              <a:rPr lang="en-US" sz="1800" dirty="0"/>
              <a:t> // An existing </a:t>
            </a:r>
            <a:r>
              <a:rPr lang="en-US" sz="1800" dirty="0" err="1"/>
              <a:t>SparkContext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sqlContext</a:t>
            </a:r>
            <a:r>
              <a:rPr lang="en-US" sz="1800" dirty="0"/>
              <a:t> = new </a:t>
            </a:r>
            <a:r>
              <a:rPr lang="en-US" sz="1800" dirty="0" err="1"/>
              <a:t>org.apache.spark.sql.SQLContext</a:t>
            </a:r>
            <a:r>
              <a:rPr lang="en-US" sz="1800" dirty="0"/>
              <a:t>(</a:t>
            </a:r>
            <a:r>
              <a:rPr lang="en-US" sz="1800" dirty="0" err="1"/>
              <a:t>sc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//Version 1.4 - use this syntax</a:t>
            </a:r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sqlContext.read.json</a:t>
            </a:r>
            <a:r>
              <a:rPr lang="en-US" sz="1800" dirty="0"/>
              <a:t>("/user/</a:t>
            </a:r>
            <a:r>
              <a:rPr lang="en-US" sz="1800" dirty="0" err="1"/>
              <a:t>cloudera</a:t>
            </a:r>
            <a:r>
              <a:rPr lang="en-US" sz="1800" dirty="0"/>
              <a:t>/people/</a:t>
            </a:r>
            <a:r>
              <a:rPr lang="en-US" sz="1800" dirty="0" err="1"/>
              <a:t>people.json</a:t>
            </a:r>
            <a:r>
              <a:rPr lang="en-US" sz="1800" dirty="0"/>
              <a:t>").cache()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//Version 1.3 - use this syntax</a:t>
            </a:r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sqlContext.jsonFile</a:t>
            </a:r>
            <a:r>
              <a:rPr lang="en-US" sz="1800" dirty="0"/>
              <a:t>("/user/</a:t>
            </a:r>
            <a:r>
              <a:rPr lang="en-US" sz="1800" dirty="0" err="1"/>
              <a:t>cloudera</a:t>
            </a:r>
            <a:r>
              <a:rPr lang="en-US" sz="1800" dirty="0"/>
              <a:t>/people/</a:t>
            </a:r>
            <a:r>
              <a:rPr lang="en-US" sz="1800" dirty="0" err="1"/>
              <a:t>people.json</a:t>
            </a:r>
            <a:r>
              <a:rPr lang="en-US" sz="1800" dirty="0"/>
              <a:t>").cache()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df.show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4756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Ex: spark-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json.scala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Dataset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smtClean="0">
                <a:solidFill>
                  <a:srgbClr val="FF0000"/>
                </a:solidFill>
              </a:rPr>
              <a:t>people/</a:t>
            </a:r>
            <a:r>
              <a:rPr lang="en-US" dirty="0" err="1" smtClean="0">
                <a:solidFill>
                  <a:srgbClr val="FF0000"/>
                </a:solidFill>
              </a:rPr>
              <a:t>people.json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63234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Code – Also available at </a:t>
            </a:r>
            <a:r>
              <a:rPr lang="en-US" sz="1600" dirty="0" err="1" smtClean="0"/>
              <a:t>Github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https://github.com/snarendran/hadoop/tree/1.0</a:t>
            </a:r>
          </a:p>
        </p:txBody>
      </p:sp>
    </p:spTree>
    <p:extLst>
      <p:ext uri="{BB962C8B-B14F-4D97-AF65-F5344CB8AC3E}">
        <p14:creationId xmlns:p14="http://schemas.microsoft.com/office/powerpoint/2010/main" val="3118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Loading CSV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No inbuilt support for loading .CSV file yet</a:t>
            </a:r>
          </a:p>
          <a:p>
            <a:r>
              <a:rPr lang="en-US" dirty="0" smtClean="0"/>
              <a:t>Need to load jars from </a:t>
            </a:r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spark-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csv.scala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Dataset cars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Using RDDs to create DF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1371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 are good at reading .csv files. So, leveraging them would  be a good alternative.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Code:Spark-sql-csv2.scala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Data:emp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Frames – Options for Transformation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Option 1: </a:t>
            </a:r>
          </a:p>
          <a:p>
            <a:pPr lvl="1"/>
            <a:r>
              <a:rPr lang="en-US" sz="2000" dirty="0" smtClean="0"/>
              <a:t>You can use Database APIs like Join, Select, Filter, </a:t>
            </a:r>
            <a:r>
              <a:rPr lang="en-US" sz="2000" dirty="0" err="1" smtClean="0"/>
              <a:t>GroupBy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on a DF</a:t>
            </a:r>
          </a:p>
          <a:p>
            <a:r>
              <a:rPr lang="en-US" sz="2400" dirty="0" smtClean="0"/>
              <a:t>Option 2:</a:t>
            </a:r>
          </a:p>
          <a:p>
            <a:pPr lvl="1"/>
            <a:r>
              <a:rPr lang="en-US" sz="2000" dirty="0" smtClean="0"/>
              <a:t>You can register a DF as a temporary table and use SQL semantics</a:t>
            </a:r>
          </a:p>
          <a:p>
            <a:r>
              <a:rPr lang="en-US" sz="2400" dirty="0" smtClean="0"/>
              <a:t>Option 3:</a:t>
            </a:r>
          </a:p>
          <a:p>
            <a:pPr lvl="1"/>
            <a:r>
              <a:rPr lang="en-US" sz="2000" dirty="0" smtClean="0"/>
              <a:t>You can use </a:t>
            </a:r>
            <a:r>
              <a:rPr lang="en-US" sz="2000" dirty="0" err="1" smtClean="0"/>
              <a:t>HiveContext</a:t>
            </a:r>
            <a:r>
              <a:rPr lang="en-US" sz="2000" dirty="0" smtClean="0"/>
              <a:t> to manipulate data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 (Option 4)</a:t>
            </a:r>
            <a:r>
              <a:rPr lang="en-US" dirty="0" smtClean="0"/>
              <a:t>: You can also do transformations (join, filter map </a:t>
            </a:r>
            <a:r>
              <a:rPr lang="en-US" dirty="0" err="1" smtClean="0"/>
              <a:t>etc</a:t>
            </a:r>
            <a:r>
              <a:rPr lang="en-US" dirty="0" smtClean="0"/>
              <a:t>) on basic RDDs (as seen in earlier examples) and achieve the same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Frame Transformation – Option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use transformations such as filter, select,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 on Data Frames.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Ex1: spark-sql-df-1.scala (</a:t>
            </a:r>
            <a:r>
              <a:rPr lang="en-US" dirty="0" err="1" smtClean="0">
                <a:solidFill>
                  <a:srgbClr val="FF0000"/>
                </a:solidFill>
              </a:rPr>
              <a:t>dataset:json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Ex1: spark-sql.df-2.scala (dataset : 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can register DF in a temporary table and use SQL syntaxes to query the same.</a:t>
            </a:r>
          </a:p>
          <a:p>
            <a:r>
              <a:rPr lang="en-US" sz="2000" dirty="0" smtClean="0"/>
              <a:t>The result of the query will be a DF. 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Frame Transformation – Option 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9353" y="3200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Code: spark-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 –temp-</a:t>
            </a:r>
            <a:r>
              <a:rPr lang="en-US" dirty="0" err="1" smtClean="0">
                <a:solidFill>
                  <a:srgbClr val="FF0000"/>
                </a:solidFill>
              </a:rPr>
              <a:t>table.scala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Dataset: 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951</Words>
  <Application>Microsoft Office PowerPoint</Application>
  <PresentationFormat>On-screen Show (4:3)</PresentationFormat>
  <Paragraphs>212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Handling (SQL) Queries in Spark</vt:lpstr>
      <vt:lpstr>What is Spark SQL</vt:lpstr>
      <vt:lpstr>Data Frames</vt:lpstr>
      <vt:lpstr>Loading JSON Files</vt:lpstr>
      <vt:lpstr>Loading CSV File</vt:lpstr>
      <vt:lpstr>Using RDDs to create DF</vt:lpstr>
      <vt:lpstr>Data Frames – Options for Transformation</vt:lpstr>
      <vt:lpstr>Data Frame Transformation – Option 1</vt:lpstr>
      <vt:lpstr>Data Frame Transformation – Option 2</vt:lpstr>
      <vt:lpstr>Data Frame Transformation – Option 3</vt:lpstr>
      <vt:lpstr>Configuring Hive access from Spark</vt:lpstr>
      <vt:lpstr>Drill – A Powerful Execution Engine</vt:lpstr>
      <vt:lpstr>OLAP on Hadoop –Competing Architectures</vt:lpstr>
      <vt:lpstr>PowerPoint Presentation</vt:lpstr>
      <vt:lpstr>The choice for BI Tools</vt:lpstr>
      <vt:lpstr>Hive on Spark (or) Hive on Tez</vt:lpstr>
      <vt:lpstr>Deciding the Winning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Part 5 – Spark Programming</dc:title>
  <dc:creator>Thillaisthanam, Narendran</dc:creator>
  <cp:lastModifiedBy>Thillaisthanam, Narendran</cp:lastModifiedBy>
  <cp:revision>158</cp:revision>
  <dcterms:created xsi:type="dcterms:W3CDTF">2006-08-16T00:00:00Z</dcterms:created>
  <dcterms:modified xsi:type="dcterms:W3CDTF">2015-07-03T11:22:10Z</dcterms:modified>
</cp:coreProperties>
</file>