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716" r:id="rId3"/>
    <p:sldId id="713" r:id="rId4"/>
    <p:sldId id="258" r:id="rId5"/>
    <p:sldId id="724" r:id="rId6"/>
    <p:sldId id="725" r:id="rId7"/>
    <p:sldId id="719" r:id="rId8"/>
    <p:sldId id="720" r:id="rId9"/>
    <p:sldId id="721" r:id="rId10"/>
    <p:sldId id="722" r:id="rId11"/>
    <p:sldId id="715" r:id="rId12"/>
    <p:sldId id="718" r:id="rId13"/>
    <p:sldId id="71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65"/>
    <p:restoredTop sz="94975"/>
  </p:normalViewPr>
  <p:slideViewPr>
    <p:cSldViewPr snapToGrid="0" snapToObjects="1">
      <p:cViewPr varScale="1">
        <p:scale>
          <a:sx n="66" d="100"/>
          <a:sy n="66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>
        <p:scale>
          <a:sx n="189" d="100"/>
          <a:sy n="189" d="100"/>
        </p:scale>
        <p:origin x="2320" y="-29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AB7C5-C966-C047-8BFE-372FC4479B7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EBE54-8E2D-F444-9B52-A543B384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83C859-1B05-1144-853F-6C38EDBF4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39750" y="317552"/>
            <a:ext cx="3105714" cy="1080000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E6A48629-DC91-EF4C-BE93-B0E164AC1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0732" y="4158067"/>
            <a:ext cx="8229600" cy="5281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+mj-lt"/>
                <a:cs typeface="Gill Sans MT" panose="020B0502020104020203" pitchFamily="34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1C6CEFCA-34DA-5342-9FCA-C7167811A1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90732" y="5920298"/>
            <a:ext cx="8229600" cy="34488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cs typeface="Calibri"/>
              </a:defRPr>
            </a:lvl1pPr>
          </a:lstStyle>
          <a:p>
            <a:pPr lvl="0"/>
            <a:r>
              <a:rPr lang="de-DE" dirty="0"/>
              <a:t>Sommersemester 2022</a:t>
            </a:r>
          </a:p>
        </p:txBody>
      </p:sp>
      <p:sp>
        <p:nvSpPr>
          <p:cNvPr id="11" name="Titel 15">
            <a:extLst>
              <a:ext uri="{FF2B5EF4-FFF2-40B4-BE49-F238E27FC236}">
                <a16:creationId xmlns:a16="http://schemas.microsoft.com/office/drawing/2014/main" id="{4B923800-E32C-3D44-BD19-9B5E74B5D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90732" y="3567378"/>
            <a:ext cx="82296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Scientific Writing</a:t>
            </a:r>
            <a:endParaRPr lang="en-US" noProof="0" dirty="0"/>
          </a:p>
        </p:txBody>
      </p:sp>
      <p:sp>
        <p:nvSpPr>
          <p:cNvPr id="12" name="Textplatzhalter 32">
            <a:extLst>
              <a:ext uri="{FF2B5EF4-FFF2-40B4-BE49-F238E27FC236}">
                <a16:creationId xmlns:a16="http://schemas.microsoft.com/office/drawing/2014/main" id="{7F3E9F19-01A0-B24B-9637-B451E6361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90732" y="4948958"/>
            <a:ext cx="8229600" cy="35900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600" b="0">
                <a:solidFill>
                  <a:srgbClr val="003140"/>
                </a:solidFill>
                <a:latin typeface="+mn-lt"/>
                <a:cs typeface="Calibri"/>
              </a:defRPr>
            </a:lvl1pPr>
          </a:lstStyle>
          <a:p>
            <a:pPr lvl="0"/>
            <a:r>
              <a:rPr lang="de-DE" dirty="0"/>
              <a:t>Brijnesh Jain</a:t>
            </a:r>
          </a:p>
        </p:txBody>
      </p:sp>
    </p:spTree>
    <p:extLst>
      <p:ext uri="{BB962C8B-B14F-4D97-AF65-F5344CB8AC3E}">
        <p14:creationId xmlns:p14="http://schemas.microsoft.com/office/powerpoint/2010/main" val="335436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A812532-B090-4240-B44B-28E3779A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33656"/>
            <a:ext cx="10972800" cy="59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60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D112-EF29-E44E-92B7-E37950DB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61E82A-28EE-9F4E-AA5B-550B83C4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0807"/>
            <a:ext cx="10972800" cy="4709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FC2EA6C-642A-314B-9467-960998BA09D4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B8699-0311-D347-AFF9-1BF7EC26F6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1101327"/>
            <a:ext cx="10972799" cy="4913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 lang="en-US" sz="2000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5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79AADB-6443-CC45-ABC7-880D4671A31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" y="1689100"/>
            <a:ext cx="5384800" cy="472222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A00F6F9-A06D-8E4C-861C-F4E65C8823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1689100"/>
            <a:ext cx="5384800" cy="472222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3123C05-6976-7445-B523-997C75012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8594" y="6492875"/>
            <a:ext cx="893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4BBA226-7165-804C-A90E-FC068E037F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Gerade Verbindung 6">
            <a:extLst>
              <a:ext uri="{FF2B5EF4-FFF2-40B4-BE49-F238E27FC236}">
                <a16:creationId xmlns:a16="http://schemas.microsoft.com/office/drawing/2014/main" id="{2D3F7BDE-26EF-DD4E-9B9B-8A85ED0CB782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CF8A329-B9F3-4841-BA23-4079EC61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4CCBE75-FB9D-0648-8443-A3A87578DF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" y="1101327"/>
            <a:ext cx="10972799" cy="4913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 lang="en-US" sz="2000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5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79AADB-6443-CC45-ABC7-880D4671A31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" y="1101326"/>
            <a:ext cx="5384800" cy="5310000"/>
          </a:xfrm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A00F6F9-A06D-8E4C-861C-F4E65C8823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1101326"/>
            <a:ext cx="5384800" cy="5310000"/>
          </a:xfrm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3123C05-6976-7445-B523-997C75012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8594" y="6492875"/>
            <a:ext cx="893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4BBA226-7165-804C-A90E-FC068E037F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Gerade Verbindung 6">
            <a:extLst>
              <a:ext uri="{FF2B5EF4-FFF2-40B4-BE49-F238E27FC236}">
                <a16:creationId xmlns:a16="http://schemas.microsoft.com/office/drawing/2014/main" id="{2D3F7BDE-26EF-DD4E-9B9B-8A85ED0CB782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CF8A329-B9F3-4841-BA23-4079EC61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02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5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D112-EF29-E44E-92B7-E37950DB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61E82A-28EE-9F4E-AA5B-550B83C4D6E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101327"/>
            <a:ext cx="10972800" cy="530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Edit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FC2EA6C-642A-314B-9467-960998BA09D4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4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56CA3-5F9D-C24A-B7ED-1AEE055F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EEF8D-BEEC-2A42-8266-AD75CA37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01327"/>
            <a:ext cx="10972800" cy="502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C1F8-A875-1948-99DD-D1B9EAADB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8594" y="6356350"/>
            <a:ext cx="893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D5BBAB31-6F33-7A48-86A7-4A89E89B3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9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95" r:id="rId5"/>
    <p:sldLayoutId id="2147483675" r:id="rId6"/>
    <p:sldLayoutId id="2147483698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kern="1200" dirty="0">
          <a:solidFill>
            <a:srgbClr val="0070C0"/>
          </a:solidFill>
          <a:latin typeface="TitilliumText22L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FAB6-D8F5-5B44-BB3D-169FDF2882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Sommersemester</a:t>
            </a:r>
            <a:r>
              <a:rPr lang="en-US" dirty="0"/>
              <a:t> 2022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38F46B-19C0-2F48-B5CC-4E2DA6A0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7D57A-F223-4742-86F3-E59CB53108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Nabil </a:t>
            </a:r>
            <a:r>
              <a:rPr lang="en-US" dirty="0" err="1"/>
              <a:t>Akbarazzima</a:t>
            </a:r>
            <a:r>
              <a:rPr lang="en-US" dirty="0"/>
              <a:t> </a:t>
            </a:r>
            <a:r>
              <a:rPr lang="en-US" dirty="0" err="1"/>
              <a:t>Fatih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3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D547-E28E-D848-BCE4-1209EB86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4" y="61202"/>
            <a:ext cx="10972800" cy="590689"/>
          </a:xfrm>
        </p:spPr>
        <p:txBody>
          <a:bodyPr/>
          <a:lstStyle/>
          <a:p>
            <a:r>
              <a:rPr lang="en-DE" dirty="0"/>
              <a:t>4. Unbalanced Priors and Unbalanced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C9767-FF1F-F043-9320-3DE4DBFC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0B893F-2C93-8442-B1A3-A284A86EF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918083"/>
            <a:ext cx="10428249" cy="5308600"/>
          </a:xfrm>
        </p:spPr>
      </p:pic>
    </p:spTree>
    <p:extLst>
      <p:ext uri="{BB962C8B-B14F-4D97-AF65-F5344CB8AC3E}">
        <p14:creationId xmlns:p14="http://schemas.microsoft.com/office/powerpoint/2010/main" val="187122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A1-2E9A-7B4B-86A8-3DD3EB93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5A779-2B4D-E946-B1CB-361027B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5DA54-96CC-6E49-B3FA-954B8FB6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Summarize main results / finding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Present outlook to interesting future work / directions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5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E897-53F1-C643-98CF-03EAF03F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1AEC49-E1ED-4549-A087-6CE3B4F8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81636-5AD0-AC4E-8E44-AE69AC42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Copy of proof / derivation (can be handwritten)</a:t>
            </a:r>
          </a:p>
        </p:txBody>
      </p:sp>
    </p:spTree>
    <p:extLst>
      <p:ext uri="{BB962C8B-B14F-4D97-AF65-F5344CB8AC3E}">
        <p14:creationId xmlns:p14="http://schemas.microsoft.com/office/powerpoint/2010/main" val="2835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A1-2E9A-7B4B-86A8-3DD3EB93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Remarks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5A779-2B4D-E946-B1CB-361027B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5DA54-96CC-6E49-B3FA-954B8FB6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Ensure that talk does not exceed maximum of 15 min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Don’t write complete sentences / paragraphs on your slides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keywords and phrases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Don’t overload slides, keep slides simple and readable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Take care that figures / tables / artworks are readable</a:t>
            </a:r>
          </a:p>
        </p:txBody>
      </p:sp>
    </p:spTree>
    <p:extLst>
      <p:ext uri="{BB962C8B-B14F-4D97-AF65-F5344CB8AC3E}">
        <p14:creationId xmlns:p14="http://schemas.microsoft.com/office/powerpoint/2010/main" val="337614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2AC94-FE0A-7647-8C1C-26AC80BB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5" y="92082"/>
            <a:ext cx="10972800" cy="59068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14F44-1939-A54C-A382-3D90F706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BB59D3-332C-264B-B572-302EFD25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4294"/>
            <a:ext cx="10972800" cy="5309412"/>
          </a:xfrm>
        </p:spPr>
        <p:txBody>
          <a:bodyPr anchor="ctr"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Investigation</a:t>
            </a:r>
          </a:p>
          <a:p>
            <a:pPr marL="454025" lvl="1" indent="-17938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Illustration</a:t>
            </a:r>
          </a:p>
          <a:p>
            <a:pPr marL="454025" indent="-17938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0861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A1-2E9A-7B4B-86A8-3DD3EB9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73" y="92082"/>
            <a:ext cx="10972800" cy="59068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5A779-2B4D-E946-B1CB-361027B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4273" y="774294"/>
                <a:ext cx="10972800" cy="530941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Given: </a:t>
                </a:r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=165,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=9)</m:t>
                    </m:r>
                  </m:oMath>
                </a14:m>
                <a:endParaRPr lang="en-US" dirty="0"/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=180,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=9)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Why is a solution interesting / important / relevant?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What is your solution ?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273" y="774294"/>
                <a:ext cx="10972800" cy="5309412"/>
              </a:xfrm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35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A1-2E9A-7B4B-86A8-3DD3EB9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36" y="98221"/>
            <a:ext cx="10972800" cy="590689"/>
          </a:xfrm>
        </p:spPr>
        <p:txBody>
          <a:bodyPr>
            <a:normAutofit/>
          </a:bodyPr>
          <a:lstStyle/>
          <a:p>
            <a:r>
              <a:rPr lang="en-US" dirty="0"/>
              <a:t>Investigation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5A779-2B4D-E946-B1CB-361027B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136" y="807974"/>
                <a:ext cx="10972800" cy="530941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Given: </a:t>
                </a:r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=165,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=9)</m:t>
                    </m:r>
                  </m:oMath>
                </a14:m>
                <a:endParaRPr lang="en-US" dirty="0"/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=180,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=9)</m:t>
                    </m:r>
                  </m:oMath>
                </a14:m>
                <a:endParaRPr lang="en-US" dirty="0"/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22250" indent="-222250">
                  <a:lnSpc>
                    <a:spcPct val="100000"/>
                  </a:lnSpc>
                </a:pPr>
                <a:r>
                  <a:rPr lang="en-US" dirty="0"/>
                  <a:t>Information: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/>
                  <a:t> = Normal distribution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Mean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Standard deviation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136" y="807974"/>
                <a:ext cx="10972800" cy="5309412"/>
              </a:xfrm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9E860DE-C0D1-684A-B301-A9CFDA46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502" y="1229547"/>
            <a:ext cx="6298434" cy="43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2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7315-561F-1F42-B527-D6107DCE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81" y="62959"/>
            <a:ext cx="10972800" cy="590689"/>
          </a:xfrm>
        </p:spPr>
        <p:txBody>
          <a:bodyPr/>
          <a:lstStyle/>
          <a:p>
            <a:r>
              <a:rPr lang="en-US" dirty="0"/>
              <a:t>Investigation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23B2B-8AE7-5E43-AAE1-B1DC32E2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487354-133B-334D-A578-BE81544E6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5267" y="1229673"/>
            <a:ext cx="7127132" cy="467010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B2894-44E7-CE48-9254-13493B70A82D}"/>
              </a:ext>
            </a:extLst>
          </p:cNvPr>
          <p:cNvSpPr txBox="1"/>
          <p:nvPr/>
        </p:nvSpPr>
        <p:spPr>
          <a:xfrm>
            <a:off x="356681" y="757505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How </a:t>
            </a:r>
            <a:r>
              <a:rPr lang="en-US" dirty="0"/>
              <a:t>the posteriors and the decision boundary depend on the priors for a fixed 0-1 loss?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4D40F3-0C64-4546-B7D5-D365C0F94A6F}"/>
              </a:ext>
            </a:extLst>
          </p:cNvPr>
          <p:cNvCxnSpPr>
            <a:cxnSpLocks/>
          </p:cNvCxnSpPr>
          <p:nvPr/>
        </p:nvCxnSpPr>
        <p:spPr>
          <a:xfrm>
            <a:off x="9545445" y="5955530"/>
            <a:ext cx="1895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A80FF2-94E6-2B48-81A8-1545CDF94BB5}"/>
              </a:ext>
            </a:extLst>
          </p:cNvPr>
          <p:cNvCxnSpPr>
            <a:cxnSpLocks/>
          </p:cNvCxnSpPr>
          <p:nvPr/>
        </p:nvCxnSpPr>
        <p:spPr>
          <a:xfrm flipH="1">
            <a:off x="8463773" y="5955530"/>
            <a:ext cx="1033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05B56-8FD8-E048-960A-FBA4A07E8827}"/>
                  </a:ext>
                </a:extLst>
              </p:cNvPr>
              <p:cNvSpPr txBox="1"/>
              <p:nvPr/>
            </p:nvSpPr>
            <p:spPr>
              <a:xfrm>
                <a:off x="8813180" y="5944378"/>
                <a:ext cx="434897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05B56-8FD8-E048-960A-FBA4A07E8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180" y="5944378"/>
                <a:ext cx="434897" cy="39158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5352A2-2C2D-7641-B9B1-E893F0A1C648}"/>
                  </a:ext>
                </a:extLst>
              </p:cNvPr>
              <p:cNvSpPr txBox="1"/>
              <p:nvPr/>
            </p:nvSpPr>
            <p:spPr>
              <a:xfrm>
                <a:off x="10253697" y="5955503"/>
                <a:ext cx="4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5352A2-2C2D-7641-B9B1-E893F0A1C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697" y="5955503"/>
                <a:ext cx="434897" cy="369332"/>
              </a:xfrm>
              <a:prstGeom prst="rect">
                <a:avLst/>
              </a:prstGeom>
              <a:blipFill>
                <a:blip r:embed="rId4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2A3F6D-5872-6743-8C0F-AA30BDF45C81}"/>
                  </a:ext>
                </a:extLst>
              </p:cNvPr>
              <p:cNvSpPr txBox="1"/>
              <p:nvPr/>
            </p:nvSpPr>
            <p:spPr>
              <a:xfrm>
                <a:off x="446049" y="1405053"/>
                <a:ext cx="4009218" cy="401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Fixed loss (balanced)</a:t>
                </a:r>
              </a:p>
              <a:p>
                <a:r>
                  <a:rPr lang="en-DE" dirty="0"/>
                  <a:t>= 0.5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Decision boundary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160,6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Female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endParaRPr lang="en-DE" dirty="0"/>
              </a:p>
              <a:p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/>
                  <a:t> </a:t>
                </a:r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2A3F6D-5872-6743-8C0F-AA30BDF4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9" y="1405053"/>
                <a:ext cx="4009218" cy="4012317"/>
              </a:xfrm>
              <a:prstGeom prst="rect">
                <a:avLst/>
              </a:prstGeom>
              <a:blipFill>
                <a:blip r:embed="rId5"/>
                <a:stretch>
                  <a:fillRect l="-1266" t="-631" b="-126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27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9A72-8BFC-1D43-8C4F-EABEF494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81" y="85286"/>
            <a:ext cx="10972800" cy="590689"/>
          </a:xfrm>
        </p:spPr>
        <p:txBody>
          <a:bodyPr/>
          <a:lstStyle/>
          <a:p>
            <a:r>
              <a:rPr lang="en-US" dirty="0"/>
              <a:t>Investigation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D92AB1-BBED-4646-B89B-F0D09A69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07A26-3806-3C45-83C8-2689298BFBCB}"/>
              </a:ext>
            </a:extLst>
          </p:cNvPr>
          <p:cNvSpPr txBox="1"/>
          <p:nvPr/>
        </p:nvSpPr>
        <p:spPr>
          <a:xfrm>
            <a:off x="356681" y="773991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" lvl="1"/>
            <a:r>
              <a:rPr lang="en-US" dirty="0"/>
              <a:t>How the class conditional errors and the decision boundary depend on the loss for fixed priors?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F6D3A-7CAB-7E49-AD85-B1E13E9CB086}"/>
                  </a:ext>
                </a:extLst>
              </p:cNvPr>
              <p:cNvSpPr txBox="1"/>
              <p:nvPr/>
            </p:nvSpPr>
            <p:spPr>
              <a:xfrm>
                <a:off x="446049" y="1405053"/>
                <a:ext cx="4009218" cy="428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Fixed priors (balanced)</a:t>
                </a:r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Decision boundary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160,6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Female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endParaRPr lang="en-DE" dirty="0"/>
              </a:p>
              <a:p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/>
                  <a:t> </a:t>
                </a:r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F6D3A-7CAB-7E49-AD85-B1E13E9CB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9" y="1405053"/>
                <a:ext cx="4009218" cy="4289316"/>
              </a:xfrm>
              <a:prstGeom prst="rect">
                <a:avLst/>
              </a:prstGeom>
              <a:blipFill>
                <a:blip r:embed="rId2"/>
                <a:stretch>
                  <a:fillRect l="-1266" t="-590" b="-118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2E2F1FE-D694-F44C-B120-A722D0DFB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0523" y="1241339"/>
            <a:ext cx="7221876" cy="4732183"/>
          </a:xfrm>
        </p:spPr>
      </p:pic>
    </p:spTree>
    <p:extLst>
      <p:ext uri="{BB962C8B-B14F-4D97-AF65-F5344CB8AC3E}">
        <p14:creationId xmlns:p14="http://schemas.microsoft.com/office/powerpoint/2010/main" val="355153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599-222D-2D49-B332-75D46DE4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3" y="69780"/>
            <a:ext cx="10972800" cy="590689"/>
          </a:xfrm>
        </p:spPr>
        <p:txBody>
          <a:bodyPr/>
          <a:lstStyle/>
          <a:p>
            <a:r>
              <a:rPr lang="en-DE" dirty="0"/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16FB5-989C-0E4E-A4BF-76C0B8E8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721D1B-BA1F-D64A-B6EF-826FFAC8A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184275"/>
            <a:ext cx="10428249" cy="530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44875A-F254-0840-9C05-B554DFD8E2DF}"/>
              </a:ext>
            </a:extLst>
          </p:cNvPr>
          <p:cNvSpPr txBox="1"/>
          <p:nvPr/>
        </p:nvSpPr>
        <p:spPr>
          <a:xfrm>
            <a:off x="609601" y="737706"/>
            <a:ext cx="367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1. Balance priors and balanced Loss</a:t>
            </a:r>
          </a:p>
        </p:txBody>
      </p:sp>
    </p:spTree>
    <p:extLst>
      <p:ext uri="{BB962C8B-B14F-4D97-AF65-F5344CB8AC3E}">
        <p14:creationId xmlns:p14="http://schemas.microsoft.com/office/powerpoint/2010/main" val="8678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EA75-8EFD-1242-BC54-593F614D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5" y="77236"/>
            <a:ext cx="10972800" cy="590689"/>
          </a:xfrm>
        </p:spPr>
        <p:txBody>
          <a:bodyPr/>
          <a:lstStyle/>
          <a:p>
            <a:r>
              <a:rPr lang="en-DE" dirty="0"/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ACECEB-8011-354C-9742-BC510F1F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F8120D-F2F5-8746-A486-BECA941E2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184275"/>
            <a:ext cx="10428249" cy="530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95D9B0-01EF-984C-9916-E83E8171D48A}"/>
              </a:ext>
            </a:extLst>
          </p:cNvPr>
          <p:cNvSpPr txBox="1"/>
          <p:nvPr/>
        </p:nvSpPr>
        <p:spPr>
          <a:xfrm>
            <a:off x="609601" y="737706"/>
            <a:ext cx="390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2. Unbalance priors and balanced Loss</a:t>
            </a:r>
          </a:p>
        </p:txBody>
      </p:sp>
    </p:spTree>
    <p:extLst>
      <p:ext uri="{BB962C8B-B14F-4D97-AF65-F5344CB8AC3E}">
        <p14:creationId xmlns:p14="http://schemas.microsoft.com/office/powerpoint/2010/main" val="21147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C350-6886-184A-871E-3DFD9345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4" y="87271"/>
            <a:ext cx="10972800" cy="590689"/>
          </a:xfrm>
        </p:spPr>
        <p:txBody>
          <a:bodyPr/>
          <a:lstStyle/>
          <a:p>
            <a:r>
              <a:rPr lang="en-DE" dirty="0"/>
              <a:t>3. Balanced Priors and Unbalanced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54CD2-C526-6547-A395-CB6ED318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5C6ABC-0437-2C45-B752-625DF7C8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184275"/>
            <a:ext cx="10428249" cy="5308600"/>
          </a:xfrm>
        </p:spPr>
      </p:pic>
    </p:spTree>
    <p:extLst>
      <p:ext uri="{BB962C8B-B14F-4D97-AF65-F5344CB8AC3E}">
        <p14:creationId xmlns:p14="http://schemas.microsoft.com/office/powerpoint/2010/main" val="185381107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25599</TotalTime>
  <Words>340</Words>
  <Application>Microsoft Macintosh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Symbol</vt:lpstr>
      <vt:lpstr>System Font Regular</vt:lpstr>
      <vt:lpstr>TitilliumText22L Regular</vt:lpstr>
      <vt:lpstr>Wingdings</vt:lpstr>
      <vt:lpstr>2_Office Theme</vt:lpstr>
      <vt:lpstr>Bayesian Decision Theory</vt:lpstr>
      <vt:lpstr>Overview</vt:lpstr>
      <vt:lpstr>Introduction</vt:lpstr>
      <vt:lpstr>Investigation</vt:lpstr>
      <vt:lpstr>Investigation</vt:lpstr>
      <vt:lpstr>Investigation</vt:lpstr>
      <vt:lpstr>Illustration</vt:lpstr>
      <vt:lpstr>Illustration</vt:lpstr>
      <vt:lpstr>3. Balanced Priors and Unbalanced Loss</vt:lpstr>
      <vt:lpstr>4. Unbalanced Priors and Unbalanced Loss</vt:lpstr>
      <vt:lpstr>Conclusion</vt:lpstr>
      <vt:lpstr>Appendix</vt:lpstr>
      <vt:lpstr>Final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samosa bln</dc:creator>
  <cp:lastModifiedBy>Nabil Fatih</cp:lastModifiedBy>
  <cp:revision>2959</cp:revision>
  <dcterms:created xsi:type="dcterms:W3CDTF">2020-10-04T08:37:03Z</dcterms:created>
  <dcterms:modified xsi:type="dcterms:W3CDTF">2022-04-02T19:16:50Z</dcterms:modified>
</cp:coreProperties>
</file>