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716" r:id="rId3"/>
    <p:sldId id="713" r:id="rId4"/>
    <p:sldId id="258" r:id="rId5"/>
    <p:sldId id="724" r:id="rId6"/>
    <p:sldId id="725" r:id="rId7"/>
    <p:sldId id="719" r:id="rId8"/>
    <p:sldId id="720" r:id="rId9"/>
    <p:sldId id="721" r:id="rId10"/>
    <p:sldId id="722" r:id="rId11"/>
    <p:sldId id="71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9"/>
    <p:restoredTop sz="95007"/>
  </p:normalViewPr>
  <p:slideViewPr>
    <p:cSldViewPr snapToGrid="0" snapToObjects="1">
      <p:cViewPr varScale="1">
        <p:scale>
          <a:sx n="114" d="100"/>
          <a:sy n="114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>
        <p:scale>
          <a:sx n="189" d="100"/>
          <a:sy n="189" d="100"/>
        </p:scale>
        <p:origin x="2320" y="-29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AB7C5-C966-C047-8BFE-372FC4479B76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EBE54-8E2D-F444-9B52-A543B384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83C859-1B05-1144-853F-6C38EDBF4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39750" y="317552"/>
            <a:ext cx="3105714" cy="1080000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E6A48629-DC91-EF4C-BE93-B0E164AC1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0732" y="4158067"/>
            <a:ext cx="8229600" cy="528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+mj-lt"/>
                <a:cs typeface="Gill Sans MT" panose="020B0502020104020203" pitchFamily="34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1C6CEFCA-34DA-5342-9FCA-C7167811A1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0732" y="5920298"/>
            <a:ext cx="8229600" cy="34488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de-DE" dirty="0"/>
              <a:t>Sommersemester 2022</a:t>
            </a:r>
          </a:p>
        </p:txBody>
      </p:sp>
      <p:sp>
        <p:nvSpPr>
          <p:cNvPr id="11" name="Titel 15">
            <a:extLst>
              <a:ext uri="{FF2B5EF4-FFF2-40B4-BE49-F238E27FC236}">
                <a16:creationId xmlns:a16="http://schemas.microsoft.com/office/drawing/2014/main" id="{4B923800-E32C-3D44-BD19-9B5E74B5D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90732" y="3567378"/>
            <a:ext cx="82296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Scientific Writing</a:t>
            </a:r>
            <a:endParaRPr lang="en-US" noProof="0" dirty="0"/>
          </a:p>
        </p:txBody>
      </p:sp>
      <p:sp>
        <p:nvSpPr>
          <p:cNvPr id="12" name="Textplatzhalter 32">
            <a:extLst>
              <a:ext uri="{FF2B5EF4-FFF2-40B4-BE49-F238E27FC236}">
                <a16:creationId xmlns:a16="http://schemas.microsoft.com/office/drawing/2014/main" id="{7F3E9F19-01A0-B24B-9637-B451E6361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0732" y="4948958"/>
            <a:ext cx="8229600" cy="35900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600" b="0">
                <a:solidFill>
                  <a:srgbClr val="003140"/>
                </a:solidFill>
                <a:latin typeface="+mn-lt"/>
                <a:cs typeface="Calibri"/>
              </a:defRPr>
            </a:lvl1pPr>
          </a:lstStyle>
          <a:p>
            <a:pPr lvl="0"/>
            <a:r>
              <a:rPr lang="de-DE" dirty="0"/>
              <a:t>Brijnesh Jain</a:t>
            </a:r>
          </a:p>
        </p:txBody>
      </p:sp>
    </p:spTree>
    <p:extLst>
      <p:ext uri="{BB962C8B-B14F-4D97-AF65-F5344CB8AC3E}">
        <p14:creationId xmlns:p14="http://schemas.microsoft.com/office/powerpoint/2010/main" val="335436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A812532-B090-4240-B44B-28E3779A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3656"/>
            <a:ext cx="10972800" cy="59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60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112-EF29-E44E-92B7-E37950D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61E82A-28EE-9F4E-AA5B-550B83C4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7"/>
            <a:ext cx="10972800" cy="4709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FC2EA6C-642A-314B-9467-960998BA09D4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B8699-0311-D347-AFF9-1BF7EC26F6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" y="1101327"/>
            <a:ext cx="10972799" cy="491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lang="en-US" sz="2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5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79AADB-6443-CC45-ABC7-880D4671A3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" y="1689100"/>
            <a:ext cx="5384800" cy="472222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00F6F9-A06D-8E4C-861C-F4E65C8823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1689100"/>
            <a:ext cx="5384800" cy="472222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3123C05-6976-7445-B523-997C7501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492875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BBA226-7165-804C-A90E-FC068E037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erade Verbindung 6">
            <a:extLst>
              <a:ext uri="{FF2B5EF4-FFF2-40B4-BE49-F238E27FC236}">
                <a16:creationId xmlns:a16="http://schemas.microsoft.com/office/drawing/2014/main" id="{2D3F7BDE-26EF-DD4E-9B9B-8A85ED0CB782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CF8A329-B9F3-4841-BA23-4079EC6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4CCBE75-FB9D-0648-8443-A3A87578DF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" y="1101327"/>
            <a:ext cx="10972799" cy="4913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>
              <a:buNone/>
              <a:defRPr lang="en-US" sz="2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79AADB-6443-CC45-ABC7-880D4671A3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" y="1101326"/>
            <a:ext cx="5384800" cy="5310000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A00F6F9-A06D-8E4C-861C-F4E65C8823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7600" y="1101326"/>
            <a:ext cx="5384800" cy="5310000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3123C05-6976-7445-B523-997C75012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492875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BBA226-7165-804C-A90E-FC068E037F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erade Verbindung 6">
            <a:extLst>
              <a:ext uri="{FF2B5EF4-FFF2-40B4-BE49-F238E27FC236}">
                <a16:creationId xmlns:a16="http://schemas.microsoft.com/office/drawing/2014/main" id="{2D3F7BDE-26EF-DD4E-9B9B-8A85ED0CB782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CF8A329-B9F3-4841-BA23-4079EC61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02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5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112-EF29-E44E-92B7-E37950DB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/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E4DC-47BD-B44C-A716-EE6DEA4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4" y="6492875"/>
            <a:ext cx="893805" cy="365125"/>
          </a:xfrm>
        </p:spPr>
        <p:txBody>
          <a:bodyPr/>
          <a:lstStyle/>
          <a:p>
            <a:fld id="{D5BBAB31-6F33-7A48-86A7-4A89E89B3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61E82A-28EE-9F4E-AA5B-550B83C4D6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101327"/>
            <a:ext cx="10972800" cy="530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Edit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FC2EA6C-642A-314B-9467-960998BA09D4}"/>
              </a:ext>
            </a:extLst>
          </p:cNvPr>
          <p:cNvCxnSpPr>
            <a:cxnSpLocks/>
          </p:cNvCxnSpPr>
          <p:nvPr userDrawn="1"/>
        </p:nvCxnSpPr>
        <p:spPr>
          <a:xfrm>
            <a:off x="336000" y="680510"/>
            <a:ext cx="11520000" cy="0"/>
          </a:xfrm>
          <a:prstGeom prst="line">
            <a:avLst/>
          </a:prstGeom>
          <a:ln w="12700">
            <a:gradFill>
              <a:gsLst>
                <a:gs pos="0">
                  <a:schemeClr val="bg1">
                    <a:lumMod val="75000"/>
                  </a:schemeClr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4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56CA3-5F9D-C24A-B7ED-1AEE055F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497"/>
            <a:ext cx="10972800" cy="59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EEF8D-BEEC-2A42-8266-AD75CA37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1327"/>
            <a:ext cx="10972800" cy="502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C1F8-A875-1948-99DD-D1B9EAADB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88594" y="6356350"/>
            <a:ext cx="893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D5BBAB31-6F33-7A48-86A7-4A89E89B3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9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95" r:id="rId5"/>
    <p:sldLayoutId id="2147483675" r:id="rId6"/>
    <p:sldLayoutId id="214748369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kern="1200" dirty="0">
          <a:solidFill>
            <a:srgbClr val="0070C0"/>
          </a:solidFill>
          <a:latin typeface="TitilliumText22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FAB6-D8F5-5B44-BB3D-169FDF2882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Sommersemester</a:t>
            </a:r>
            <a:r>
              <a:rPr lang="en-US" dirty="0"/>
              <a:t> 2022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38F46B-19C0-2F48-B5CC-4E2DA6A0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7D57A-F223-4742-86F3-E59CB53108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Nabil </a:t>
            </a:r>
            <a:r>
              <a:rPr lang="en-US" dirty="0" err="1"/>
              <a:t>Akbarazzima</a:t>
            </a:r>
            <a:r>
              <a:rPr lang="en-US" dirty="0"/>
              <a:t> </a:t>
            </a:r>
            <a:r>
              <a:rPr lang="en-US" dirty="0" err="1"/>
              <a:t>Fatih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3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D547-E28E-D848-BCE4-1209EB86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80110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C9767-FF1F-F043-9320-3DE4DBFC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0B893F-2C93-8442-B1A3-A284A86EF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2A3B3-C707-E742-8F27-FE3E5087B787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4. Unbalance priors and unbalanced loss</a:t>
            </a:r>
          </a:p>
        </p:txBody>
      </p:sp>
    </p:spTree>
    <p:extLst>
      <p:ext uri="{BB962C8B-B14F-4D97-AF65-F5344CB8AC3E}">
        <p14:creationId xmlns:p14="http://schemas.microsoft.com/office/powerpoint/2010/main" val="187122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0" y="96166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5DA54-96CC-6E49-B3FA-954B8FB6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935159"/>
            <a:ext cx="10972800" cy="530941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The posteriors move depend on the priors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class conditional errors move depend on the loss values and the priors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>The position of the decision boundary depends on the priors and the loss values.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2AC94-FE0A-7647-8C1C-26AC80BB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5" y="92082"/>
            <a:ext cx="10972800" cy="59068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14F44-1939-A54C-A382-3D90F706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B59D3-332C-264B-B572-302EFD25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4294"/>
            <a:ext cx="10972800" cy="5309412"/>
          </a:xfrm>
        </p:spPr>
        <p:txBody>
          <a:bodyPr anchor="ctr"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Investigation</a:t>
            </a:r>
          </a:p>
          <a:p>
            <a:pPr marL="454025" lvl="1" indent="-179388">
              <a:buFont typeface="Arial" panose="020B0604020202020204" pitchFamily="34" charset="0"/>
              <a:buChar char="•"/>
            </a:pPr>
            <a:endParaRPr lang="en-US" dirty="0"/>
          </a:p>
          <a:p>
            <a:pPr marL="454025" lvl="1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Illustration</a:t>
            </a:r>
          </a:p>
          <a:p>
            <a:pPr marL="454025" indent="-179388">
              <a:buFont typeface="Arial" panose="020B0604020202020204" pitchFamily="34" charset="0"/>
              <a:buChar char="•"/>
            </a:pPr>
            <a:endParaRPr lang="en-US" dirty="0"/>
          </a:p>
          <a:p>
            <a:pPr marL="454025" indent="-179388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0861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3" y="92082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273" y="933117"/>
                <a:ext cx="10972800" cy="530941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Formula: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𝑃𝑜𝑠𝑡𝑒𝑟𝑖𝑜𝑟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𝐿𝑖𝑘𝑒𝑙𝑖h𝑜𝑜𝑑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𝑃𝑟𝑖𝑜𝑟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𝐸𝑣𝑖𝑑𝑒𝑛𝑐𝑒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𝐶𝑜𝑛𝑑𝑖𝑡𝑖𝑜𝑛𝑎𝑙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268288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268288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Problem:</a:t>
                </a:r>
              </a:p>
              <a:p>
                <a:pPr marL="533400" indent="-2667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DE" dirty="0"/>
                  <a:t>How </a:t>
                </a:r>
                <a:r>
                  <a:rPr lang="en-US" dirty="0"/>
                  <a:t>the posteriors and the decision boundary depend on the priors for a fixed 0-1 loss?</a:t>
                </a:r>
              </a:p>
              <a:p>
                <a:pPr marL="533400" indent="-2667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How the class conditional errors and the decision boundary depend on the loss for fixed priors?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Solution: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Change the priors and the loss, then see the result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273" y="933117"/>
                <a:ext cx="10972800" cy="5309412"/>
              </a:xfrm>
              <a:blipFill>
                <a:blip r:embed="rId2"/>
                <a:stretch>
                  <a:fillRect l="-347" t="-21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44A1-2E9A-7B4B-86A8-3DD3EB9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36" y="98221"/>
            <a:ext cx="10972800" cy="590689"/>
          </a:xfrm>
        </p:spPr>
        <p:txBody>
          <a:bodyPr>
            <a:normAutofit/>
          </a:bodyPr>
          <a:lstStyle/>
          <a:p>
            <a:r>
              <a:rPr lang="en-US" dirty="0"/>
              <a:t>Investigation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5A779-2B4D-E946-B1CB-361027B8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136" y="807974"/>
                <a:ext cx="10972800" cy="530941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Given: </a:t>
                </a:r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=165,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=180,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=9)</m:t>
                    </m:r>
                  </m:oMath>
                </a14:m>
                <a:endParaRPr lang="en-US" dirty="0"/>
              </a:p>
              <a:p>
                <a:pPr marL="500063" indent="-231775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22250" indent="-222250">
                  <a:lnSpc>
                    <a:spcPct val="100000"/>
                  </a:lnSpc>
                </a:pPr>
                <a:r>
                  <a:rPr lang="en-US" dirty="0"/>
                  <a:t>Information: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/>
                  <a:t> = Normal distribution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Mean</a:t>
                </a:r>
              </a:p>
              <a:p>
                <a:pPr marL="488950" indent="-2222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Standard deviation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65DA54-96CC-6E49-B3FA-954B8FB6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136" y="807974"/>
                <a:ext cx="10972800" cy="5309412"/>
              </a:xfrm>
              <a:blipFill>
                <a:blip r:embed="rId2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E860DE-C0D1-684A-B301-A9CFDA46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02" y="1229547"/>
            <a:ext cx="6298434" cy="43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2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7315-561F-1F42-B527-D6107DCE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1" y="62959"/>
            <a:ext cx="10972800" cy="590689"/>
          </a:xfrm>
        </p:spPr>
        <p:txBody>
          <a:bodyPr/>
          <a:lstStyle/>
          <a:p>
            <a:r>
              <a:rPr lang="en-US" dirty="0"/>
              <a:t>Investigation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23B2B-8AE7-5E43-AAE1-B1DC32E2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487354-133B-334D-A578-BE81544E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5267" y="1229673"/>
            <a:ext cx="7127132" cy="467010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B2894-44E7-CE48-9254-13493B70A82D}"/>
              </a:ext>
            </a:extLst>
          </p:cNvPr>
          <p:cNvSpPr txBox="1"/>
          <p:nvPr/>
        </p:nvSpPr>
        <p:spPr>
          <a:xfrm>
            <a:off x="356681" y="75750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How </a:t>
            </a:r>
            <a:r>
              <a:rPr lang="en-US" dirty="0"/>
              <a:t>the posteriors and the decision boundary depend on the priors for a fixed 0-1 loss?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4D40F3-0C64-4546-B7D5-D365C0F94A6F}"/>
              </a:ext>
            </a:extLst>
          </p:cNvPr>
          <p:cNvCxnSpPr>
            <a:cxnSpLocks/>
          </p:cNvCxnSpPr>
          <p:nvPr/>
        </p:nvCxnSpPr>
        <p:spPr>
          <a:xfrm>
            <a:off x="9545445" y="5955530"/>
            <a:ext cx="1895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A80FF2-94E6-2B48-81A8-1545CDF94BB5}"/>
              </a:ext>
            </a:extLst>
          </p:cNvPr>
          <p:cNvCxnSpPr>
            <a:cxnSpLocks/>
          </p:cNvCxnSpPr>
          <p:nvPr/>
        </p:nvCxnSpPr>
        <p:spPr>
          <a:xfrm flipH="1">
            <a:off x="8463773" y="5955530"/>
            <a:ext cx="1033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05B56-8FD8-E048-960A-FBA4A07E8827}"/>
                  </a:ext>
                </a:extLst>
              </p:cNvPr>
              <p:cNvSpPr txBox="1"/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05B56-8FD8-E048-960A-FBA4A07E8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352A2-2C2D-7641-B9B1-E893F0A1C648}"/>
                  </a:ext>
                </a:extLst>
              </p:cNvPr>
              <p:cNvSpPr txBox="1"/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352A2-2C2D-7641-B9B1-E893F0A1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blipFill>
                <a:blip r:embed="rId4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A3F6D-5872-6743-8C0F-AA30BDF45C81}"/>
                  </a:ext>
                </a:extLst>
              </p:cNvPr>
              <p:cNvSpPr txBox="1"/>
              <p:nvPr/>
            </p:nvSpPr>
            <p:spPr>
              <a:xfrm>
                <a:off x="446049" y="1405053"/>
                <a:ext cx="4009218" cy="428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Fixed loss (balanced)</a:t>
                </a:r>
              </a:p>
              <a:p>
                <a:r>
                  <a:rPr lang="en-DE" dirty="0"/>
                  <a:t>= 0.5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Decision boundary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160,6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Female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DE" dirty="0"/>
              </a:p>
              <a:p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A3F6D-5872-6743-8C0F-AA30BDF4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1405053"/>
                <a:ext cx="4009218" cy="4289316"/>
              </a:xfrm>
              <a:prstGeom prst="rect">
                <a:avLst/>
              </a:prstGeom>
              <a:blipFill>
                <a:blip r:embed="rId5"/>
                <a:stretch>
                  <a:fillRect l="-1266" t="-590" b="-118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27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A72-8BFC-1D43-8C4F-EABEF494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81" y="85286"/>
            <a:ext cx="10972800" cy="590689"/>
          </a:xfrm>
        </p:spPr>
        <p:txBody>
          <a:bodyPr/>
          <a:lstStyle/>
          <a:p>
            <a:r>
              <a:rPr lang="en-US" dirty="0"/>
              <a:t>Investigation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92AB1-BBED-4646-B89B-F0D09A69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07A26-3806-3C45-83C8-2689298BFBCB}"/>
              </a:ext>
            </a:extLst>
          </p:cNvPr>
          <p:cNvSpPr txBox="1"/>
          <p:nvPr/>
        </p:nvSpPr>
        <p:spPr>
          <a:xfrm>
            <a:off x="356681" y="773991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" lvl="1"/>
            <a:r>
              <a:rPr lang="en-US" dirty="0"/>
              <a:t>How the class conditional errors and the decision boundary depend on the loss for fixed priors?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F6D3A-7CAB-7E49-AD85-B1E13E9CB086}"/>
                  </a:ext>
                </a:extLst>
              </p:cNvPr>
              <p:cNvSpPr txBox="1"/>
              <p:nvPr/>
            </p:nvSpPr>
            <p:spPr>
              <a:xfrm>
                <a:off x="446049" y="1405053"/>
                <a:ext cx="4009218" cy="428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Fixed priors (balanced)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Decision boundary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160,6</m:t>
                    </m:r>
                  </m:oMath>
                </a14:m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Female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DE" dirty="0"/>
              </a:p>
              <a:p>
                <a:endParaRPr lang="en-DE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DE" dirty="0"/>
                  <a:t>Male region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/>
                  <a:t> </a:t>
                </a:r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DE" dirty="0"/>
              </a:p>
              <a:p>
                <a:r>
                  <a:rPr lang="en-DE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7F6D3A-7CAB-7E49-AD85-B1E13E9CB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1405053"/>
                <a:ext cx="4009218" cy="4289316"/>
              </a:xfrm>
              <a:prstGeom prst="rect">
                <a:avLst/>
              </a:prstGeom>
              <a:blipFill>
                <a:blip r:embed="rId2"/>
                <a:stretch>
                  <a:fillRect l="-1266" t="-590" b="-118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EBFF4CB-BFD5-2944-91CA-236AA06A8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267" y="1241339"/>
            <a:ext cx="7127132" cy="4670101"/>
          </a:xfr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E8869-3A1D-7646-B58C-1FF9BCC9BB97}"/>
              </a:ext>
            </a:extLst>
          </p:cNvPr>
          <p:cNvCxnSpPr>
            <a:cxnSpLocks/>
          </p:cNvCxnSpPr>
          <p:nvPr/>
        </p:nvCxnSpPr>
        <p:spPr>
          <a:xfrm>
            <a:off x="9545445" y="5955530"/>
            <a:ext cx="1895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137A62-476E-1B40-BBAA-F6B44DCAB6CC}"/>
              </a:ext>
            </a:extLst>
          </p:cNvPr>
          <p:cNvCxnSpPr>
            <a:cxnSpLocks/>
          </p:cNvCxnSpPr>
          <p:nvPr/>
        </p:nvCxnSpPr>
        <p:spPr>
          <a:xfrm flipH="1">
            <a:off x="8463773" y="5955530"/>
            <a:ext cx="1033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8513C8-8482-C948-A3EB-8B5A8888CFC2}"/>
                  </a:ext>
                </a:extLst>
              </p:cNvPr>
              <p:cNvSpPr txBox="1"/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8513C8-8482-C948-A3EB-8B5A8888C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80" y="5944378"/>
                <a:ext cx="434897" cy="39158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8FF1EC-FE48-EB46-8F52-C3840F308B6A}"/>
                  </a:ext>
                </a:extLst>
              </p:cNvPr>
              <p:cNvSpPr txBox="1"/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8FF1EC-FE48-EB46-8F52-C3840F308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697" y="5955503"/>
                <a:ext cx="434897" cy="369332"/>
              </a:xfrm>
              <a:prstGeom prst="rect">
                <a:avLst/>
              </a:prstGeom>
              <a:blipFill>
                <a:blip r:embed="rId5"/>
                <a:stretch>
                  <a:fillRect r="-57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53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599-222D-2D49-B332-75D46DE4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69780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16FB5-989C-0E4E-A4BF-76C0B8E8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721D1B-BA1F-D64A-B6EF-826FFAC8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44875A-F254-0840-9C05-B554DFD8E2DF}"/>
              </a:ext>
            </a:extLst>
          </p:cNvPr>
          <p:cNvSpPr txBox="1"/>
          <p:nvPr/>
        </p:nvSpPr>
        <p:spPr>
          <a:xfrm>
            <a:off x="609601" y="737706"/>
            <a:ext cx="367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1. Balance priors and balanced loss</a:t>
            </a:r>
          </a:p>
        </p:txBody>
      </p:sp>
    </p:spTree>
    <p:extLst>
      <p:ext uri="{BB962C8B-B14F-4D97-AF65-F5344CB8AC3E}">
        <p14:creationId xmlns:p14="http://schemas.microsoft.com/office/powerpoint/2010/main" val="8678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EA75-8EFD-1242-BC54-593F614D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5" y="77236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CECEB-8011-354C-9742-BC510F1F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F8120D-F2F5-8746-A486-BECA941E2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95D9B0-01EF-984C-9916-E83E8171D48A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2. Unbalance priors and balanced loss</a:t>
            </a:r>
          </a:p>
        </p:txBody>
      </p:sp>
    </p:spTree>
    <p:extLst>
      <p:ext uri="{BB962C8B-B14F-4D97-AF65-F5344CB8AC3E}">
        <p14:creationId xmlns:p14="http://schemas.microsoft.com/office/powerpoint/2010/main" val="21147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350-6886-184A-871E-3DFD9345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4" y="87271"/>
            <a:ext cx="10972800" cy="590689"/>
          </a:xfrm>
        </p:spPr>
        <p:txBody>
          <a:bodyPr/>
          <a:lstStyle/>
          <a:p>
            <a:r>
              <a:rPr lang="en-DE" dirty="0"/>
              <a:t>Illustration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54CD2-C526-6547-A395-CB6ED318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AB31-6F33-7A48-86A7-4A89E89B3A3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5C6ABC-0437-2C45-B752-625DF7C8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184275"/>
            <a:ext cx="10428249" cy="5308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8BAD5-AB08-824C-B04E-FDD6572BDA96}"/>
              </a:ext>
            </a:extLst>
          </p:cNvPr>
          <p:cNvSpPr txBox="1"/>
          <p:nvPr/>
        </p:nvSpPr>
        <p:spPr>
          <a:xfrm>
            <a:off x="609601" y="737706"/>
            <a:ext cx="390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3. Balance priors and unbalanced loss</a:t>
            </a:r>
          </a:p>
        </p:txBody>
      </p:sp>
    </p:spTree>
    <p:extLst>
      <p:ext uri="{BB962C8B-B14F-4D97-AF65-F5344CB8AC3E}">
        <p14:creationId xmlns:p14="http://schemas.microsoft.com/office/powerpoint/2010/main" val="18538110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28350</TotalTime>
  <Words>333</Words>
  <Application>Microsoft Macintosh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Symbol</vt:lpstr>
      <vt:lpstr>System Font Regular</vt:lpstr>
      <vt:lpstr>TitilliumText22L Regular</vt:lpstr>
      <vt:lpstr>Wingdings</vt:lpstr>
      <vt:lpstr>2_Office Theme</vt:lpstr>
      <vt:lpstr>Bayesian Decision Theory</vt:lpstr>
      <vt:lpstr>Overview</vt:lpstr>
      <vt:lpstr>Introduction</vt:lpstr>
      <vt:lpstr>Investigation</vt:lpstr>
      <vt:lpstr>Investigation</vt:lpstr>
      <vt:lpstr>Investigation</vt:lpstr>
      <vt:lpstr>Illustration</vt:lpstr>
      <vt:lpstr>Illustration</vt:lpstr>
      <vt:lpstr>Illustration</vt:lpstr>
      <vt:lpstr>Illustration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samosa bln</dc:creator>
  <cp:lastModifiedBy>Nabil Fatih</cp:lastModifiedBy>
  <cp:revision>2964</cp:revision>
  <dcterms:created xsi:type="dcterms:W3CDTF">2020-10-04T08:37:03Z</dcterms:created>
  <dcterms:modified xsi:type="dcterms:W3CDTF">2022-04-04T17:07:12Z</dcterms:modified>
</cp:coreProperties>
</file>