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Roca One Bold" charset="1" panose="00000800000000000000"/>
      <p:regular r:id="rId43"/>
    </p:embeddedFont>
    <p:embeddedFont>
      <p:font typeface="Alice" charset="1" panose="00000500000000000000"/>
      <p:regular r:id="rId44"/>
    </p:embeddedFont>
    <p:embeddedFont>
      <p:font typeface="Montserrat Bold" charset="1" panose="00000800000000000000"/>
      <p:regular r:id="rId45"/>
    </p:embeddedFont>
    <p:embeddedFont>
      <p:font typeface="Montserrat" charset="1" panose="00000500000000000000"/>
      <p:regular r:id="rId46"/>
    </p:embeddedFont>
    <p:embeddedFont>
      <p:font typeface="Alice Bold" charset="1" panose="00000500000000000000"/>
      <p:regular r:id="rId47"/>
    </p:embeddedFont>
    <p:embeddedFont>
      <p:font typeface="Montserrat Semi-Bold" charset="1" panose="0000070000000000000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4.png" Type="http://schemas.openxmlformats.org/officeDocument/2006/relationships/image"/><Relationship Id="rId6" Target="https://github.com/nability/Project-UAS-PBP"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31.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3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3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35.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https://github.com/nability/Project-UAS-PBP"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3.png" Type="http://schemas.openxmlformats.org/officeDocument/2006/relationships/image"/><Relationship Id="rId6" Target="https://github.com/nability/Project-UAS-PBP"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3.png" Type="http://schemas.openxmlformats.org/officeDocument/2006/relationships/image"/><Relationship Id="rId6" Target="https://github.com/nability/Project-UAS-PBP"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530411" y="2850824"/>
            <a:ext cx="1991544" cy="19915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043659" y="4214522"/>
            <a:ext cx="3185721" cy="31857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043659" y="1733205"/>
            <a:ext cx="1892038" cy="189203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35405" y="2556835"/>
            <a:ext cx="15529387" cy="3362999"/>
          </a:xfrm>
          <a:prstGeom prst="rect">
            <a:avLst/>
          </a:prstGeom>
        </p:spPr>
        <p:txBody>
          <a:bodyPr anchor="t" rtlCol="false" tIns="0" lIns="0" bIns="0" rIns="0">
            <a:spAutoFit/>
          </a:bodyPr>
          <a:lstStyle/>
          <a:p>
            <a:pPr algn="ctr">
              <a:lnSpc>
                <a:spcPts val="13203"/>
              </a:lnSpc>
            </a:pPr>
            <a:r>
              <a:rPr lang="en-US" b="true" sz="11382">
                <a:solidFill>
                  <a:srgbClr val="240960"/>
                </a:solidFill>
                <a:latin typeface="Roca One Bold"/>
                <a:ea typeface="Roca One Bold"/>
                <a:cs typeface="Roca One Bold"/>
                <a:sym typeface="Roca One Bold"/>
              </a:rPr>
              <a:t>Health Consultation REST API</a:t>
            </a:r>
          </a:p>
        </p:txBody>
      </p:sp>
      <p:grpSp>
        <p:nvGrpSpPr>
          <p:cNvPr name="Group 12" id="12"/>
          <p:cNvGrpSpPr/>
          <p:nvPr/>
        </p:nvGrpSpPr>
        <p:grpSpPr>
          <a:xfrm rot="0">
            <a:off x="15344946" y="6400189"/>
            <a:ext cx="884434" cy="884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3414845" y="3772271"/>
            <a:ext cx="3070135" cy="307013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4163679" y="6023468"/>
            <a:ext cx="10472841" cy="1572463"/>
          </a:xfrm>
          <a:prstGeom prst="rect">
            <a:avLst/>
          </a:prstGeom>
        </p:spPr>
        <p:txBody>
          <a:bodyPr anchor="t" rtlCol="false" tIns="0" lIns="0" bIns="0" rIns="0">
            <a:spAutoFit/>
          </a:bodyPr>
          <a:lstStyle/>
          <a:p>
            <a:pPr algn="ctr">
              <a:lnSpc>
                <a:spcPts val="6032"/>
              </a:lnSpc>
            </a:pPr>
            <a:r>
              <a:rPr lang="en-US" sz="6032">
                <a:solidFill>
                  <a:srgbClr val="240960"/>
                </a:solidFill>
                <a:latin typeface="Alice"/>
                <a:ea typeface="Alice"/>
                <a:cs typeface="Alice"/>
                <a:sym typeface="Alice"/>
              </a:rPr>
              <a:t> Membangun REST API dengan Node.js</a:t>
            </a:r>
          </a:p>
        </p:txBody>
      </p:sp>
      <p:grpSp>
        <p:nvGrpSpPr>
          <p:cNvPr name="Group 20" id="20"/>
          <p:cNvGrpSpPr/>
          <p:nvPr/>
        </p:nvGrpSpPr>
        <p:grpSpPr>
          <a:xfrm rot="0">
            <a:off x="1236329" y="806014"/>
            <a:ext cx="2178516" cy="511264"/>
            <a:chOff x="0" y="0"/>
            <a:chExt cx="2904689" cy="681685"/>
          </a:xfrm>
        </p:grpSpPr>
        <p:sp>
          <p:nvSpPr>
            <p:cNvPr name="Freeform 21" id="21"/>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2" id="22"/>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3" id="23"/>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4" id="24"/>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name="TextBox 25" id="25"/>
          <p:cNvSpPr txBox="true"/>
          <p:nvPr/>
        </p:nvSpPr>
        <p:spPr>
          <a:xfrm rot="0">
            <a:off x="15344946" y="790210"/>
            <a:ext cx="2366726"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grpSp>
        <p:nvGrpSpPr>
          <p:cNvPr name="Group 26" id="26"/>
          <p:cNvGrpSpPr/>
          <p:nvPr/>
        </p:nvGrpSpPr>
        <p:grpSpPr>
          <a:xfrm rot="0">
            <a:off x="3881460" y="8671115"/>
            <a:ext cx="10525080" cy="773335"/>
            <a:chOff x="0" y="0"/>
            <a:chExt cx="14033439" cy="1031113"/>
          </a:xfrm>
        </p:grpSpPr>
        <p:sp>
          <p:nvSpPr>
            <p:cNvPr name="TextBox 27" id="27"/>
            <p:cNvSpPr txBox="true"/>
            <p:nvPr/>
          </p:nvSpPr>
          <p:spPr>
            <a:xfrm rot="0">
              <a:off x="0" y="-95250"/>
              <a:ext cx="3910815" cy="1126363"/>
            </a:xfrm>
            <a:prstGeom prst="rect">
              <a:avLst/>
            </a:prstGeom>
          </p:spPr>
          <p:txBody>
            <a:bodyPr anchor="t" rtlCol="false" tIns="0" lIns="0" bIns="0" rIns="0">
              <a:spAutoFit/>
            </a:bodyPr>
            <a:lstStyle/>
            <a:p>
              <a:pPr algn="ctr">
                <a:lnSpc>
                  <a:spcPts val="3580"/>
                </a:lnSpc>
              </a:pPr>
              <a:r>
                <a:rPr lang="en-US" sz="2183">
                  <a:solidFill>
                    <a:srgbClr val="240960"/>
                  </a:solidFill>
                  <a:latin typeface="Alice Bold"/>
                  <a:ea typeface="Alice Bold"/>
                  <a:cs typeface="Alice Bold"/>
                  <a:sym typeface="Alice Bold"/>
                </a:rPr>
                <a:t>Nabiel Fauzan Ibrahim (20230040222)</a:t>
              </a:r>
            </a:p>
          </p:txBody>
        </p:sp>
        <p:sp>
          <p:nvSpPr>
            <p:cNvPr name="TextBox 28" id="28"/>
            <p:cNvSpPr txBox="true"/>
            <p:nvPr/>
          </p:nvSpPr>
          <p:spPr>
            <a:xfrm rot="0">
              <a:off x="3795613" y="-95250"/>
              <a:ext cx="3910815" cy="1126363"/>
            </a:xfrm>
            <a:prstGeom prst="rect">
              <a:avLst/>
            </a:prstGeom>
          </p:spPr>
          <p:txBody>
            <a:bodyPr anchor="t" rtlCol="false" tIns="0" lIns="0" bIns="0" rIns="0">
              <a:spAutoFit/>
            </a:bodyPr>
            <a:lstStyle/>
            <a:p>
              <a:pPr algn="ctr">
                <a:lnSpc>
                  <a:spcPts val="3580"/>
                </a:lnSpc>
              </a:pPr>
              <a:r>
                <a:rPr lang="en-US" sz="2183">
                  <a:solidFill>
                    <a:srgbClr val="240960"/>
                  </a:solidFill>
                  <a:latin typeface="Alice Bold"/>
                  <a:ea typeface="Alice Bold"/>
                  <a:cs typeface="Alice Bold"/>
                  <a:sym typeface="Alice Bold"/>
                </a:rPr>
                <a:t>Erin Nurfajrina (20230040320)</a:t>
              </a:r>
            </a:p>
          </p:txBody>
        </p:sp>
        <p:sp>
          <p:nvSpPr>
            <p:cNvPr name="TextBox 29" id="29"/>
            <p:cNvSpPr txBox="true"/>
            <p:nvPr/>
          </p:nvSpPr>
          <p:spPr>
            <a:xfrm rot="0">
              <a:off x="6981894" y="-95250"/>
              <a:ext cx="3910815" cy="1126363"/>
            </a:xfrm>
            <a:prstGeom prst="rect">
              <a:avLst/>
            </a:prstGeom>
          </p:spPr>
          <p:txBody>
            <a:bodyPr anchor="t" rtlCol="false" tIns="0" lIns="0" bIns="0" rIns="0">
              <a:spAutoFit/>
            </a:bodyPr>
            <a:lstStyle/>
            <a:p>
              <a:pPr algn="ctr">
                <a:lnSpc>
                  <a:spcPts val="3580"/>
                </a:lnSpc>
              </a:pPr>
              <a:r>
                <a:rPr lang="en-US" sz="2183">
                  <a:solidFill>
                    <a:srgbClr val="240960"/>
                  </a:solidFill>
                  <a:latin typeface="Alice Bold"/>
                  <a:ea typeface="Alice Bold"/>
                  <a:cs typeface="Alice Bold"/>
                  <a:sym typeface="Alice Bold"/>
                </a:rPr>
                <a:t>Adam Baldan (20230040259)</a:t>
              </a:r>
            </a:p>
          </p:txBody>
        </p:sp>
        <p:sp>
          <p:nvSpPr>
            <p:cNvPr name="TextBox 30" id="30"/>
            <p:cNvSpPr txBox="true"/>
            <p:nvPr/>
          </p:nvSpPr>
          <p:spPr>
            <a:xfrm rot="0">
              <a:off x="10122624" y="-95250"/>
              <a:ext cx="3910815" cy="1126363"/>
            </a:xfrm>
            <a:prstGeom prst="rect">
              <a:avLst/>
            </a:prstGeom>
          </p:spPr>
          <p:txBody>
            <a:bodyPr anchor="t" rtlCol="false" tIns="0" lIns="0" bIns="0" rIns="0">
              <a:spAutoFit/>
            </a:bodyPr>
            <a:lstStyle/>
            <a:p>
              <a:pPr algn="ctr">
                <a:lnSpc>
                  <a:spcPts val="3580"/>
                </a:lnSpc>
              </a:pPr>
              <a:r>
                <a:rPr lang="en-US" sz="2183">
                  <a:solidFill>
                    <a:srgbClr val="240960"/>
                  </a:solidFill>
                  <a:latin typeface="Alice Bold"/>
                  <a:ea typeface="Alice Bold"/>
                  <a:cs typeface="Alice Bold"/>
                  <a:sym typeface="Alice Bold"/>
                </a:rPr>
                <a:t>Arif Ripandi (20230040082)</a:t>
              </a:r>
            </a:p>
          </p:txBody>
        </p:sp>
      </p:grpSp>
      <p:grpSp>
        <p:nvGrpSpPr>
          <p:cNvPr name="Group 31" id="31"/>
          <p:cNvGrpSpPr/>
          <p:nvPr/>
        </p:nvGrpSpPr>
        <p:grpSpPr>
          <a:xfrm rot="0">
            <a:off x="2530411" y="6758453"/>
            <a:ext cx="884434" cy="88443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8381147" y="7853105"/>
            <a:ext cx="2037904" cy="504826"/>
          </a:xfrm>
          <a:prstGeom prst="rect">
            <a:avLst/>
          </a:prstGeom>
        </p:spPr>
        <p:txBody>
          <a:bodyPr anchor="t" rtlCol="false" tIns="0" lIns="0" bIns="0" rIns="0">
            <a:spAutoFit/>
          </a:bodyPr>
          <a:lstStyle/>
          <a:p>
            <a:pPr algn="ctr">
              <a:lnSpc>
                <a:spcPts val="4199"/>
              </a:lnSpc>
              <a:spcBef>
                <a:spcPct val="0"/>
              </a:spcBef>
            </a:pPr>
            <a:r>
              <a:rPr lang="en-US" sz="2999">
                <a:solidFill>
                  <a:srgbClr val="240960"/>
                </a:solidFill>
                <a:latin typeface="Alice Bold"/>
                <a:ea typeface="Alice Bold"/>
                <a:cs typeface="Alice Bold"/>
                <a:sym typeface="Alice Bold"/>
              </a:rPr>
              <a:t>Kelompok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75165" y="765347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954445"/>
            <a:ext cx="262038" cy="2620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597134" y="5705988"/>
            <a:ext cx="262038" cy="26203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524578" y="990165"/>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102279" y="-313682"/>
            <a:ext cx="3185721" cy="318572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403566" y="1871985"/>
            <a:ext cx="884434" cy="88443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720002" y="702782"/>
            <a:ext cx="2178516" cy="511264"/>
            <a:chOff x="0" y="0"/>
            <a:chExt cx="2904689" cy="681685"/>
          </a:xfrm>
        </p:grpSpPr>
        <p:sp>
          <p:nvSpPr>
            <p:cNvPr name="Freeform 26" id="26"/>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7" id="27"/>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8" id="28"/>
          <p:cNvSpPr/>
          <p:nvPr/>
        </p:nvSpPr>
        <p:spPr>
          <a:xfrm flipH="false" flipV="false" rot="0">
            <a:off x="4732639" y="4028603"/>
            <a:ext cx="8822722" cy="5811968"/>
          </a:xfrm>
          <a:custGeom>
            <a:avLst/>
            <a:gdLst/>
            <a:ahLst/>
            <a:cxnLst/>
            <a:rect r="r" b="b" t="t" l="l"/>
            <a:pathLst>
              <a:path h="5811968" w="8822722">
                <a:moveTo>
                  <a:pt x="0" y="0"/>
                </a:moveTo>
                <a:lnTo>
                  <a:pt x="8822722" y="0"/>
                </a:lnTo>
                <a:lnTo>
                  <a:pt x="8822722" y="5811968"/>
                </a:lnTo>
                <a:lnTo>
                  <a:pt x="0" y="5811968"/>
                </a:lnTo>
                <a:lnTo>
                  <a:pt x="0" y="0"/>
                </a:lnTo>
                <a:close/>
              </a:path>
            </a:pathLst>
          </a:custGeom>
          <a:blipFill>
            <a:blip r:embed="rId5"/>
            <a:stretch>
              <a:fillRect l="0" t="0" r="0" b="0"/>
            </a:stretch>
          </a:blipFill>
        </p:spPr>
      </p:sp>
      <p:sp>
        <p:nvSpPr>
          <p:cNvPr name="TextBox 29" id="29"/>
          <p:cNvSpPr txBox="true"/>
          <p:nvPr/>
        </p:nvSpPr>
        <p:spPr>
          <a:xfrm rot="0">
            <a:off x="3844100" y="2814889"/>
            <a:ext cx="7552636" cy="2370278"/>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3.Membuat Route dan Operasi CRUD</a:t>
            </a:r>
          </a:p>
          <a:p>
            <a:pPr algn="l">
              <a:lnSpc>
                <a:spcPts val="3754"/>
              </a:lnSpc>
            </a:pPr>
          </a:p>
          <a:p>
            <a:pPr algn="l">
              <a:lnSpc>
                <a:spcPts val="3754"/>
              </a:lnSpc>
            </a:pPr>
          </a:p>
          <a:p>
            <a:pPr algn="l">
              <a:lnSpc>
                <a:spcPts val="3754"/>
              </a:lnSpc>
            </a:pPr>
          </a:p>
          <a:p>
            <a:pPr algn="l">
              <a:lnSpc>
                <a:spcPts val="3754"/>
              </a:lnSpc>
            </a:pPr>
          </a:p>
        </p:txBody>
      </p:sp>
      <p:sp>
        <p:nvSpPr>
          <p:cNvPr name="TextBox 30" id="30"/>
          <p:cNvSpPr txBox="true"/>
          <p:nvPr/>
        </p:nvSpPr>
        <p:spPr>
          <a:xfrm rot="0">
            <a:off x="3844100" y="3552893"/>
            <a:ext cx="10500815" cy="68262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Routes dan operasi CRUD pada pembayaranController.js</a:t>
            </a:r>
          </a:p>
          <a:p>
            <a:pPr algn="r">
              <a:lnSpc>
                <a:spcPts val="2799"/>
              </a:lnSpc>
              <a:spcBef>
                <a:spcPct val="0"/>
              </a:spcBef>
            </a:pPr>
          </a:p>
        </p:txBody>
      </p:sp>
      <p:sp>
        <p:nvSpPr>
          <p:cNvPr name="TextBox 31" id="3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2" id="32"/>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10</a:t>
            </a:r>
          </a:p>
        </p:txBody>
      </p:sp>
      <p:sp>
        <p:nvSpPr>
          <p:cNvPr name="TextBox 33" id="33"/>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34" id="34"/>
          <p:cNvSpPr txBox="true"/>
          <p:nvPr/>
        </p:nvSpPr>
        <p:spPr>
          <a:xfrm rot="0">
            <a:off x="5549453" y="9981522"/>
            <a:ext cx="10500815" cy="138747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Full code </a:t>
            </a:r>
            <a:r>
              <a:rPr lang="en-US" b="true" sz="1999" u="sng">
                <a:solidFill>
                  <a:srgbClr val="240960"/>
                </a:solidFill>
                <a:latin typeface="Montserrat Bold"/>
                <a:ea typeface="Montserrat Bold"/>
                <a:cs typeface="Montserrat Bold"/>
                <a:sym typeface="Montserrat Bold"/>
                <a:hlinkClick r:id="rId6" tooltip="https://github.com/nability/Project-UAS-PBP"/>
              </a:rPr>
              <a:t>https://github.com/nability/Project-UAS-PBP</a:t>
            </a:r>
          </a:p>
          <a:p>
            <a:pPr algn="l">
              <a:lnSpc>
                <a:spcPts val="2799"/>
              </a:lnSpc>
            </a:pPr>
          </a:p>
          <a:p>
            <a:pPr algn="l">
              <a:lnSpc>
                <a:spcPts val="2799"/>
              </a:lnSpc>
            </a:pPr>
          </a:p>
          <a:p>
            <a:pPr algn="r">
              <a:lnSpc>
                <a:spcPts val="279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568629" y="-318954"/>
            <a:ext cx="2249937" cy="224993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128905" y="1279178"/>
            <a:ext cx="1256320" cy="12563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0" id="10"/>
          <p:cNvSpPr txBox="true"/>
          <p:nvPr/>
        </p:nvSpPr>
        <p:spPr>
          <a:xfrm rot="0">
            <a:off x="16774314" y="9473025"/>
            <a:ext cx="354591" cy="4702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11</a:t>
            </a:r>
          </a:p>
          <a:p>
            <a:pPr algn="l">
              <a:lnSpc>
                <a:spcPts val="1859"/>
              </a:lnSpc>
            </a:pPr>
          </a:p>
        </p:txBody>
      </p:sp>
      <p:grpSp>
        <p:nvGrpSpPr>
          <p:cNvPr name="Group 11" id="11"/>
          <p:cNvGrpSpPr/>
          <p:nvPr/>
        </p:nvGrpSpPr>
        <p:grpSpPr>
          <a:xfrm rot="0">
            <a:off x="4016962" y="1508768"/>
            <a:ext cx="10692601" cy="2704120"/>
            <a:chOff x="0" y="0"/>
            <a:chExt cx="14256801" cy="3605493"/>
          </a:xfrm>
        </p:grpSpPr>
        <p:grpSp>
          <p:nvGrpSpPr>
            <p:cNvPr name="Group 12" id="12"/>
            <p:cNvGrpSpPr/>
            <p:nvPr/>
          </p:nvGrpSpPr>
          <p:grpSpPr>
            <a:xfrm rot="0">
              <a:off x="0" y="0"/>
              <a:ext cx="1675093" cy="167509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578973" y="621974"/>
              <a:ext cx="9747877" cy="2041345"/>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Pengujian API</a:t>
              </a:r>
            </a:p>
            <a:p>
              <a:pPr algn="l">
                <a:lnSpc>
                  <a:spcPts val="5467"/>
                </a:lnSpc>
              </a:pPr>
            </a:p>
          </p:txBody>
        </p:sp>
        <p:sp>
          <p:nvSpPr>
            <p:cNvPr name="TextBox 16" id="16"/>
            <p:cNvSpPr txBox="true"/>
            <p:nvPr/>
          </p:nvSpPr>
          <p:spPr>
            <a:xfrm rot="0">
              <a:off x="578973" y="2002118"/>
              <a:ext cx="13677828" cy="1603375"/>
            </a:xfrm>
            <a:prstGeom prst="rect">
              <a:avLst/>
            </a:prstGeom>
          </p:spPr>
          <p:txBody>
            <a:bodyPr anchor="t" rtlCol="false" tIns="0" lIns="0" bIns="0" rIns="0">
              <a:spAutoFit/>
            </a:bodyPr>
            <a:lstStyle/>
            <a:p>
              <a:pPr algn="l">
                <a:lnSpc>
                  <a:spcPts val="2800"/>
                </a:lnSpc>
              </a:pPr>
              <a:r>
                <a:rPr lang="en-US" sz="3500">
                  <a:solidFill>
                    <a:srgbClr val="240960"/>
                  </a:solidFill>
                  <a:latin typeface="Montserrat"/>
                  <a:ea typeface="Montserrat"/>
                  <a:cs typeface="Montserrat"/>
                  <a:sym typeface="Montserrat"/>
                </a:rPr>
                <a:t>Pengujian digunakan menggunakan Postman</a:t>
              </a:r>
            </a:p>
            <a:p>
              <a:pPr algn="l">
                <a:lnSpc>
                  <a:spcPts val="3199"/>
                </a:lnSpc>
              </a:pPr>
            </a:p>
          </p:txBody>
        </p:sp>
      </p:grpSp>
      <p:grpSp>
        <p:nvGrpSpPr>
          <p:cNvPr name="Group 17" id="17"/>
          <p:cNvGrpSpPr/>
          <p:nvPr/>
        </p:nvGrpSpPr>
        <p:grpSpPr>
          <a:xfrm rot="0">
            <a:off x="872402" y="855182"/>
            <a:ext cx="2178516" cy="511264"/>
            <a:chOff x="0" y="0"/>
            <a:chExt cx="2904689" cy="681685"/>
          </a:xfrm>
        </p:grpSpPr>
        <p:sp>
          <p:nvSpPr>
            <p:cNvPr name="Freeform 18" id="18"/>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19" id="19"/>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0" id="20"/>
          <p:cNvSpPr txBox="true"/>
          <p:nvPr/>
        </p:nvSpPr>
        <p:spPr>
          <a:xfrm rot="0">
            <a:off x="15439779" y="5837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1" id="21"/>
          <p:cNvSpPr txBox="true"/>
          <p:nvPr/>
        </p:nvSpPr>
        <p:spPr>
          <a:xfrm rot="0">
            <a:off x="4382933" y="3881056"/>
            <a:ext cx="9452405" cy="5978652"/>
          </a:xfrm>
          <a:prstGeom prst="rect">
            <a:avLst/>
          </a:prstGeom>
        </p:spPr>
        <p:txBody>
          <a:bodyPr anchor="t" rtlCol="false" tIns="0" lIns="0" bIns="0" rIns="0">
            <a:spAutoFit/>
          </a:bodyPr>
          <a:lstStyle/>
          <a:p>
            <a:pPr algn="l">
              <a:lnSpc>
                <a:spcPts val="4227"/>
              </a:lnSpc>
            </a:pPr>
            <a:r>
              <a:rPr lang="en-US" sz="2799">
                <a:solidFill>
                  <a:srgbClr val="240960"/>
                </a:solidFill>
                <a:latin typeface="Montserrat"/>
                <a:ea typeface="Montserrat"/>
                <a:cs typeface="Montserrat"/>
                <a:sym typeface="Montserrat"/>
              </a:rPr>
              <a:t>Pengujian pada penggunaController.js dengan endpoint :</a:t>
            </a:r>
          </a:p>
          <a:p>
            <a:pPr algn="l">
              <a:lnSpc>
                <a:spcPts val="4227"/>
              </a:lnSpc>
            </a:pPr>
            <a:r>
              <a:rPr lang="en-US" sz="2799">
                <a:solidFill>
                  <a:srgbClr val="240960"/>
                </a:solidFill>
                <a:latin typeface="Montserrat"/>
                <a:ea typeface="Montserrat"/>
                <a:cs typeface="Montserrat"/>
                <a:sym typeface="Montserrat"/>
              </a:rPr>
              <a:t>1. </a:t>
            </a:r>
            <a:r>
              <a:rPr lang="en-US" sz="2799" b="true">
                <a:solidFill>
                  <a:srgbClr val="240960"/>
                </a:solidFill>
                <a:latin typeface="Montserrat Bold"/>
                <a:ea typeface="Montserrat Bold"/>
                <a:cs typeface="Montserrat Bold"/>
                <a:sym typeface="Montserrat Bold"/>
              </a:rPr>
              <a:t>GET /api/pengguna</a:t>
            </a:r>
            <a:r>
              <a:rPr lang="en-US" sz="2799">
                <a:solidFill>
                  <a:srgbClr val="240960"/>
                </a:solidFill>
                <a:latin typeface="Montserrat"/>
                <a:ea typeface="Montserrat"/>
                <a:cs typeface="Montserrat"/>
                <a:sym typeface="Montserrat"/>
              </a:rPr>
              <a:t>: Menampilkan semua pengguna yang telah login</a:t>
            </a:r>
          </a:p>
          <a:p>
            <a:pPr algn="l">
              <a:lnSpc>
                <a:spcPts val="4227"/>
              </a:lnSpc>
            </a:pPr>
            <a:r>
              <a:rPr lang="en-US" sz="2799">
                <a:solidFill>
                  <a:srgbClr val="240960"/>
                </a:solidFill>
                <a:latin typeface="Montserrat"/>
                <a:ea typeface="Montserrat"/>
                <a:cs typeface="Montserrat"/>
                <a:sym typeface="Montserrat"/>
              </a:rPr>
              <a:t>2. </a:t>
            </a:r>
            <a:r>
              <a:rPr lang="en-US" sz="2799" b="true">
                <a:solidFill>
                  <a:srgbClr val="240960"/>
                </a:solidFill>
                <a:latin typeface="Montserrat Bold"/>
                <a:ea typeface="Montserrat Bold"/>
                <a:cs typeface="Montserrat Bold"/>
                <a:sym typeface="Montserrat Bold"/>
              </a:rPr>
              <a:t>POST /api/register</a:t>
            </a:r>
            <a:r>
              <a:rPr lang="en-US" sz="2799">
                <a:solidFill>
                  <a:srgbClr val="240960"/>
                </a:solidFill>
                <a:latin typeface="Montserrat"/>
                <a:ea typeface="Montserrat"/>
                <a:cs typeface="Montserrat"/>
                <a:sym typeface="Montserrat"/>
              </a:rPr>
              <a:t>: Mendaftarkan pengguna baru</a:t>
            </a:r>
          </a:p>
          <a:p>
            <a:pPr algn="l">
              <a:lnSpc>
                <a:spcPts val="4227"/>
              </a:lnSpc>
            </a:pPr>
            <a:r>
              <a:rPr lang="en-US" sz="2799">
                <a:solidFill>
                  <a:srgbClr val="240960"/>
                </a:solidFill>
                <a:latin typeface="Montserrat"/>
                <a:ea typeface="Montserrat"/>
                <a:cs typeface="Montserrat"/>
                <a:sym typeface="Montserrat"/>
              </a:rPr>
              <a:t>3. </a:t>
            </a:r>
            <a:r>
              <a:rPr lang="en-US" sz="2799" b="true">
                <a:solidFill>
                  <a:srgbClr val="240960"/>
                </a:solidFill>
                <a:latin typeface="Montserrat Bold"/>
                <a:ea typeface="Montserrat Bold"/>
                <a:cs typeface="Montserrat Bold"/>
                <a:sym typeface="Montserrat Bold"/>
              </a:rPr>
              <a:t>POST/api/login</a:t>
            </a:r>
            <a:r>
              <a:rPr lang="en-US" sz="2799">
                <a:solidFill>
                  <a:srgbClr val="240960"/>
                </a:solidFill>
                <a:latin typeface="Montserrat"/>
                <a:ea typeface="Montserrat"/>
                <a:cs typeface="Montserrat"/>
                <a:sym typeface="Montserrat"/>
              </a:rPr>
              <a:t>: Menambahkan pengguna baru</a:t>
            </a:r>
          </a:p>
          <a:p>
            <a:pPr algn="l">
              <a:lnSpc>
                <a:spcPts val="4227"/>
              </a:lnSpc>
            </a:pPr>
            <a:r>
              <a:rPr lang="en-US" sz="2799">
                <a:solidFill>
                  <a:srgbClr val="240960"/>
                </a:solidFill>
                <a:latin typeface="Montserrat"/>
                <a:ea typeface="Montserrat"/>
                <a:cs typeface="Montserrat"/>
                <a:sym typeface="Montserrat"/>
              </a:rPr>
              <a:t>4. </a:t>
            </a:r>
            <a:r>
              <a:rPr lang="en-US" sz="2799" b="true">
                <a:solidFill>
                  <a:srgbClr val="240960"/>
                </a:solidFill>
                <a:latin typeface="Montserrat Bold"/>
                <a:ea typeface="Montserrat Bold"/>
                <a:cs typeface="Montserrat Bold"/>
                <a:sym typeface="Montserrat Bold"/>
              </a:rPr>
              <a:t>GET/api/pengguna/id </a:t>
            </a:r>
            <a:r>
              <a:rPr lang="en-US" sz="2799">
                <a:solidFill>
                  <a:srgbClr val="240960"/>
                </a:solidFill>
                <a:latin typeface="Montserrat"/>
                <a:ea typeface="Montserrat"/>
                <a:cs typeface="Montserrat"/>
                <a:sym typeface="Montserrat"/>
              </a:rPr>
              <a:t>: Menampilkan pengguna berdasarkan id</a:t>
            </a:r>
          </a:p>
          <a:p>
            <a:pPr algn="l">
              <a:lnSpc>
                <a:spcPts val="4227"/>
              </a:lnSpc>
            </a:pPr>
            <a:r>
              <a:rPr lang="en-US" sz="2799">
                <a:solidFill>
                  <a:srgbClr val="240960"/>
                </a:solidFill>
                <a:latin typeface="Montserrat"/>
                <a:ea typeface="Montserrat"/>
                <a:cs typeface="Montserrat"/>
                <a:sym typeface="Montserrat"/>
              </a:rPr>
              <a:t>5. </a:t>
            </a:r>
            <a:r>
              <a:rPr lang="en-US" sz="2799" b="true">
                <a:solidFill>
                  <a:srgbClr val="240960"/>
                </a:solidFill>
                <a:latin typeface="Montserrat Bold"/>
                <a:ea typeface="Montserrat Bold"/>
                <a:cs typeface="Montserrat Bold"/>
                <a:sym typeface="Montserrat Bold"/>
              </a:rPr>
              <a:t>PUT/api/pengguna/id</a:t>
            </a:r>
            <a:r>
              <a:rPr lang="en-US" sz="2799">
                <a:solidFill>
                  <a:srgbClr val="240960"/>
                </a:solidFill>
                <a:latin typeface="Montserrat"/>
                <a:ea typeface="Montserrat"/>
                <a:cs typeface="Montserrat"/>
                <a:sym typeface="Montserrat"/>
              </a:rPr>
              <a:t>: Merubah data pengguna</a:t>
            </a:r>
          </a:p>
          <a:p>
            <a:pPr algn="l">
              <a:lnSpc>
                <a:spcPts val="4227"/>
              </a:lnSpc>
            </a:pPr>
            <a:r>
              <a:rPr lang="en-US" sz="2799">
                <a:solidFill>
                  <a:srgbClr val="240960"/>
                </a:solidFill>
                <a:latin typeface="Montserrat"/>
                <a:ea typeface="Montserrat"/>
                <a:cs typeface="Montserrat"/>
                <a:sym typeface="Montserrat"/>
              </a:rPr>
              <a:t>6. </a:t>
            </a:r>
            <a:r>
              <a:rPr lang="en-US" sz="2799" b="true">
                <a:solidFill>
                  <a:srgbClr val="240960"/>
                </a:solidFill>
                <a:latin typeface="Montserrat Bold"/>
                <a:ea typeface="Montserrat Bold"/>
                <a:cs typeface="Montserrat Bold"/>
                <a:sym typeface="Montserrat Bold"/>
              </a:rPr>
              <a:t>DELETE/api/pengguna/id</a:t>
            </a:r>
            <a:r>
              <a:rPr lang="en-US" sz="2799">
                <a:solidFill>
                  <a:srgbClr val="240960"/>
                </a:solidFill>
                <a:latin typeface="Montserrat"/>
                <a:ea typeface="Montserrat"/>
                <a:cs typeface="Montserrat"/>
                <a:sym typeface="Montserrat"/>
              </a:rPr>
              <a:t>: Menghapus pengguna</a:t>
            </a:r>
          </a:p>
          <a:p>
            <a:pPr algn="l">
              <a:lnSpc>
                <a:spcPts val="2239"/>
              </a:lnSpc>
            </a:pPr>
          </a:p>
          <a:p>
            <a:pPr algn="l">
              <a:lnSpc>
                <a:spcPts val="223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4702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12</a:t>
            </a:r>
          </a:p>
          <a:p>
            <a:pPr algn="l">
              <a:lnSpc>
                <a:spcPts val="1859"/>
              </a:lnSpc>
            </a:pP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1443958" y="3073035"/>
            <a:ext cx="14422509" cy="896052"/>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1.</a:t>
            </a:r>
            <a:r>
              <a:rPr lang="en-US" sz="2599">
                <a:solidFill>
                  <a:srgbClr val="240960"/>
                </a:solidFill>
                <a:latin typeface="Montserrat"/>
                <a:ea typeface="Montserrat"/>
                <a:cs typeface="Montserrat"/>
                <a:sym typeface="Montserrat"/>
              </a:rPr>
              <a:t>GET /api/pengguna: Menampilkan semua pengguna yang telah login Menambahkan pengguna baru dan menampilkan kode JWT</a:t>
            </a:r>
          </a:p>
        </p:txBody>
      </p:sp>
      <p:sp>
        <p:nvSpPr>
          <p:cNvPr name="Freeform 29" id="29"/>
          <p:cNvSpPr/>
          <p:nvPr/>
        </p:nvSpPr>
        <p:spPr>
          <a:xfrm flipH="false" flipV="false" rot="0">
            <a:off x="4381804" y="4134553"/>
            <a:ext cx="9038891" cy="5687713"/>
          </a:xfrm>
          <a:custGeom>
            <a:avLst/>
            <a:gdLst/>
            <a:ahLst/>
            <a:cxnLst/>
            <a:rect r="r" b="b" t="t" l="l"/>
            <a:pathLst>
              <a:path h="5687713" w="9038891">
                <a:moveTo>
                  <a:pt x="0" y="0"/>
                </a:moveTo>
                <a:lnTo>
                  <a:pt x="9038891" y="0"/>
                </a:lnTo>
                <a:lnTo>
                  <a:pt x="9038891" y="5687713"/>
                </a:lnTo>
                <a:lnTo>
                  <a:pt x="0" y="5687713"/>
                </a:lnTo>
                <a:lnTo>
                  <a:pt x="0" y="0"/>
                </a:lnTo>
                <a:close/>
              </a:path>
            </a:pathLst>
          </a:custGeom>
          <a:blipFill>
            <a:blip r:embed="rId5"/>
            <a:stretch>
              <a:fillRect l="0" t="0" r="0" b="-5889"/>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4702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13</a:t>
            </a:r>
          </a:p>
          <a:p>
            <a:pPr algn="l">
              <a:lnSpc>
                <a:spcPts val="1859"/>
              </a:lnSpc>
            </a:pP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4425011" y="3204977"/>
            <a:ext cx="8443020"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2.POST /api/register: Mendaftarkan pengguna baru</a:t>
            </a:r>
          </a:p>
        </p:txBody>
      </p:sp>
      <p:sp>
        <p:nvSpPr>
          <p:cNvPr name="Freeform 29" id="29"/>
          <p:cNvSpPr/>
          <p:nvPr/>
        </p:nvSpPr>
        <p:spPr>
          <a:xfrm flipH="false" flipV="false" rot="0">
            <a:off x="2791435" y="3739174"/>
            <a:ext cx="11710173" cy="5705276"/>
          </a:xfrm>
          <a:custGeom>
            <a:avLst/>
            <a:gdLst/>
            <a:ahLst/>
            <a:cxnLst/>
            <a:rect r="r" b="b" t="t" l="l"/>
            <a:pathLst>
              <a:path h="5705276" w="11710173">
                <a:moveTo>
                  <a:pt x="0" y="0"/>
                </a:moveTo>
                <a:lnTo>
                  <a:pt x="11710172" y="0"/>
                </a:lnTo>
                <a:lnTo>
                  <a:pt x="11710172" y="5705276"/>
                </a:lnTo>
                <a:lnTo>
                  <a:pt x="0" y="5705276"/>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14</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185583" y="3204977"/>
            <a:ext cx="11916834" cy="438819"/>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3. POST/api/login: Menampilkan pengguna semua dan memasukan JWT</a:t>
            </a:r>
          </a:p>
        </p:txBody>
      </p:sp>
      <p:sp>
        <p:nvSpPr>
          <p:cNvPr name="Freeform 29" id="29"/>
          <p:cNvSpPr/>
          <p:nvPr/>
        </p:nvSpPr>
        <p:spPr>
          <a:xfrm flipH="false" flipV="false" rot="0">
            <a:off x="2761685" y="3717644"/>
            <a:ext cx="11718527" cy="5726805"/>
          </a:xfrm>
          <a:custGeom>
            <a:avLst/>
            <a:gdLst/>
            <a:ahLst/>
            <a:cxnLst/>
            <a:rect r="r" b="b" t="t" l="l"/>
            <a:pathLst>
              <a:path h="5726805" w="11718527">
                <a:moveTo>
                  <a:pt x="0" y="0"/>
                </a:moveTo>
                <a:lnTo>
                  <a:pt x="11718526" y="0"/>
                </a:lnTo>
                <a:lnTo>
                  <a:pt x="11718526" y="5726806"/>
                </a:lnTo>
                <a:lnTo>
                  <a:pt x="0" y="5726806"/>
                </a:lnTo>
                <a:lnTo>
                  <a:pt x="0" y="0"/>
                </a:lnTo>
                <a:close/>
              </a:path>
            </a:pathLst>
          </a:custGeom>
          <a:blipFill>
            <a:blip r:embed="rId5"/>
            <a:stretch>
              <a:fillRect l="0" t="0" r="0" b="-7423"/>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15</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2479643" y="3053157"/>
            <a:ext cx="13821248" cy="896052"/>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4. GET/api/pengguna/id : 3. POST/api/login: Menampilkan pengguna berdasarkan id dan memasukan JWT</a:t>
            </a:r>
          </a:p>
        </p:txBody>
      </p:sp>
      <p:sp>
        <p:nvSpPr>
          <p:cNvPr name="Freeform 29" id="29"/>
          <p:cNvSpPr/>
          <p:nvPr/>
        </p:nvSpPr>
        <p:spPr>
          <a:xfrm flipH="false" flipV="false" rot="0">
            <a:off x="2739916" y="3949209"/>
            <a:ext cx="12322668" cy="5687713"/>
          </a:xfrm>
          <a:custGeom>
            <a:avLst/>
            <a:gdLst/>
            <a:ahLst/>
            <a:cxnLst/>
            <a:rect r="r" b="b" t="t" l="l"/>
            <a:pathLst>
              <a:path h="5687713" w="12322668">
                <a:moveTo>
                  <a:pt x="0" y="0"/>
                </a:moveTo>
                <a:lnTo>
                  <a:pt x="12322668" y="0"/>
                </a:lnTo>
                <a:lnTo>
                  <a:pt x="12322668" y="5687713"/>
                </a:lnTo>
                <a:lnTo>
                  <a:pt x="0" y="5687713"/>
                </a:lnTo>
                <a:lnTo>
                  <a:pt x="0" y="0"/>
                </a:lnTo>
                <a:close/>
              </a:path>
            </a:pathLst>
          </a:custGeom>
          <a:blipFill>
            <a:blip r:embed="rId5"/>
            <a:stretch>
              <a:fillRect l="0" t="-4163" r="0" b="-4163"/>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16</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4520633" y="3204977"/>
            <a:ext cx="8251775" cy="1353186"/>
          </a:xfrm>
          <a:prstGeom prst="rect">
            <a:avLst/>
          </a:prstGeom>
        </p:spPr>
        <p:txBody>
          <a:bodyPr anchor="t" rtlCol="false" tIns="0" lIns="0" bIns="0" rIns="0">
            <a:spAutoFit/>
          </a:bodyPr>
          <a:lstStyle/>
          <a:p>
            <a:pPr algn="ctr">
              <a:lnSpc>
                <a:spcPts val="3639"/>
              </a:lnSpc>
            </a:pPr>
            <a:r>
              <a:rPr lang="en-US" sz="2599">
                <a:solidFill>
                  <a:srgbClr val="240960"/>
                </a:solidFill>
                <a:latin typeface="Montserrat"/>
                <a:ea typeface="Montserrat"/>
                <a:cs typeface="Montserrat"/>
                <a:sym typeface="Montserrat"/>
              </a:rPr>
              <a:t>5. PUT/api/pengguna/id: Merubah data pengguna</a:t>
            </a:r>
          </a:p>
          <a:p>
            <a:pPr algn="ctr">
              <a:lnSpc>
                <a:spcPts val="3639"/>
              </a:lnSpc>
            </a:pPr>
          </a:p>
          <a:p>
            <a:pPr algn="ctr">
              <a:lnSpc>
                <a:spcPts val="3639"/>
              </a:lnSpc>
              <a:spcBef>
                <a:spcPct val="0"/>
              </a:spcBef>
            </a:pPr>
          </a:p>
        </p:txBody>
      </p:sp>
      <p:sp>
        <p:nvSpPr>
          <p:cNvPr name="Freeform 29" id="29"/>
          <p:cNvSpPr/>
          <p:nvPr/>
        </p:nvSpPr>
        <p:spPr>
          <a:xfrm flipH="false" flipV="false" rot="0">
            <a:off x="2739916" y="3756737"/>
            <a:ext cx="12322668" cy="5687713"/>
          </a:xfrm>
          <a:custGeom>
            <a:avLst/>
            <a:gdLst/>
            <a:ahLst/>
            <a:cxnLst/>
            <a:rect r="r" b="b" t="t" l="l"/>
            <a:pathLst>
              <a:path h="5687713" w="12322668">
                <a:moveTo>
                  <a:pt x="0" y="0"/>
                </a:moveTo>
                <a:lnTo>
                  <a:pt x="12322668" y="0"/>
                </a:lnTo>
                <a:lnTo>
                  <a:pt x="12322668" y="5687713"/>
                </a:lnTo>
                <a:lnTo>
                  <a:pt x="0" y="5687713"/>
                </a:lnTo>
                <a:lnTo>
                  <a:pt x="0" y="0"/>
                </a:lnTo>
                <a:close/>
              </a:path>
            </a:pathLst>
          </a:custGeom>
          <a:blipFill>
            <a:blip r:embed="rId5"/>
            <a:stretch>
              <a:fillRect l="0" t="-224" r="0" b="-224"/>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17</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4418612" y="3204977"/>
            <a:ext cx="8455819" cy="1810386"/>
          </a:xfrm>
          <a:prstGeom prst="rect">
            <a:avLst/>
          </a:prstGeom>
        </p:spPr>
        <p:txBody>
          <a:bodyPr anchor="t" rtlCol="false" tIns="0" lIns="0" bIns="0" rIns="0">
            <a:spAutoFit/>
          </a:bodyPr>
          <a:lstStyle/>
          <a:p>
            <a:pPr algn="ctr">
              <a:lnSpc>
                <a:spcPts val="3639"/>
              </a:lnSpc>
            </a:pPr>
            <a:r>
              <a:rPr lang="en-US" sz="2599">
                <a:solidFill>
                  <a:srgbClr val="240960"/>
                </a:solidFill>
                <a:latin typeface="Montserrat"/>
                <a:ea typeface="Montserrat"/>
                <a:cs typeface="Montserrat"/>
                <a:sym typeface="Montserrat"/>
              </a:rPr>
              <a:t>6.DELETE/api/pengguna/id: Menghapus pengguna</a:t>
            </a:r>
          </a:p>
          <a:p>
            <a:pPr algn="ctr">
              <a:lnSpc>
                <a:spcPts val="3639"/>
              </a:lnSpc>
            </a:pPr>
          </a:p>
          <a:p>
            <a:pPr algn="ctr">
              <a:lnSpc>
                <a:spcPts val="3639"/>
              </a:lnSpc>
            </a:pPr>
          </a:p>
          <a:p>
            <a:pPr algn="ctr">
              <a:lnSpc>
                <a:spcPts val="3639"/>
              </a:lnSpc>
              <a:spcBef>
                <a:spcPct val="0"/>
              </a:spcBef>
            </a:pPr>
          </a:p>
        </p:txBody>
      </p:sp>
      <p:sp>
        <p:nvSpPr>
          <p:cNvPr name="Freeform 29" id="29"/>
          <p:cNvSpPr/>
          <p:nvPr/>
        </p:nvSpPr>
        <p:spPr>
          <a:xfrm flipH="false" flipV="false" rot="0">
            <a:off x="2739916" y="3756737"/>
            <a:ext cx="12322668" cy="5687713"/>
          </a:xfrm>
          <a:custGeom>
            <a:avLst/>
            <a:gdLst/>
            <a:ahLst/>
            <a:cxnLst/>
            <a:rect r="r" b="b" t="t" l="l"/>
            <a:pathLst>
              <a:path h="5687713" w="12322668">
                <a:moveTo>
                  <a:pt x="0" y="0"/>
                </a:moveTo>
                <a:lnTo>
                  <a:pt x="12322668" y="0"/>
                </a:lnTo>
                <a:lnTo>
                  <a:pt x="12322668" y="5687713"/>
                </a:lnTo>
                <a:lnTo>
                  <a:pt x="0" y="5687713"/>
                </a:lnTo>
                <a:lnTo>
                  <a:pt x="0" y="0"/>
                </a:lnTo>
                <a:close/>
              </a:path>
            </a:pathLst>
          </a:custGeom>
          <a:blipFill>
            <a:blip r:embed="rId5"/>
            <a:stretch>
              <a:fillRect l="0" t="-224" r="0" b="-224"/>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1623420" y="5741165"/>
            <a:ext cx="7406570" cy="74065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7104" y="-2512338"/>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96708" y="1826201"/>
            <a:ext cx="16989365" cy="4075008"/>
          </a:xfrm>
          <a:prstGeom prst="rect">
            <a:avLst/>
          </a:prstGeom>
        </p:spPr>
        <p:txBody>
          <a:bodyPr anchor="t" rtlCol="false" tIns="0" lIns="0" bIns="0" rIns="0">
            <a:spAutoFit/>
          </a:bodyPr>
          <a:lstStyle/>
          <a:p>
            <a:pPr algn="l">
              <a:lnSpc>
                <a:spcPts val="8063"/>
              </a:lnSpc>
            </a:pPr>
            <a:r>
              <a:rPr lang="en-US" sz="6833" b="true">
                <a:solidFill>
                  <a:srgbClr val="240960"/>
                </a:solidFill>
                <a:latin typeface="Montserrat Bold"/>
                <a:ea typeface="Montserrat Bold"/>
                <a:cs typeface="Montserrat Bold"/>
                <a:sym typeface="Montserrat Bold"/>
              </a:rPr>
              <a:t>Pengujian pada penggunaController.js dengan endpoint </a:t>
            </a:r>
          </a:p>
          <a:p>
            <a:pPr algn="l">
              <a:lnSpc>
                <a:spcPts val="8063"/>
              </a:lnSpc>
            </a:pPr>
          </a:p>
        </p:txBody>
      </p:sp>
      <p:grpSp>
        <p:nvGrpSpPr>
          <p:cNvPr name="Group 9" id="9"/>
          <p:cNvGrpSpPr/>
          <p:nvPr/>
        </p:nvGrpSpPr>
        <p:grpSpPr>
          <a:xfrm rot="0">
            <a:off x="8167058" y="3221581"/>
            <a:ext cx="1343260" cy="13432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623420" y="1477600"/>
            <a:ext cx="1343260" cy="134326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6" id="16"/>
          <p:cNvSpPr txBox="true"/>
          <p:nvPr/>
        </p:nvSpPr>
        <p:spPr>
          <a:xfrm rot="0">
            <a:off x="16774314" y="9473025"/>
            <a:ext cx="484986"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sp>
        <p:nvSpPr>
          <p:cNvPr name="Freeform 17" id="17"/>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996708" y="5588765"/>
            <a:ext cx="15808673" cy="3129915"/>
          </a:xfrm>
          <a:prstGeom prst="rect">
            <a:avLst/>
          </a:prstGeom>
        </p:spPr>
        <p:txBody>
          <a:bodyPr anchor="t" rtlCol="false" tIns="0" lIns="0" bIns="0" rIns="0">
            <a:spAutoFit/>
          </a:bodyPr>
          <a:lstStyle/>
          <a:p>
            <a:pPr algn="just">
              <a:lnSpc>
                <a:spcPts val="5039"/>
              </a:lnSpc>
            </a:pPr>
            <a:r>
              <a:rPr lang="en-US" sz="2799">
                <a:solidFill>
                  <a:srgbClr val="240960"/>
                </a:solidFill>
                <a:latin typeface="Montserrat"/>
                <a:ea typeface="Montserrat"/>
                <a:cs typeface="Montserrat"/>
                <a:sym typeface="Montserrat"/>
              </a:rPr>
              <a:t>1. </a:t>
            </a:r>
            <a:r>
              <a:rPr lang="en-US" b="true" sz="2799">
                <a:solidFill>
                  <a:srgbClr val="240960"/>
                </a:solidFill>
                <a:latin typeface="Montserrat Bold"/>
                <a:ea typeface="Montserrat Bold"/>
                <a:cs typeface="Montserrat Bold"/>
                <a:sym typeface="Montserrat Bold"/>
              </a:rPr>
              <a:t>GET /api/konsultasi</a:t>
            </a:r>
            <a:r>
              <a:rPr lang="en-US" sz="2799">
                <a:solidFill>
                  <a:srgbClr val="240960"/>
                </a:solidFill>
                <a:latin typeface="Montserrat"/>
                <a:ea typeface="Montserrat"/>
                <a:cs typeface="Montserrat"/>
                <a:sym typeface="Montserrat"/>
              </a:rPr>
              <a:t>: Menampilkan semua jadwal untuk janji konsultasi</a:t>
            </a:r>
          </a:p>
          <a:p>
            <a:pPr algn="just">
              <a:lnSpc>
                <a:spcPts val="5039"/>
              </a:lnSpc>
            </a:pPr>
            <a:r>
              <a:rPr lang="en-US" sz="2799">
                <a:solidFill>
                  <a:srgbClr val="240960"/>
                </a:solidFill>
                <a:latin typeface="Montserrat"/>
                <a:ea typeface="Montserrat"/>
                <a:cs typeface="Montserrat"/>
                <a:sym typeface="Montserrat"/>
              </a:rPr>
              <a:t>2. </a:t>
            </a:r>
            <a:r>
              <a:rPr lang="en-US" b="true" sz="2799">
                <a:solidFill>
                  <a:srgbClr val="240960"/>
                </a:solidFill>
                <a:latin typeface="Montserrat Bold"/>
                <a:ea typeface="Montserrat Bold"/>
                <a:cs typeface="Montserrat Bold"/>
                <a:sym typeface="Montserrat Bold"/>
              </a:rPr>
              <a:t>GET/api/konsultasi/id</a:t>
            </a:r>
            <a:r>
              <a:rPr lang="en-US" sz="2799">
                <a:solidFill>
                  <a:srgbClr val="240960"/>
                </a:solidFill>
                <a:latin typeface="Montserrat"/>
                <a:ea typeface="Montserrat"/>
                <a:cs typeface="Montserrat"/>
                <a:sym typeface="Montserrat"/>
              </a:rPr>
              <a:t> : Menampilkan jadwal untuk janji konsultasi berdasarkan id</a:t>
            </a:r>
          </a:p>
          <a:p>
            <a:pPr algn="just">
              <a:lnSpc>
                <a:spcPts val="5039"/>
              </a:lnSpc>
            </a:pPr>
            <a:r>
              <a:rPr lang="en-US" sz="2799">
                <a:solidFill>
                  <a:srgbClr val="240960"/>
                </a:solidFill>
                <a:latin typeface="Montserrat"/>
                <a:ea typeface="Montserrat"/>
                <a:cs typeface="Montserrat"/>
                <a:sym typeface="Montserrat"/>
              </a:rPr>
              <a:t>3. </a:t>
            </a:r>
            <a:r>
              <a:rPr lang="en-US" b="true" sz="2799">
                <a:solidFill>
                  <a:srgbClr val="240960"/>
                </a:solidFill>
                <a:latin typeface="Montserrat Bold"/>
                <a:ea typeface="Montserrat Bold"/>
                <a:cs typeface="Montserrat Bold"/>
                <a:sym typeface="Montserrat Bold"/>
              </a:rPr>
              <a:t>POST /api/konsultasi</a:t>
            </a:r>
            <a:r>
              <a:rPr lang="en-US" sz="2799">
                <a:solidFill>
                  <a:srgbClr val="240960"/>
                </a:solidFill>
                <a:latin typeface="Montserrat"/>
                <a:ea typeface="Montserrat"/>
                <a:cs typeface="Montserrat"/>
                <a:sym typeface="Montserrat"/>
              </a:rPr>
              <a:t>: Mendaftarkan untuk jadwal janji konsultasi</a:t>
            </a:r>
          </a:p>
          <a:p>
            <a:pPr algn="just">
              <a:lnSpc>
                <a:spcPts val="5039"/>
              </a:lnSpc>
            </a:pPr>
            <a:r>
              <a:rPr lang="en-US" sz="2799">
                <a:solidFill>
                  <a:srgbClr val="240960"/>
                </a:solidFill>
                <a:latin typeface="Montserrat"/>
                <a:ea typeface="Montserrat"/>
                <a:cs typeface="Montserrat"/>
                <a:sym typeface="Montserrat"/>
              </a:rPr>
              <a:t>4. </a:t>
            </a:r>
            <a:r>
              <a:rPr lang="en-US" b="true" sz="2799">
                <a:solidFill>
                  <a:srgbClr val="240960"/>
                </a:solidFill>
                <a:latin typeface="Montserrat Bold"/>
                <a:ea typeface="Montserrat Bold"/>
                <a:cs typeface="Montserrat Bold"/>
                <a:sym typeface="Montserrat Bold"/>
              </a:rPr>
              <a:t>PUT/api/konsultasi/id</a:t>
            </a:r>
            <a:r>
              <a:rPr lang="en-US" sz="2799">
                <a:solidFill>
                  <a:srgbClr val="240960"/>
                </a:solidFill>
                <a:latin typeface="Montserrat"/>
                <a:ea typeface="Montserrat"/>
                <a:cs typeface="Montserrat"/>
                <a:sym typeface="Montserrat"/>
              </a:rPr>
              <a:t>: Merubah data jadwal konsultasi</a:t>
            </a:r>
          </a:p>
          <a:p>
            <a:pPr algn="just">
              <a:lnSpc>
                <a:spcPts val="5039"/>
              </a:lnSpc>
            </a:pPr>
            <a:r>
              <a:rPr lang="en-US" sz="2799">
                <a:solidFill>
                  <a:srgbClr val="240960"/>
                </a:solidFill>
                <a:latin typeface="Montserrat"/>
                <a:ea typeface="Montserrat"/>
                <a:cs typeface="Montserrat"/>
                <a:sym typeface="Montserrat"/>
              </a:rPr>
              <a:t>5. </a:t>
            </a:r>
            <a:r>
              <a:rPr lang="en-US" b="true" sz="2799">
                <a:solidFill>
                  <a:srgbClr val="240960"/>
                </a:solidFill>
                <a:latin typeface="Montserrat Bold"/>
                <a:ea typeface="Montserrat Bold"/>
                <a:cs typeface="Montserrat Bold"/>
                <a:sym typeface="Montserrat Bold"/>
              </a:rPr>
              <a:t>DELETE/api/konsultasi/id</a:t>
            </a:r>
            <a:r>
              <a:rPr lang="en-US" sz="2799">
                <a:solidFill>
                  <a:srgbClr val="240960"/>
                </a:solidFill>
                <a:latin typeface="Montserrat"/>
                <a:ea typeface="Montserrat"/>
                <a:cs typeface="Montserrat"/>
                <a:sym typeface="Montserrat"/>
              </a:rPr>
              <a:t>: Menghapus data konsultasi</a:t>
            </a:r>
          </a:p>
        </p:txBody>
      </p:sp>
      <p:grpSp>
        <p:nvGrpSpPr>
          <p:cNvPr name="Group 19" id="19"/>
          <p:cNvGrpSpPr/>
          <p:nvPr/>
        </p:nvGrpSpPr>
        <p:grpSpPr>
          <a:xfrm rot="0">
            <a:off x="1236329" y="806014"/>
            <a:ext cx="2178516" cy="511264"/>
            <a:chOff x="0" y="0"/>
            <a:chExt cx="2904689" cy="681685"/>
          </a:xfrm>
        </p:grpSpPr>
        <p:sp>
          <p:nvSpPr>
            <p:cNvPr name="Freeform 20" id="20"/>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1" id="21"/>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2" id="22"/>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19</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2830988" y="3204977"/>
            <a:ext cx="11631067"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 /api/konsultasi: Menampilkan semua jadwal untuk janji konsultasi</a:t>
            </a:r>
          </a:p>
        </p:txBody>
      </p:sp>
      <p:sp>
        <p:nvSpPr>
          <p:cNvPr name="Freeform 29" id="29"/>
          <p:cNvSpPr/>
          <p:nvPr/>
        </p:nvSpPr>
        <p:spPr>
          <a:xfrm flipH="false" flipV="false" rot="0">
            <a:off x="4017330" y="3856037"/>
            <a:ext cx="9980604" cy="5874057"/>
          </a:xfrm>
          <a:custGeom>
            <a:avLst/>
            <a:gdLst/>
            <a:ahLst/>
            <a:cxnLst/>
            <a:rect r="r" b="b" t="t" l="l"/>
            <a:pathLst>
              <a:path h="5874057" w="9980604">
                <a:moveTo>
                  <a:pt x="0" y="0"/>
                </a:moveTo>
                <a:lnTo>
                  <a:pt x="9980604" y="0"/>
                </a:lnTo>
                <a:lnTo>
                  <a:pt x="9980604" y="5874057"/>
                </a:lnTo>
                <a:lnTo>
                  <a:pt x="0" y="5874057"/>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60558" y="2478961"/>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758233"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0558" y="2132100"/>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914837" y="7560692"/>
            <a:ext cx="2155070" cy="2155070"/>
            <a:chOff x="0" y="0"/>
            <a:chExt cx="2873427" cy="2873427"/>
          </a:xfrm>
        </p:grpSpPr>
        <p:grpSp>
          <p:nvGrpSpPr>
            <p:cNvPr name="Group 12" id="12"/>
            <p:cNvGrpSpPr/>
            <p:nvPr/>
          </p:nvGrpSpPr>
          <p:grpSpPr>
            <a:xfrm rot="0">
              <a:off x="0" y="0"/>
              <a:ext cx="2873427" cy="287342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688330" y="878230"/>
              <a:ext cx="1496766" cy="1232791"/>
            </a:xfrm>
            <a:custGeom>
              <a:avLst/>
              <a:gdLst/>
              <a:ahLst/>
              <a:cxnLst/>
              <a:rect r="r" b="b" t="t" l="l"/>
              <a:pathLst>
                <a:path h="1232791" w="1496766">
                  <a:moveTo>
                    <a:pt x="0" y="0"/>
                  </a:moveTo>
                  <a:lnTo>
                    <a:pt x="1496766" y="0"/>
                  </a:lnTo>
                  <a:lnTo>
                    <a:pt x="1496766" y="1232792"/>
                  </a:lnTo>
                  <a:lnTo>
                    <a:pt x="0" y="1232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16939549" y="2212922"/>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028700" y="2889203"/>
            <a:ext cx="13063265" cy="1017483"/>
          </a:xfrm>
          <a:prstGeom prst="rect">
            <a:avLst/>
          </a:prstGeom>
        </p:spPr>
        <p:txBody>
          <a:bodyPr anchor="t" rtlCol="false" tIns="0" lIns="0" bIns="0" rIns="0">
            <a:spAutoFit/>
          </a:bodyPr>
          <a:lstStyle/>
          <a:p>
            <a:pPr algn="l">
              <a:lnSpc>
                <a:spcPts val="8063"/>
              </a:lnSpc>
            </a:pPr>
            <a:r>
              <a:rPr lang="en-US" sz="6833" b="true">
                <a:solidFill>
                  <a:srgbClr val="240960"/>
                </a:solidFill>
                <a:latin typeface="Montserrat Bold"/>
                <a:ea typeface="Montserrat Bold"/>
                <a:cs typeface="Montserrat Bold"/>
                <a:sym typeface="Montserrat Bold"/>
              </a:rPr>
              <a:t>Mengembangkan REST API</a:t>
            </a:r>
          </a:p>
        </p:txBody>
      </p:sp>
      <p:sp>
        <p:nvSpPr>
          <p:cNvPr name="TextBox 20" id="20"/>
          <p:cNvSpPr txBox="true"/>
          <p:nvPr/>
        </p:nvSpPr>
        <p:spPr>
          <a:xfrm rot="0">
            <a:off x="1195762" y="4227196"/>
            <a:ext cx="10345061" cy="629078"/>
          </a:xfrm>
          <a:prstGeom prst="rect">
            <a:avLst/>
          </a:prstGeom>
        </p:spPr>
        <p:txBody>
          <a:bodyPr anchor="t" rtlCol="false" tIns="0" lIns="0" bIns="0" rIns="0">
            <a:spAutoFit/>
          </a:bodyPr>
          <a:lstStyle/>
          <a:p>
            <a:pPr algn="l">
              <a:lnSpc>
                <a:spcPts val="4897"/>
              </a:lnSpc>
            </a:pPr>
            <a:r>
              <a:rPr lang="en-US" sz="4333">
                <a:solidFill>
                  <a:srgbClr val="240960"/>
                </a:solidFill>
                <a:latin typeface="Alice"/>
                <a:ea typeface="Alice"/>
                <a:cs typeface="Alice"/>
                <a:sym typeface="Alice"/>
              </a:rPr>
              <a:t>Sistem Konsultasi Kesehatan</a:t>
            </a:r>
          </a:p>
        </p:txBody>
      </p:sp>
      <p:sp>
        <p:nvSpPr>
          <p:cNvPr name="TextBox 21" id="2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2" id="22"/>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name="Freeform 23" id="23"/>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0">
            <a:off x="567602" y="550382"/>
            <a:ext cx="2178516" cy="511264"/>
            <a:chOff x="0" y="0"/>
            <a:chExt cx="2904689" cy="681685"/>
          </a:xfrm>
        </p:grpSpPr>
        <p:sp>
          <p:nvSpPr>
            <p:cNvPr name="Freeform 25" id="25"/>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6"/>
              <a:stretch>
                <a:fillRect l="0" t="0" r="0" b="0"/>
              </a:stretch>
            </a:blipFill>
          </p:spPr>
        </p:sp>
        <p:sp>
          <p:nvSpPr>
            <p:cNvPr name="TextBox 26" id="26"/>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7" id="27"/>
          <p:cNvSpPr txBox="true"/>
          <p:nvPr/>
        </p:nvSpPr>
        <p:spPr>
          <a:xfrm rot="0">
            <a:off x="14880513" y="796489"/>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grpSp>
        <p:nvGrpSpPr>
          <p:cNvPr name="Group 28" id="28"/>
          <p:cNvGrpSpPr/>
          <p:nvPr/>
        </p:nvGrpSpPr>
        <p:grpSpPr>
          <a:xfrm rot="0">
            <a:off x="1028700" y="5377759"/>
            <a:ext cx="12855636" cy="3545205"/>
            <a:chOff x="0" y="0"/>
            <a:chExt cx="17140848" cy="4726940"/>
          </a:xfrm>
        </p:grpSpPr>
        <p:sp>
          <p:nvSpPr>
            <p:cNvPr name="TextBox 29" id="29"/>
            <p:cNvSpPr txBox="true"/>
            <p:nvPr/>
          </p:nvSpPr>
          <p:spPr>
            <a:xfrm rot="0">
              <a:off x="0" y="-57150"/>
              <a:ext cx="13353960" cy="4784090"/>
            </a:xfrm>
            <a:prstGeom prst="rect">
              <a:avLst/>
            </a:prstGeom>
          </p:spPr>
          <p:txBody>
            <a:bodyPr anchor="t" rtlCol="false" tIns="0" lIns="0" bIns="0" rIns="0">
              <a:spAutoFit/>
            </a:bodyPr>
            <a:lstStyle/>
            <a:p>
              <a:pPr algn="l">
                <a:lnSpc>
                  <a:spcPts val="4199"/>
                </a:lnSpc>
              </a:pPr>
              <a:r>
                <a:rPr lang="en-US" sz="2999">
                  <a:solidFill>
                    <a:srgbClr val="240960"/>
                  </a:solidFill>
                  <a:latin typeface="Alice"/>
                  <a:ea typeface="Alice"/>
                  <a:cs typeface="Alice"/>
                  <a:sym typeface="Alice"/>
                </a:rPr>
                <a:t>Fitur Utama:</a:t>
              </a:r>
            </a:p>
            <a:p>
              <a:pPr algn="l" marL="647695" indent="-323848" lvl="1">
                <a:lnSpc>
                  <a:spcPts val="4199"/>
                </a:lnSpc>
                <a:buFont typeface="Arial"/>
                <a:buChar char="•"/>
              </a:pPr>
              <a:r>
                <a:rPr lang="en-US" sz="2999">
                  <a:solidFill>
                    <a:srgbClr val="240960"/>
                  </a:solidFill>
                  <a:latin typeface="Alice"/>
                  <a:ea typeface="Alice"/>
                  <a:cs typeface="Alice"/>
                  <a:sym typeface="Alice"/>
                </a:rPr>
                <a:t>Manajemen Pengguna</a:t>
              </a:r>
            </a:p>
            <a:p>
              <a:pPr algn="l" marL="647695" indent="-323848" lvl="1">
                <a:lnSpc>
                  <a:spcPts val="4199"/>
                </a:lnSpc>
                <a:buFont typeface="Arial"/>
                <a:buChar char="•"/>
              </a:pPr>
              <a:r>
                <a:rPr lang="en-US" sz="2999">
                  <a:solidFill>
                    <a:srgbClr val="240960"/>
                  </a:solidFill>
                  <a:latin typeface="Alice"/>
                  <a:ea typeface="Alice"/>
                  <a:cs typeface="Alice"/>
                  <a:sym typeface="Alice"/>
                </a:rPr>
                <a:t>Penjadwalan Konsultasi</a:t>
              </a:r>
            </a:p>
            <a:p>
              <a:pPr algn="l" marL="647695" indent="-323848" lvl="1">
                <a:lnSpc>
                  <a:spcPts val="4199"/>
                </a:lnSpc>
                <a:buFont typeface="Arial"/>
                <a:buChar char="•"/>
              </a:pPr>
              <a:r>
                <a:rPr lang="en-US" sz="2999">
                  <a:solidFill>
                    <a:srgbClr val="240960"/>
                  </a:solidFill>
                  <a:latin typeface="Alice"/>
                  <a:ea typeface="Alice"/>
                  <a:cs typeface="Alice"/>
                  <a:sym typeface="Alice"/>
                </a:rPr>
                <a:t>Rekam Medis</a:t>
              </a:r>
            </a:p>
            <a:p>
              <a:pPr algn="l" marL="647695" indent="-323848" lvl="1">
                <a:lnSpc>
                  <a:spcPts val="4199"/>
                </a:lnSpc>
                <a:buFont typeface="Arial"/>
                <a:buChar char="•"/>
              </a:pPr>
              <a:r>
                <a:rPr lang="en-US" sz="2999">
                  <a:solidFill>
                    <a:srgbClr val="240960"/>
                  </a:solidFill>
                  <a:latin typeface="Alice"/>
                  <a:ea typeface="Alice"/>
                  <a:cs typeface="Alice"/>
                  <a:sym typeface="Alice"/>
                </a:rPr>
                <a:t>Manajemen Pembayaran</a:t>
              </a:r>
            </a:p>
            <a:p>
              <a:pPr algn="l">
                <a:lnSpc>
                  <a:spcPts val="4199"/>
                </a:lnSpc>
              </a:pPr>
            </a:p>
            <a:p>
              <a:pPr algn="l">
                <a:lnSpc>
                  <a:spcPts val="3419"/>
                </a:lnSpc>
              </a:pPr>
            </a:p>
          </p:txBody>
        </p:sp>
        <p:sp>
          <p:nvSpPr>
            <p:cNvPr name="TextBox 30" id="30"/>
            <p:cNvSpPr txBox="true"/>
            <p:nvPr/>
          </p:nvSpPr>
          <p:spPr>
            <a:xfrm rot="0">
              <a:off x="9567073" y="-57150"/>
              <a:ext cx="7573775" cy="2759711"/>
            </a:xfrm>
            <a:prstGeom prst="rect">
              <a:avLst/>
            </a:prstGeom>
          </p:spPr>
          <p:txBody>
            <a:bodyPr anchor="t" rtlCol="false" tIns="0" lIns="0" bIns="0" rIns="0">
              <a:spAutoFit/>
            </a:bodyPr>
            <a:lstStyle/>
            <a:p>
              <a:pPr algn="l">
                <a:lnSpc>
                  <a:spcPts val="4139"/>
                </a:lnSpc>
              </a:pPr>
              <a:r>
                <a:rPr lang="en-US" sz="2999">
                  <a:solidFill>
                    <a:srgbClr val="240960"/>
                  </a:solidFill>
                  <a:latin typeface="Alice"/>
                  <a:ea typeface="Alice"/>
                  <a:cs typeface="Alice"/>
                  <a:sym typeface="Alice"/>
                </a:rPr>
                <a:t>T</a:t>
              </a:r>
              <a:r>
                <a:rPr lang="en-US" sz="2999">
                  <a:solidFill>
                    <a:srgbClr val="240960"/>
                  </a:solidFill>
                  <a:latin typeface="Alice"/>
                  <a:ea typeface="Alice"/>
                  <a:cs typeface="Alice"/>
                  <a:sym typeface="Alice"/>
                </a:rPr>
                <a:t>eknologi yang Digunakan:</a:t>
              </a:r>
            </a:p>
            <a:p>
              <a:pPr algn="l" marL="647695" indent="-323848" lvl="1">
                <a:lnSpc>
                  <a:spcPts val="4139"/>
                </a:lnSpc>
                <a:buFont typeface="Arial"/>
                <a:buChar char="•"/>
              </a:pPr>
              <a:r>
                <a:rPr lang="en-US" sz="2999">
                  <a:solidFill>
                    <a:srgbClr val="240960"/>
                  </a:solidFill>
                  <a:latin typeface="Alice"/>
                  <a:ea typeface="Alice"/>
                  <a:cs typeface="Alice"/>
                  <a:sym typeface="Alice"/>
                </a:rPr>
                <a:t>Node.js</a:t>
              </a:r>
            </a:p>
            <a:p>
              <a:pPr algn="l" marL="647695" indent="-323848" lvl="1">
                <a:lnSpc>
                  <a:spcPts val="4139"/>
                </a:lnSpc>
                <a:buFont typeface="Arial"/>
                <a:buChar char="•"/>
              </a:pPr>
              <a:r>
                <a:rPr lang="en-US" sz="2999">
                  <a:solidFill>
                    <a:srgbClr val="240960"/>
                  </a:solidFill>
                  <a:latin typeface="Alice"/>
                  <a:ea typeface="Alice"/>
                  <a:cs typeface="Alice"/>
                  <a:sym typeface="Alice"/>
                </a:rPr>
                <a:t>MySQL</a:t>
              </a:r>
            </a:p>
            <a:p>
              <a:pPr algn="l" marL="647695" indent="-323848" lvl="1">
                <a:lnSpc>
                  <a:spcPts val="4139"/>
                </a:lnSpc>
                <a:buFont typeface="Arial"/>
                <a:buChar char="•"/>
              </a:pPr>
              <a:r>
                <a:rPr lang="en-US" sz="2999">
                  <a:solidFill>
                    <a:srgbClr val="240960"/>
                  </a:solidFill>
                  <a:latin typeface="Alice"/>
                  <a:ea typeface="Alice"/>
                  <a:cs typeface="Alice"/>
                  <a:sym typeface="Alice"/>
                </a:rPr>
                <a:t>JSON Web Token (JWT)</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4" id="24"/>
          <p:cNvSpPr/>
          <p:nvPr/>
        </p:nvSpPr>
        <p:spPr>
          <a:xfrm flipH="false" flipV="false" rot="0">
            <a:off x="3951178" y="3647621"/>
            <a:ext cx="9591870" cy="5932485"/>
          </a:xfrm>
          <a:custGeom>
            <a:avLst/>
            <a:gdLst/>
            <a:ahLst/>
            <a:cxnLst/>
            <a:rect r="r" b="b" t="t" l="l"/>
            <a:pathLst>
              <a:path h="5932485" w="9591870">
                <a:moveTo>
                  <a:pt x="0" y="0"/>
                </a:moveTo>
                <a:lnTo>
                  <a:pt x="9591870" y="0"/>
                </a:lnTo>
                <a:lnTo>
                  <a:pt x="9591870" y="5932485"/>
                </a:lnTo>
                <a:lnTo>
                  <a:pt x="0" y="5932485"/>
                </a:lnTo>
                <a:lnTo>
                  <a:pt x="0" y="0"/>
                </a:lnTo>
                <a:close/>
              </a:path>
            </a:pathLst>
          </a:custGeom>
          <a:blipFill>
            <a:blip r:embed="rId5"/>
            <a:stretch>
              <a:fillRect l="0" t="0" r="0" b="0"/>
            </a:stretch>
          </a:blipFill>
        </p:spPr>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20</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1944046" y="3204977"/>
            <a:ext cx="13404949"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GET/api/konsultasi/id : Menampilkan jadwal untuk janji konsultasi berdasarkan id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21</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295108" y="3204977"/>
            <a:ext cx="10702826"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POST /api/konsultasi: Mendaftarkan untuk jadwal janji konsultasi</a:t>
            </a:r>
          </a:p>
        </p:txBody>
      </p:sp>
      <p:sp>
        <p:nvSpPr>
          <p:cNvPr name="Freeform 29" id="29"/>
          <p:cNvSpPr/>
          <p:nvPr/>
        </p:nvSpPr>
        <p:spPr>
          <a:xfrm flipH="false" flipV="false" rot="0">
            <a:off x="2830988" y="3868632"/>
            <a:ext cx="11712960" cy="5575818"/>
          </a:xfrm>
          <a:custGeom>
            <a:avLst/>
            <a:gdLst/>
            <a:ahLst/>
            <a:cxnLst/>
            <a:rect r="r" b="b" t="t" l="l"/>
            <a:pathLst>
              <a:path h="5575818" w="11712960">
                <a:moveTo>
                  <a:pt x="0" y="0"/>
                </a:moveTo>
                <a:lnTo>
                  <a:pt x="11712959" y="0"/>
                </a:lnTo>
                <a:lnTo>
                  <a:pt x="11712959" y="5575818"/>
                </a:lnTo>
                <a:lnTo>
                  <a:pt x="0" y="5575818"/>
                </a:lnTo>
                <a:lnTo>
                  <a:pt x="0" y="0"/>
                </a:lnTo>
                <a:close/>
              </a:path>
            </a:pathLst>
          </a:custGeom>
          <a:blipFill>
            <a:blip r:embed="rId5"/>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4" id="24"/>
          <p:cNvSpPr/>
          <p:nvPr/>
        </p:nvSpPr>
        <p:spPr>
          <a:xfrm flipH="false" flipV="false" rot="0">
            <a:off x="3283347" y="3862739"/>
            <a:ext cx="11721306" cy="5860653"/>
          </a:xfrm>
          <a:custGeom>
            <a:avLst/>
            <a:gdLst/>
            <a:ahLst/>
            <a:cxnLst/>
            <a:rect r="r" b="b" t="t" l="l"/>
            <a:pathLst>
              <a:path h="5860653" w="11721306">
                <a:moveTo>
                  <a:pt x="0" y="0"/>
                </a:moveTo>
                <a:lnTo>
                  <a:pt x="11721306" y="0"/>
                </a:lnTo>
                <a:lnTo>
                  <a:pt x="11721306" y="5860653"/>
                </a:lnTo>
                <a:lnTo>
                  <a:pt x="0" y="5860653"/>
                </a:lnTo>
                <a:lnTo>
                  <a:pt x="0" y="0"/>
                </a:lnTo>
                <a:close/>
              </a:path>
            </a:pathLst>
          </a:custGeom>
          <a:blipFill>
            <a:blip r:embed="rId5"/>
            <a:stretch>
              <a:fillRect l="0" t="0" r="0" b="0"/>
            </a:stretch>
          </a:blipFill>
        </p:spPr>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22</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4167390" y="3204977"/>
            <a:ext cx="8958262"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PUT/api/konsultasi/id: Merubah data jadwal konsultasi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23</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4196932" y="3204977"/>
            <a:ext cx="8899178"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DELETE/api/konsultasi/id: Menghapus data konsultasi</a:t>
            </a:r>
          </a:p>
        </p:txBody>
      </p:sp>
      <p:sp>
        <p:nvSpPr>
          <p:cNvPr name="Freeform 29" id="29"/>
          <p:cNvSpPr/>
          <p:nvPr/>
        </p:nvSpPr>
        <p:spPr>
          <a:xfrm flipH="false" flipV="false" rot="0">
            <a:off x="3287520" y="3757760"/>
            <a:ext cx="11712960" cy="5463553"/>
          </a:xfrm>
          <a:custGeom>
            <a:avLst/>
            <a:gdLst/>
            <a:ahLst/>
            <a:cxnLst/>
            <a:rect r="r" b="b" t="t" l="l"/>
            <a:pathLst>
              <a:path h="5463553" w="11712960">
                <a:moveTo>
                  <a:pt x="0" y="0"/>
                </a:moveTo>
                <a:lnTo>
                  <a:pt x="11712960" y="0"/>
                </a:lnTo>
                <a:lnTo>
                  <a:pt x="11712960" y="5463553"/>
                </a:lnTo>
                <a:lnTo>
                  <a:pt x="0" y="5463553"/>
                </a:lnTo>
                <a:lnTo>
                  <a:pt x="0" y="0"/>
                </a:lnTo>
                <a:close/>
              </a:path>
            </a:pathLst>
          </a:custGeom>
          <a:blipFill>
            <a:blip r:embed="rId5"/>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568629" y="-318954"/>
            <a:ext cx="2249937" cy="224993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128905" y="1279178"/>
            <a:ext cx="1256320" cy="12563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0" id="10"/>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24</a:t>
            </a:r>
          </a:p>
        </p:txBody>
      </p:sp>
      <p:grpSp>
        <p:nvGrpSpPr>
          <p:cNvPr name="Group 11" id="11"/>
          <p:cNvGrpSpPr/>
          <p:nvPr/>
        </p:nvGrpSpPr>
        <p:grpSpPr>
          <a:xfrm rot="0">
            <a:off x="3406472" y="593271"/>
            <a:ext cx="12033307" cy="4070859"/>
            <a:chOff x="0" y="0"/>
            <a:chExt cx="16044409" cy="5427812"/>
          </a:xfrm>
        </p:grpSpPr>
        <p:grpSp>
          <p:nvGrpSpPr>
            <p:cNvPr name="Group 12" id="12"/>
            <p:cNvGrpSpPr/>
            <p:nvPr/>
          </p:nvGrpSpPr>
          <p:grpSpPr>
            <a:xfrm rot="0">
              <a:off x="0" y="0"/>
              <a:ext cx="2602525" cy="1675093"/>
              <a:chOff x="0" y="0"/>
              <a:chExt cx="1262815" cy="812800"/>
            </a:xfrm>
          </p:grpSpPr>
          <p:sp>
            <p:nvSpPr>
              <p:cNvPr name="Freeform 13" id="13"/>
              <p:cNvSpPr/>
              <p:nvPr/>
            </p:nvSpPr>
            <p:spPr>
              <a:xfrm flipH="false" flipV="false" rot="0">
                <a:off x="0" y="0"/>
                <a:ext cx="1262814" cy="812800"/>
              </a:xfrm>
              <a:custGeom>
                <a:avLst/>
                <a:gdLst/>
                <a:ahLst/>
                <a:cxnLst/>
                <a:rect r="r" b="b" t="t" l="l"/>
                <a:pathLst>
                  <a:path h="812800" w="1262814">
                    <a:moveTo>
                      <a:pt x="631407" y="0"/>
                    </a:moveTo>
                    <a:cubicBezTo>
                      <a:pt x="282691" y="0"/>
                      <a:pt x="0" y="181951"/>
                      <a:pt x="0" y="406400"/>
                    </a:cubicBezTo>
                    <a:cubicBezTo>
                      <a:pt x="0" y="630849"/>
                      <a:pt x="282691" y="812800"/>
                      <a:pt x="631407" y="812800"/>
                    </a:cubicBezTo>
                    <a:cubicBezTo>
                      <a:pt x="980124" y="812800"/>
                      <a:pt x="1262814" y="630849"/>
                      <a:pt x="1262814" y="406400"/>
                    </a:cubicBezTo>
                    <a:cubicBezTo>
                      <a:pt x="1262814" y="181951"/>
                      <a:pt x="980124" y="0"/>
                      <a:pt x="631407" y="0"/>
                    </a:cubicBezTo>
                    <a:close/>
                  </a:path>
                </a:pathLst>
              </a:custGeom>
              <a:gradFill rotWithShape="true">
                <a:gsLst>
                  <a:gs pos="0">
                    <a:srgbClr val="3C67BF">
                      <a:alpha val="96000"/>
                    </a:srgbClr>
                  </a:gs>
                  <a:gs pos="100000">
                    <a:srgbClr val="F7ACFF">
                      <a:alpha val="0"/>
                    </a:srgbClr>
                  </a:gs>
                </a:gsLst>
                <a:lin ang="0"/>
              </a:gradFill>
            </p:spPr>
          </p:sp>
          <p:sp>
            <p:nvSpPr>
              <p:cNvPr name="TextBox 14" id="14"/>
              <p:cNvSpPr txBox="true"/>
              <p:nvPr/>
            </p:nvSpPr>
            <p:spPr>
              <a:xfrm>
                <a:off x="118389" y="38100"/>
                <a:ext cx="1026037"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899526" y="402899"/>
              <a:ext cx="15144883" cy="5024913"/>
            </a:xfrm>
            <a:prstGeom prst="rect">
              <a:avLst/>
            </a:prstGeom>
          </p:spPr>
          <p:txBody>
            <a:bodyPr anchor="t" rtlCol="false" tIns="0" lIns="0" bIns="0" rIns="0">
              <a:spAutoFit/>
            </a:bodyPr>
            <a:lstStyle/>
            <a:p>
              <a:pPr algn="l">
                <a:lnSpc>
                  <a:spcPts val="7722"/>
                </a:lnSpc>
              </a:pPr>
              <a:r>
                <a:rPr lang="en-US" sz="6833" b="true">
                  <a:solidFill>
                    <a:srgbClr val="240960"/>
                  </a:solidFill>
                  <a:latin typeface="Montserrat Bold"/>
                  <a:ea typeface="Montserrat Bold"/>
                  <a:cs typeface="Montserrat Bold"/>
                  <a:sym typeface="Montserrat Bold"/>
                </a:rPr>
                <a:t>Pengujian pada rekamMedisController.js dengan endpoint :</a:t>
              </a:r>
            </a:p>
            <a:p>
              <a:pPr algn="l">
                <a:lnSpc>
                  <a:spcPts val="5467"/>
                </a:lnSpc>
              </a:pPr>
            </a:p>
          </p:txBody>
        </p:sp>
      </p:grpSp>
      <p:grpSp>
        <p:nvGrpSpPr>
          <p:cNvPr name="Group 16" id="16"/>
          <p:cNvGrpSpPr/>
          <p:nvPr/>
        </p:nvGrpSpPr>
        <p:grpSpPr>
          <a:xfrm rot="0">
            <a:off x="872402" y="855182"/>
            <a:ext cx="2178516" cy="511264"/>
            <a:chOff x="0" y="0"/>
            <a:chExt cx="2904689" cy="681685"/>
          </a:xfrm>
        </p:grpSpPr>
        <p:sp>
          <p:nvSpPr>
            <p:cNvPr name="Freeform 17" id="17"/>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18" id="18"/>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19" id="19"/>
          <p:cNvSpPr txBox="true"/>
          <p:nvPr/>
        </p:nvSpPr>
        <p:spPr>
          <a:xfrm rot="0">
            <a:off x="15439779" y="5837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0" id="20"/>
          <p:cNvSpPr txBox="true"/>
          <p:nvPr/>
        </p:nvSpPr>
        <p:spPr>
          <a:xfrm rot="0">
            <a:off x="1738734" y="4434028"/>
            <a:ext cx="15708010" cy="3035692"/>
          </a:xfrm>
          <a:prstGeom prst="rect">
            <a:avLst/>
          </a:prstGeom>
        </p:spPr>
        <p:txBody>
          <a:bodyPr anchor="t" rtlCol="false" tIns="0" lIns="0" bIns="0" rIns="0">
            <a:spAutoFit/>
          </a:bodyPr>
          <a:lstStyle/>
          <a:p>
            <a:pPr algn="l" marL="604519" indent="-302260" lvl="1">
              <a:lnSpc>
                <a:spcPts val="4227"/>
              </a:lnSpc>
              <a:buAutoNum type="arabicPeriod" startAt="1"/>
            </a:pPr>
            <a:r>
              <a:rPr lang="en-US" b="true" sz="2799">
                <a:solidFill>
                  <a:srgbClr val="240960"/>
                </a:solidFill>
                <a:latin typeface="Montserrat Bold"/>
                <a:ea typeface="Montserrat Bold"/>
                <a:cs typeface="Montserrat Bold"/>
                <a:sym typeface="Montserrat Bold"/>
              </a:rPr>
              <a:t>GET /api/konsultasi</a:t>
            </a:r>
            <a:r>
              <a:rPr lang="en-US" b="true" sz="2799">
                <a:solidFill>
                  <a:srgbClr val="240960"/>
                </a:solidFill>
                <a:latin typeface="Montserrat Bold"/>
                <a:ea typeface="Montserrat Bold"/>
                <a:cs typeface="Montserrat Bold"/>
                <a:sym typeface="Montserrat Bold"/>
              </a:rPr>
              <a:t>: Menampilkan semua hasil konsultasi </a:t>
            </a:r>
          </a:p>
          <a:p>
            <a:pPr algn="l" marL="604519" indent="-302260" lvl="1">
              <a:lnSpc>
                <a:spcPts val="4227"/>
              </a:lnSpc>
              <a:buAutoNum type="arabicPeriod" startAt="1"/>
            </a:pPr>
            <a:r>
              <a:rPr lang="en-US" b="true" sz="2799">
                <a:solidFill>
                  <a:srgbClr val="240960"/>
                </a:solidFill>
                <a:latin typeface="Montserrat Bold"/>
                <a:ea typeface="Montserrat Bold"/>
                <a:cs typeface="Montserrat Bold"/>
                <a:sym typeface="Montserrat Bold"/>
              </a:rPr>
              <a:t>GET/api/konsultasi/id : Menampilkan hasil konsultasi berdasarkan id</a:t>
            </a:r>
          </a:p>
          <a:p>
            <a:pPr algn="l" marL="604519" indent="-302260" lvl="1">
              <a:lnSpc>
                <a:spcPts val="4227"/>
              </a:lnSpc>
              <a:buAutoNum type="arabicPeriod" startAt="1"/>
            </a:pPr>
            <a:r>
              <a:rPr lang="en-US" b="true" sz="2799">
                <a:solidFill>
                  <a:srgbClr val="240960"/>
                </a:solidFill>
                <a:latin typeface="Montserrat Bold"/>
                <a:ea typeface="Montserrat Bold"/>
                <a:cs typeface="Montserrat Bold"/>
                <a:sym typeface="Montserrat Bold"/>
              </a:rPr>
              <a:t>POST /api/konsultasi: Membuat data rekam medis untuk hasil konsultasi</a:t>
            </a:r>
          </a:p>
          <a:p>
            <a:pPr algn="l" marL="604519" indent="-302260" lvl="1">
              <a:lnSpc>
                <a:spcPts val="4227"/>
              </a:lnSpc>
              <a:buAutoNum type="arabicPeriod" startAt="1"/>
            </a:pPr>
            <a:r>
              <a:rPr lang="en-US" b="true" sz="2799">
                <a:solidFill>
                  <a:srgbClr val="240960"/>
                </a:solidFill>
                <a:latin typeface="Montserrat Bold"/>
                <a:ea typeface="Montserrat Bold"/>
                <a:cs typeface="Montserrat Bold"/>
                <a:sym typeface="Montserrat Bold"/>
              </a:rPr>
              <a:t>PUT/api/konsultasi/id: Merubah data hasil konsultasi</a:t>
            </a:r>
          </a:p>
          <a:p>
            <a:pPr algn="l" marL="604519" indent="-302260" lvl="1">
              <a:lnSpc>
                <a:spcPts val="4227"/>
              </a:lnSpc>
              <a:buAutoNum type="arabicPeriod" startAt="1"/>
            </a:pPr>
            <a:r>
              <a:rPr lang="en-US" b="true" sz="2799">
                <a:solidFill>
                  <a:srgbClr val="240960"/>
                </a:solidFill>
                <a:latin typeface="Montserrat Bold"/>
                <a:ea typeface="Montserrat Bold"/>
                <a:cs typeface="Montserrat Bold"/>
                <a:sym typeface="Montserrat Bold"/>
              </a:rPr>
              <a:t>DELETE/api/konsultasi/id: Menghapus data hasil konsultasi</a:t>
            </a:r>
          </a:p>
          <a:p>
            <a:pPr algn="l">
              <a:lnSpc>
                <a:spcPts val="223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4" id="24"/>
          <p:cNvSpPr/>
          <p:nvPr/>
        </p:nvSpPr>
        <p:spPr>
          <a:xfrm flipH="false" flipV="false" rot="0">
            <a:off x="3901307" y="3866050"/>
            <a:ext cx="10485385" cy="5854031"/>
          </a:xfrm>
          <a:custGeom>
            <a:avLst/>
            <a:gdLst/>
            <a:ahLst/>
            <a:cxnLst/>
            <a:rect r="r" b="b" t="t" l="l"/>
            <a:pathLst>
              <a:path h="5854031" w="10485385">
                <a:moveTo>
                  <a:pt x="0" y="0"/>
                </a:moveTo>
                <a:lnTo>
                  <a:pt x="10485386" y="0"/>
                </a:lnTo>
                <a:lnTo>
                  <a:pt x="10485386" y="5854031"/>
                </a:lnTo>
                <a:lnTo>
                  <a:pt x="0" y="5854031"/>
                </a:lnTo>
                <a:lnTo>
                  <a:pt x="0" y="0"/>
                </a:lnTo>
                <a:close/>
              </a:path>
            </a:pathLst>
          </a:custGeom>
          <a:blipFill>
            <a:blip r:embed="rId5"/>
            <a:stretch>
              <a:fillRect l="0" t="0" r="0" b="0"/>
            </a:stretch>
          </a:blipFill>
        </p:spPr>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25</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3931646" y="3204977"/>
            <a:ext cx="9429751" cy="438819"/>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 /api/konsultasi: Menampilkan semua hasil konsultasi</a:t>
            </a:r>
            <a:r>
              <a:rPr lang="en-US" sz="2599">
                <a:solidFill>
                  <a:srgbClr val="240960"/>
                </a:solidFill>
                <a:latin typeface="Montserrat"/>
                <a:ea typeface="Montserrat"/>
                <a:cs typeface="Montserrat"/>
                <a:sym typeface="Montserrat"/>
              </a:rPr>
              <a:t>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26</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037487" y="3204977"/>
            <a:ext cx="11218069"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GET/api/konsultasi/id : Menampilkan hasil konsultasi berdasarkan id</a:t>
            </a:r>
          </a:p>
        </p:txBody>
      </p:sp>
      <p:sp>
        <p:nvSpPr>
          <p:cNvPr name="Freeform 29" id="29"/>
          <p:cNvSpPr/>
          <p:nvPr/>
        </p:nvSpPr>
        <p:spPr>
          <a:xfrm flipH="false" flipV="false" rot="0">
            <a:off x="2781706" y="3739638"/>
            <a:ext cx="11729631" cy="6106855"/>
          </a:xfrm>
          <a:custGeom>
            <a:avLst/>
            <a:gdLst/>
            <a:ahLst/>
            <a:cxnLst/>
            <a:rect r="r" b="b" t="t" l="l"/>
            <a:pathLst>
              <a:path h="6106855" w="11729631">
                <a:moveTo>
                  <a:pt x="0" y="0"/>
                </a:moveTo>
                <a:lnTo>
                  <a:pt x="11729630" y="0"/>
                </a:lnTo>
                <a:lnTo>
                  <a:pt x="11729630" y="6106855"/>
                </a:lnTo>
                <a:lnTo>
                  <a:pt x="0" y="6106855"/>
                </a:lnTo>
                <a:lnTo>
                  <a:pt x="0" y="0"/>
                </a:lnTo>
                <a:close/>
              </a:path>
            </a:pathLst>
          </a:custGeom>
          <a:blipFill>
            <a:blip r:embed="rId5"/>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27</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2645622" y="3204977"/>
            <a:ext cx="12001798"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POST /api/konsultasi: Membuat data rekam medis untuk hasil konsultasi</a:t>
            </a:r>
          </a:p>
        </p:txBody>
      </p:sp>
      <p:sp>
        <p:nvSpPr>
          <p:cNvPr name="Freeform 29" id="29"/>
          <p:cNvSpPr/>
          <p:nvPr/>
        </p:nvSpPr>
        <p:spPr>
          <a:xfrm flipH="false" flipV="false" rot="0">
            <a:off x="2798420" y="3813075"/>
            <a:ext cx="11696201" cy="5352924"/>
          </a:xfrm>
          <a:custGeom>
            <a:avLst/>
            <a:gdLst/>
            <a:ahLst/>
            <a:cxnLst/>
            <a:rect r="r" b="b" t="t" l="l"/>
            <a:pathLst>
              <a:path h="5352924" w="11696201">
                <a:moveTo>
                  <a:pt x="0" y="0"/>
                </a:moveTo>
                <a:lnTo>
                  <a:pt x="11696201" y="0"/>
                </a:lnTo>
                <a:lnTo>
                  <a:pt x="11696201" y="5352924"/>
                </a:lnTo>
                <a:lnTo>
                  <a:pt x="0" y="5352924"/>
                </a:lnTo>
                <a:lnTo>
                  <a:pt x="0" y="0"/>
                </a:lnTo>
                <a:close/>
              </a:path>
            </a:pathLst>
          </a:custGeom>
          <a:blipFill>
            <a:blip r:embed="rId5"/>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28</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4330133" y="3204977"/>
            <a:ext cx="8632775"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PUT/api/konsultasi/id: Merubah data hasil konsultasi</a:t>
            </a:r>
          </a:p>
        </p:txBody>
      </p:sp>
      <p:sp>
        <p:nvSpPr>
          <p:cNvPr name="Freeform 29" id="29"/>
          <p:cNvSpPr/>
          <p:nvPr/>
        </p:nvSpPr>
        <p:spPr>
          <a:xfrm flipH="false" flipV="false" rot="0">
            <a:off x="2791435" y="3811677"/>
            <a:ext cx="11710173" cy="5355719"/>
          </a:xfrm>
          <a:custGeom>
            <a:avLst/>
            <a:gdLst/>
            <a:ahLst/>
            <a:cxnLst/>
            <a:rect r="r" b="b" t="t" l="l"/>
            <a:pathLst>
              <a:path h="5355719" w="11710173">
                <a:moveTo>
                  <a:pt x="0" y="0"/>
                </a:moveTo>
                <a:lnTo>
                  <a:pt x="11710172" y="0"/>
                </a:lnTo>
                <a:lnTo>
                  <a:pt x="11710172" y="5355719"/>
                </a:lnTo>
                <a:lnTo>
                  <a:pt x="0" y="5355719"/>
                </a:lnTo>
                <a:lnTo>
                  <a:pt x="0" y="0"/>
                </a:lnTo>
                <a:close/>
              </a:path>
            </a:pathLst>
          </a:custGeom>
          <a:blipFill>
            <a:blip r:embed="rId5"/>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29</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775004" y="3204977"/>
            <a:ext cx="9743033"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DELETE/api/konsultasi/id: Menghapus data hasil konsultasi</a:t>
            </a:r>
          </a:p>
        </p:txBody>
      </p:sp>
      <p:sp>
        <p:nvSpPr>
          <p:cNvPr name="Freeform 29" id="29"/>
          <p:cNvSpPr/>
          <p:nvPr/>
        </p:nvSpPr>
        <p:spPr>
          <a:xfrm flipH="false" flipV="false" rot="0">
            <a:off x="3050351" y="3917644"/>
            <a:ext cx="11701797" cy="5143785"/>
          </a:xfrm>
          <a:custGeom>
            <a:avLst/>
            <a:gdLst/>
            <a:ahLst/>
            <a:cxnLst/>
            <a:rect r="r" b="b" t="t" l="l"/>
            <a:pathLst>
              <a:path h="5143785" w="11701797">
                <a:moveTo>
                  <a:pt x="0" y="0"/>
                </a:moveTo>
                <a:lnTo>
                  <a:pt x="11701797" y="0"/>
                </a:lnTo>
                <a:lnTo>
                  <a:pt x="11701797" y="5143785"/>
                </a:lnTo>
                <a:lnTo>
                  <a:pt x="0" y="5143785"/>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7023940" y="0"/>
            <a:ext cx="11264060" cy="11375654"/>
            <a:chOff x="0" y="0"/>
            <a:chExt cx="2966666" cy="2996057"/>
          </a:xfrm>
        </p:grpSpPr>
        <p:sp>
          <p:nvSpPr>
            <p:cNvPr name="Freeform 3" id="3"/>
            <p:cNvSpPr/>
            <p:nvPr/>
          </p:nvSpPr>
          <p:spPr>
            <a:xfrm flipH="false" flipV="false" rot="0">
              <a:off x="0" y="0"/>
              <a:ext cx="2966666" cy="2996057"/>
            </a:xfrm>
            <a:custGeom>
              <a:avLst/>
              <a:gdLst/>
              <a:ahLst/>
              <a:cxnLst/>
              <a:rect r="r" b="b" t="t" l="l"/>
              <a:pathLst>
                <a:path h="2996057" w="2966666">
                  <a:moveTo>
                    <a:pt x="0" y="0"/>
                  </a:moveTo>
                  <a:lnTo>
                    <a:pt x="2966666" y="0"/>
                  </a:lnTo>
                  <a:lnTo>
                    <a:pt x="2966666" y="2996057"/>
                  </a:lnTo>
                  <a:lnTo>
                    <a:pt x="0" y="2996057"/>
                  </a:lnTo>
                  <a:close/>
                </a:path>
              </a:pathLst>
            </a:custGeom>
            <a:gradFill rotWithShape="true">
              <a:gsLst>
                <a:gs pos="0">
                  <a:srgbClr val="F7ACFF">
                    <a:alpha val="0"/>
                  </a:srgbClr>
                </a:gs>
                <a:gs pos="50000">
                  <a:srgbClr val="6B4CAF">
                    <a:alpha val="13225"/>
                  </a:srgbClr>
                </a:gs>
                <a:gs pos="100000">
                  <a:srgbClr val="3C67BF">
                    <a:alpha val="23000"/>
                  </a:srgbClr>
                </a:gs>
              </a:gsLst>
              <a:lin ang="0"/>
            </a:gradFill>
          </p:spPr>
        </p:sp>
        <p:sp>
          <p:nvSpPr>
            <p:cNvPr name="TextBox 4" id="4"/>
            <p:cNvSpPr txBox="true"/>
            <p:nvPr/>
          </p:nvSpPr>
          <p:spPr>
            <a:xfrm>
              <a:off x="0" y="-38100"/>
              <a:ext cx="2966666" cy="30341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4546" y="-1328013"/>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08020" y="7636544"/>
            <a:ext cx="4721330" cy="47213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720002" y="702782"/>
            <a:ext cx="2178516" cy="511264"/>
            <a:chOff x="0" y="0"/>
            <a:chExt cx="2904689" cy="681685"/>
          </a:xfrm>
        </p:grpSpPr>
        <p:sp>
          <p:nvSpPr>
            <p:cNvPr name="Freeform 13" id="13"/>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14" id="14"/>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15" id="15"/>
          <p:cNvSpPr/>
          <p:nvPr/>
        </p:nvSpPr>
        <p:spPr>
          <a:xfrm flipH="false" flipV="false" rot="0">
            <a:off x="910766" y="5687827"/>
            <a:ext cx="6113174" cy="3234483"/>
          </a:xfrm>
          <a:custGeom>
            <a:avLst/>
            <a:gdLst/>
            <a:ahLst/>
            <a:cxnLst/>
            <a:rect r="r" b="b" t="t" l="l"/>
            <a:pathLst>
              <a:path h="3234483" w="6113174">
                <a:moveTo>
                  <a:pt x="0" y="0"/>
                </a:moveTo>
                <a:lnTo>
                  <a:pt x="6113174" y="0"/>
                </a:lnTo>
                <a:lnTo>
                  <a:pt x="6113174" y="3234483"/>
                </a:lnTo>
                <a:lnTo>
                  <a:pt x="0" y="3234483"/>
                </a:lnTo>
                <a:lnTo>
                  <a:pt x="0" y="0"/>
                </a:lnTo>
                <a:close/>
              </a:path>
            </a:pathLst>
          </a:custGeom>
          <a:blipFill>
            <a:blip r:embed="rId5"/>
            <a:stretch>
              <a:fillRect l="0" t="0" r="0" b="0"/>
            </a:stretch>
          </a:blipFill>
        </p:spPr>
      </p:sp>
      <p:grpSp>
        <p:nvGrpSpPr>
          <p:cNvPr name="Group 16" id="16"/>
          <p:cNvGrpSpPr/>
          <p:nvPr/>
        </p:nvGrpSpPr>
        <p:grpSpPr>
          <a:xfrm rot="0">
            <a:off x="910766" y="3886370"/>
            <a:ext cx="7382566" cy="457200"/>
            <a:chOff x="0" y="0"/>
            <a:chExt cx="9843421" cy="609600"/>
          </a:xfrm>
        </p:grpSpPr>
        <p:grpSp>
          <p:nvGrpSpPr>
            <p:cNvPr name="Group 17" id="17"/>
            <p:cNvGrpSpPr/>
            <p:nvPr/>
          </p:nvGrpSpPr>
          <p:grpSpPr>
            <a:xfrm rot="0">
              <a:off x="0" y="109875"/>
              <a:ext cx="349384" cy="34938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662269" y="114300"/>
              <a:ext cx="9181152" cy="495300"/>
            </a:xfrm>
            <a:prstGeom prst="rect">
              <a:avLst/>
            </a:prstGeom>
          </p:spPr>
          <p:txBody>
            <a:bodyPr anchor="t" rtlCol="false" tIns="0" lIns="0" bIns="0" rIns="0">
              <a:spAutoFit/>
            </a:bodyPr>
            <a:lstStyle/>
            <a:p>
              <a:pPr algn="l">
                <a:lnSpc>
                  <a:spcPts val="2400"/>
                </a:lnSpc>
              </a:pPr>
              <a:r>
                <a:rPr lang="en-US" sz="3000" b="true">
                  <a:solidFill>
                    <a:srgbClr val="240960"/>
                  </a:solidFill>
                  <a:latin typeface="Montserrat Bold"/>
                  <a:ea typeface="Montserrat Bold"/>
                  <a:cs typeface="Montserrat Bold"/>
                  <a:sym typeface="Montserrat Bold"/>
                </a:rPr>
                <a:t>Persyaratan Perangkat Lunak:</a:t>
              </a:r>
            </a:p>
          </p:txBody>
        </p:sp>
      </p:grpSp>
      <p:sp>
        <p:nvSpPr>
          <p:cNvPr name="Freeform 21" id="21"/>
          <p:cNvSpPr/>
          <p:nvPr/>
        </p:nvSpPr>
        <p:spPr>
          <a:xfrm flipH="false" flipV="false" rot="0">
            <a:off x="9144000" y="5687827"/>
            <a:ext cx="6113174" cy="3234483"/>
          </a:xfrm>
          <a:custGeom>
            <a:avLst/>
            <a:gdLst/>
            <a:ahLst/>
            <a:cxnLst/>
            <a:rect r="r" b="b" t="t" l="l"/>
            <a:pathLst>
              <a:path h="3234483" w="6113174">
                <a:moveTo>
                  <a:pt x="0" y="0"/>
                </a:moveTo>
                <a:lnTo>
                  <a:pt x="6113174" y="0"/>
                </a:lnTo>
                <a:lnTo>
                  <a:pt x="6113174" y="3234483"/>
                </a:lnTo>
                <a:lnTo>
                  <a:pt x="0" y="3234483"/>
                </a:lnTo>
                <a:lnTo>
                  <a:pt x="0" y="0"/>
                </a:lnTo>
                <a:close/>
              </a:path>
            </a:pathLst>
          </a:custGeom>
          <a:blipFill>
            <a:blip r:embed="rId6"/>
            <a:stretch>
              <a:fillRect l="0" t="-2835" r="-20416" b="0"/>
            </a:stretch>
          </a:blipFill>
        </p:spPr>
      </p:sp>
      <p:sp>
        <p:nvSpPr>
          <p:cNvPr name="TextBox 22" id="2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3" id="23"/>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name="TextBox 24" id="24"/>
          <p:cNvSpPr txBox="true"/>
          <p:nvPr/>
        </p:nvSpPr>
        <p:spPr>
          <a:xfrm rot="0">
            <a:off x="910766" y="4499911"/>
            <a:ext cx="7133612" cy="1310386"/>
          </a:xfrm>
          <a:prstGeom prst="rect">
            <a:avLst/>
          </a:prstGeom>
        </p:spPr>
        <p:txBody>
          <a:bodyPr anchor="t" rtlCol="false" tIns="0" lIns="0" bIns="0" rIns="0">
            <a:spAutoFit/>
          </a:bodyPr>
          <a:lstStyle/>
          <a:p>
            <a:pPr algn="l" marL="561339" indent="-280669" lvl="1">
              <a:lnSpc>
                <a:spcPts val="3639"/>
              </a:lnSpc>
              <a:buFont typeface="Arial"/>
              <a:buChar char="•"/>
            </a:pPr>
            <a:r>
              <a:rPr lang="en-US" b="true" sz="2599">
                <a:solidFill>
                  <a:srgbClr val="240960"/>
                </a:solidFill>
                <a:latin typeface="Montserrat Bold"/>
                <a:ea typeface="Montserrat Bold"/>
                <a:cs typeface="Montserrat Bold"/>
                <a:sym typeface="Montserrat Bold"/>
              </a:rPr>
              <a:t>Node.js</a:t>
            </a:r>
          </a:p>
          <a:p>
            <a:pPr algn="l">
              <a:lnSpc>
                <a:spcPts val="3639"/>
              </a:lnSpc>
            </a:pPr>
            <a:r>
              <a:rPr lang="en-US" sz="2599" b="true">
                <a:solidFill>
                  <a:srgbClr val="240960"/>
                </a:solidFill>
                <a:latin typeface="Montserrat Bold"/>
                <a:ea typeface="Montserrat Bold"/>
                <a:cs typeface="Montserrat Bold"/>
                <a:sym typeface="Montserrat Bold"/>
              </a:rPr>
              <a:t>Instalisasi Node JS:</a:t>
            </a:r>
          </a:p>
          <a:p>
            <a:pPr algn="l">
              <a:lnSpc>
                <a:spcPts val="2963"/>
              </a:lnSpc>
            </a:pPr>
          </a:p>
        </p:txBody>
      </p:sp>
      <p:sp>
        <p:nvSpPr>
          <p:cNvPr name="TextBox 25" id="25"/>
          <p:cNvSpPr txBox="true"/>
          <p:nvPr/>
        </p:nvSpPr>
        <p:spPr>
          <a:xfrm rot="0">
            <a:off x="15032913" y="948889"/>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6" id="26"/>
          <p:cNvSpPr txBox="true"/>
          <p:nvPr/>
        </p:nvSpPr>
        <p:spPr>
          <a:xfrm rot="0">
            <a:off x="9278691" y="4499911"/>
            <a:ext cx="8133009" cy="2136174"/>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240960"/>
                </a:solidFill>
                <a:latin typeface="Montserrat Bold"/>
                <a:ea typeface="Montserrat Bold"/>
                <a:cs typeface="Montserrat Bold"/>
                <a:sym typeface="Montserrat Bold"/>
              </a:rPr>
              <a:t> MySQL Server</a:t>
            </a:r>
          </a:p>
          <a:p>
            <a:pPr algn="l">
              <a:lnSpc>
                <a:spcPts val="3640"/>
              </a:lnSpc>
            </a:pPr>
            <a:r>
              <a:rPr lang="en-US" sz="2600" b="true">
                <a:solidFill>
                  <a:srgbClr val="240960"/>
                </a:solidFill>
                <a:latin typeface="Montserrat Bold"/>
                <a:ea typeface="Montserrat Bold"/>
                <a:cs typeface="Montserrat Bold"/>
                <a:sym typeface="Montserrat Bold"/>
              </a:rPr>
              <a:t>Membuat Database Konsultasi_Kesehatan :</a:t>
            </a:r>
          </a:p>
          <a:p>
            <a:pPr algn="l">
              <a:lnSpc>
                <a:spcPts val="3640"/>
              </a:lnSpc>
            </a:pPr>
          </a:p>
          <a:p>
            <a:pPr algn="l">
              <a:lnSpc>
                <a:spcPts val="3780"/>
              </a:lnSpc>
            </a:pPr>
          </a:p>
          <a:p>
            <a:pPr algn="l">
              <a:lnSpc>
                <a:spcPts val="2100"/>
              </a:lnSpc>
            </a:pPr>
          </a:p>
        </p:txBody>
      </p:sp>
      <p:sp>
        <p:nvSpPr>
          <p:cNvPr name="TextBox 27" id="27"/>
          <p:cNvSpPr txBox="true"/>
          <p:nvPr/>
        </p:nvSpPr>
        <p:spPr>
          <a:xfrm rot="0">
            <a:off x="2145091" y="2297361"/>
            <a:ext cx="14267200" cy="766255"/>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Software and Tools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1623420" y="5741165"/>
            <a:ext cx="7406570" cy="74065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7104" y="-2512338"/>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96708" y="1826201"/>
            <a:ext cx="16989365" cy="5094183"/>
          </a:xfrm>
          <a:prstGeom prst="rect">
            <a:avLst/>
          </a:prstGeom>
        </p:spPr>
        <p:txBody>
          <a:bodyPr anchor="t" rtlCol="false" tIns="0" lIns="0" bIns="0" rIns="0">
            <a:spAutoFit/>
          </a:bodyPr>
          <a:lstStyle/>
          <a:p>
            <a:pPr algn="l">
              <a:lnSpc>
                <a:spcPts val="8063"/>
              </a:lnSpc>
            </a:pPr>
            <a:r>
              <a:rPr lang="en-US" sz="6833" b="true">
                <a:solidFill>
                  <a:srgbClr val="240960"/>
                </a:solidFill>
                <a:latin typeface="Montserrat Bold"/>
                <a:ea typeface="Montserrat Bold"/>
                <a:cs typeface="Montserrat Bold"/>
                <a:sym typeface="Montserrat Bold"/>
              </a:rPr>
              <a:t>Pengujian pada pembayaranController.js dengan endpoint :</a:t>
            </a:r>
          </a:p>
          <a:p>
            <a:pPr algn="l">
              <a:lnSpc>
                <a:spcPts val="8063"/>
              </a:lnSpc>
            </a:pPr>
          </a:p>
          <a:p>
            <a:pPr algn="l">
              <a:lnSpc>
                <a:spcPts val="8063"/>
              </a:lnSpc>
            </a:pPr>
          </a:p>
        </p:txBody>
      </p:sp>
      <p:grpSp>
        <p:nvGrpSpPr>
          <p:cNvPr name="Group 9" id="9"/>
          <p:cNvGrpSpPr/>
          <p:nvPr/>
        </p:nvGrpSpPr>
        <p:grpSpPr>
          <a:xfrm rot="0">
            <a:off x="8167058" y="3221581"/>
            <a:ext cx="1343260" cy="13432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623420" y="1477600"/>
            <a:ext cx="1343260" cy="134326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6" id="16"/>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30</a:t>
            </a:r>
          </a:p>
        </p:txBody>
      </p:sp>
      <p:sp>
        <p:nvSpPr>
          <p:cNvPr name="Freeform 17" id="17"/>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996708" y="5588765"/>
            <a:ext cx="15808673" cy="3768090"/>
          </a:xfrm>
          <a:prstGeom prst="rect">
            <a:avLst/>
          </a:prstGeom>
        </p:spPr>
        <p:txBody>
          <a:bodyPr anchor="t" rtlCol="false" tIns="0" lIns="0" bIns="0" rIns="0">
            <a:spAutoFit/>
          </a:bodyPr>
          <a:lstStyle/>
          <a:p>
            <a:pPr algn="just">
              <a:lnSpc>
                <a:spcPts val="5039"/>
              </a:lnSpc>
            </a:pPr>
            <a:r>
              <a:rPr lang="en-US" sz="2799">
                <a:solidFill>
                  <a:srgbClr val="240960"/>
                </a:solidFill>
                <a:latin typeface="Montserrat"/>
                <a:ea typeface="Montserrat"/>
                <a:cs typeface="Montserrat"/>
                <a:sym typeface="Montserrat"/>
              </a:rPr>
              <a:t>1. </a:t>
            </a:r>
            <a:r>
              <a:rPr lang="en-US" b="true" sz="2799">
                <a:solidFill>
                  <a:srgbClr val="240960"/>
                </a:solidFill>
                <a:latin typeface="Montserrat Bold"/>
                <a:ea typeface="Montserrat Bold"/>
                <a:cs typeface="Montserrat Bold"/>
                <a:sym typeface="Montserrat Bold"/>
              </a:rPr>
              <a:t>GET /api/konsultasi</a:t>
            </a:r>
            <a:r>
              <a:rPr lang="en-US" sz="2799">
                <a:solidFill>
                  <a:srgbClr val="240960"/>
                </a:solidFill>
                <a:latin typeface="Montserrat"/>
                <a:ea typeface="Montserrat"/>
                <a:cs typeface="Montserrat"/>
                <a:sym typeface="Montserrat"/>
              </a:rPr>
              <a:t>: Menampilkan semua keterangan pembayaran</a:t>
            </a:r>
          </a:p>
          <a:p>
            <a:pPr algn="just">
              <a:lnSpc>
                <a:spcPts val="5039"/>
              </a:lnSpc>
            </a:pPr>
            <a:r>
              <a:rPr lang="en-US" sz="2799">
                <a:solidFill>
                  <a:srgbClr val="240960"/>
                </a:solidFill>
                <a:latin typeface="Montserrat"/>
                <a:ea typeface="Montserrat"/>
                <a:cs typeface="Montserrat"/>
                <a:sym typeface="Montserrat"/>
              </a:rPr>
              <a:t>2. </a:t>
            </a:r>
            <a:r>
              <a:rPr lang="en-US" b="true" sz="2799">
                <a:solidFill>
                  <a:srgbClr val="240960"/>
                </a:solidFill>
                <a:latin typeface="Montserrat Bold"/>
                <a:ea typeface="Montserrat Bold"/>
                <a:cs typeface="Montserrat Bold"/>
                <a:sym typeface="Montserrat Bold"/>
              </a:rPr>
              <a:t>GET/api/konsultasi/id</a:t>
            </a:r>
            <a:r>
              <a:rPr lang="en-US" sz="2799">
                <a:solidFill>
                  <a:srgbClr val="240960"/>
                </a:solidFill>
                <a:latin typeface="Montserrat"/>
                <a:ea typeface="Montserrat"/>
                <a:cs typeface="Montserrat"/>
                <a:sym typeface="Montserrat"/>
              </a:rPr>
              <a:t> : Menampilkan keterangan pembayaran berdasarkan id</a:t>
            </a:r>
          </a:p>
          <a:p>
            <a:pPr algn="just">
              <a:lnSpc>
                <a:spcPts val="5039"/>
              </a:lnSpc>
            </a:pPr>
            <a:r>
              <a:rPr lang="en-US" sz="2799">
                <a:solidFill>
                  <a:srgbClr val="240960"/>
                </a:solidFill>
                <a:latin typeface="Montserrat"/>
                <a:ea typeface="Montserrat"/>
                <a:cs typeface="Montserrat"/>
                <a:sym typeface="Montserrat"/>
              </a:rPr>
              <a:t>3. </a:t>
            </a:r>
            <a:r>
              <a:rPr lang="en-US" b="true" sz="2799">
                <a:solidFill>
                  <a:srgbClr val="240960"/>
                </a:solidFill>
                <a:latin typeface="Montserrat Bold"/>
                <a:ea typeface="Montserrat Bold"/>
                <a:cs typeface="Montserrat Bold"/>
                <a:sym typeface="Montserrat Bold"/>
              </a:rPr>
              <a:t>POST /api/konsultasi:</a:t>
            </a:r>
            <a:r>
              <a:rPr lang="en-US" sz="2799">
                <a:solidFill>
                  <a:srgbClr val="240960"/>
                </a:solidFill>
                <a:latin typeface="Montserrat"/>
                <a:ea typeface="Montserrat"/>
                <a:cs typeface="Montserrat"/>
                <a:sym typeface="Montserrat"/>
              </a:rPr>
              <a:t> Membuat data keterangan pembayaran </a:t>
            </a:r>
          </a:p>
          <a:p>
            <a:pPr algn="just">
              <a:lnSpc>
                <a:spcPts val="5039"/>
              </a:lnSpc>
            </a:pPr>
            <a:r>
              <a:rPr lang="en-US" sz="2799">
                <a:solidFill>
                  <a:srgbClr val="240960"/>
                </a:solidFill>
                <a:latin typeface="Montserrat"/>
                <a:ea typeface="Montserrat"/>
                <a:cs typeface="Montserrat"/>
                <a:sym typeface="Montserrat"/>
              </a:rPr>
              <a:t>4. </a:t>
            </a:r>
            <a:r>
              <a:rPr lang="en-US" b="true" sz="2799">
                <a:solidFill>
                  <a:srgbClr val="240960"/>
                </a:solidFill>
                <a:latin typeface="Montserrat Bold"/>
                <a:ea typeface="Montserrat Bold"/>
                <a:cs typeface="Montserrat Bold"/>
                <a:sym typeface="Montserrat Bold"/>
              </a:rPr>
              <a:t>PUT/api/konsultasi/id:</a:t>
            </a:r>
            <a:r>
              <a:rPr lang="en-US" sz="2799">
                <a:solidFill>
                  <a:srgbClr val="240960"/>
                </a:solidFill>
                <a:latin typeface="Montserrat"/>
                <a:ea typeface="Montserrat"/>
                <a:cs typeface="Montserrat"/>
                <a:sym typeface="Montserrat"/>
              </a:rPr>
              <a:t> Merubah data keterangan pembayaran</a:t>
            </a:r>
          </a:p>
          <a:p>
            <a:pPr algn="just">
              <a:lnSpc>
                <a:spcPts val="5039"/>
              </a:lnSpc>
            </a:pPr>
            <a:r>
              <a:rPr lang="en-US" sz="2799">
                <a:solidFill>
                  <a:srgbClr val="240960"/>
                </a:solidFill>
                <a:latin typeface="Montserrat"/>
                <a:ea typeface="Montserrat"/>
                <a:cs typeface="Montserrat"/>
                <a:sym typeface="Montserrat"/>
              </a:rPr>
              <a:t>5. </a:t>
            </a:r>
            <a:r>
              <a:rPr lang="en-US" b="true" sz="2799">
                <a:solidFill>
                  <a:srgbClr val="240960"/>
                </a:solidFill>
                <a:latin typeface="Montserrat Bold"/>
                <a:ea typeface="Montserrat Bold"/>
                <a:cs typeface="Montserrat Bold"/>
                <a:sym typeface="Montserrat Bold"/>
              </a:rPr>
              <a:t>DELETE/api/konsultasi/id:</a:t>
            </a:r>
            <a:r>
              <a:rPr lang="en-US" sz="2799">
                <a:solidFill>
                  <a:srgbClr val="240960"/>
                </a:solidFill>
                <a:latin typeface="Montserrat"/>
                <a:ea typeface="Montserrat"/>
                <a:cs typeface="Montserrat"/>
                <a:sym typeface="Montserrat"/>
              </a:rPr>
              <a:t> Menghapus data keterangan pembayaran </a:t>
            </a:r>
          </a:p>
          <a:p>
            <a:pPr algn="just">
              <a:lnSpc>
                <a:spcPts val="5039"/>
              </a:lnSpc>
            </a:pPr>
          </a:p>
        </p:txBody>
      </p:sp>
      <p:grpSp>
        <p:nvGrpSpPr>
          <p:cNvPr name="Group 19" id="19"/>
          <p:cNvGrpSpPr/>
          <p:nvPr/>
        </p:nvGrpSpPr>
        <p:grpSpPr>
          <a:xfrm rot="0">
            <a:off x="1236329" y="806014"/>
            <a:ext cx="2178516" cy="511264"/>
            <a:chOff x="0" y="0"/>
            <a:chExt cx="2904689" cy="681685"/>
          </a:xfrm>
        </p:grpSpPr>
        <p:sp>
          <p:nvSpPr>
            <p:cNvPr name="Freeform 20" id="20"/>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1" id="21"/>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2" id="22"/>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31</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121649" y="3204977"/>
            <a:ext cx="11049744"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 /api/konsultasi: Menampilkan semua keterangan pembayaran</a:t>
            </a:r>
          </a:p>
        </p:txBody>
      </p:sp>
      <p:sp>
        <p:nvSpPr>
          <p:cNvPr name="Freeform 29" id="29"/>
          <p:cNvSpPr/>
          <p:nvPr/>
        </p:nvSpPr>
        <p:spPr>
          <a:xfrm flipH="false" flipV="false" rot="0">
            <a:off x="3263883" y="3779019"/>
            <a:ext cx="10765275" cy="6028093"/>
          </a:xfrm>
          <a:custGeom>
            <a:avLst/>
            <a:gdLst/>
            <a:ahLst/>
            <a:cxnLst/>
            <a:rect r="r" b="b" t="t" l="l"/>
            <a:pathLst>
              <a:path h="6028093" w="10765275">
                <a:moveTo>
                  <a:pt x="0" y="0"/>
                </a:moveTo>
                <a:lnTo>
                  <a:pt x="10765276" y="0"/>
                </a:lnTo>
                <a:lnTo>
                  <a:pt x="10765276" y="6028093"/>
                </a:lnTo>
                <a:lnTo>
                  <a:pt x="0" y="6028093"/>
                </a:lnTo>
                <a:lnTo>
                  <a:pt x="0" y="0"/>
                </a:lnTo>
                <a:close/>
              </a:path>
            </a:pathLst>
          </a:custGeom>
          <a:blipFill>
            <a:blip r:embed="rId5"/>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Freeform 2" id="2"/>
          <p:cNvSpPr/>
          <p:nvPr/>
        </p:nvSpPr>
        <p:spPr>
          <a:xfrm flipH="false" flipV="false" rot="0">
            <a:off x="2559937" y="3908455"/>
            <a:ext cx="11704591" cy="6139909"/>
          </a:xfrm>
          <a:custGeom>
            <a:avLst/>
            <a:gdLst/>
            <a:ahLst/>
            <a:cxnLst/>
            <a:rect r="r" b="b" t="t" l="l"/>
            <a:pathLst>
              <a:path h="6139909" w="11704591">
                <a:moveTo>
                  <a:pt x="0" y="0"/>
                </a:moveTo>
                <a:lnTo>
                  <a:pt x="11704591" y="0"/>
                </a:lnTo>
                <a:lnTo>
                  <a:pt x="11704591" y="6139908"/>
                </a:lnTo>
                <a:lnTo>
                  <a:pt x="0" y="6139908"/>
                </a:lnTo>
                <a:lnTo>
                  <a:pt x="0" y="0"/>
                </a:lnTo>
                <a:close/>
              </a:path>
            </a:pathLst>
          </a:custGeom>
          <a:blipFill>
            <a:blip r:embed="rId2"/>
            <a:stretch>
              <a:fillRect l="0" t="0" r="0" b="0"/>
            </a:stretch>
          </a:blipFill>
        </p:spPr>
      </p:sp>
      <p:grpSp>
        <p:nvGrpSpPr>
          <p:cNvPr name="Group 3" id="3"/>
          <p:cNvGrpSpPr/>
          <p:nvPr/>
        </p:nvGrpSpPr>
        <p:grpSpPr>
          <a:xfrm rot="0">
            <a:off x="-499498" y="2101839"/>
            <a:ext cx="14152523" cy="4691226"/>
            <a:chOff x="0" y="0"/>
            <a:chExt cx="3727414" cy="1235549"/>
          </a:xfrm>
        </p:grpSpPr>
        <p:sp>
          <p:nvSpPr>
            <p:cNvPr name="Freeform 4" id="4"/>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5" id="5"/>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774314" y="2306583"/>
            <a:ext cx="1892038" cy="189203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00540" y="1693375"/>
            <a:ext cx="1256320" cy="12563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412232" y="6978409"/>
            <a:ext cx="978035" cy="97803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840087" y="6978409"/>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422108" y="5233217"/>
            <a:ext cx="1256320" cy="125632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12452" y="821694"/>
            <a:ext cx="2178516" cy="511264"/>
            <a:chOff x="0" y="0"/>
            <a:chExt cx="2904689" cy="681685"/>
          </a:xfrm>
        </p:grpSpPr>
        <p:sp>
          <p:nvSpPr>
            <p:cNvPr name="Freeform 23" id="23"/>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5"/>
              <a:stretch>
                <a:fillRect l="0" t="0" r="0" b="0"/>
              </a:stretch>
            </a:blipFill>
          </p:spPr>
        </p:sp>
        <p:sp>
          <p:nvSpPr>
            <p:cNvPr name="TextBox 24" id="24"/>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32</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2234708" y="3204977"/>
            <a:ext cx="12823627"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GET/api/konsultasi/id : Menampilkan keterangan pembayaran berdasarkan id</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33</a:t>
            </a:r>
          </a:p>
        </p:txBody>
      </p:sp>
      <p:sp>
        <p:nvSpPr>
          <p:cNvPr name="TextBox 26" id="26"/>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7" id="27"/>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8" id="28"/>
          <p:cNvSpPr txBox="true"/>
          <p:nvPr/>
        </p:nvSpPr>
        <p:spPr>
          <a:xfrm rot="0">
            <a:off x="3478985" y="3204977"/>
            <a:ext cx="10335071"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POST /api/konsultasi: Membuat data keterangan pembayaran</a:t>
            </a:r>
            <a:r>
              <a:rPr lang="en-US" sz="2599">
                <a:solidFill>
                  <a:srgbClr val="240960"/>
                </a:solidFill>
                <a:latin typeface="Montserrat"/>
                <a:ea typeface="Montserrat"/>
                <a:cs typeface="Montserrat"/>
                <a:sym typeface="Montserrat"/>
              </a:rPr>
              <a:t> </a:t>
            </a:r>
          </a:p>
        </p:txBody>
      </p:sp>
      <p:sp>
        <p:nvSpPr>
          <p:cNvPr name="Freeform 29" id="29"/>
          <p:cNvSpPr/>
          <p:nvPr/>
        </p:nvSpPr>
        <p:spPr>
          <a:xfrm flipH="false" flipV="false" rot="0">
            <a:off x="3288914" y="3849130"/>
            <a:ext cx="11710173" cy="5280814"/>
          </a:xfrm>
          <a:custGeom>
            <a:avLst/>
            <a:gdLst/>
            <a:ahLst/>
            <a:cxnLst/>
            <a:rect r="r" b="b" t="t" l="l"/>
            <a:pathLst>
              <a:path h="5280814" w="11710173">
                <a:moveTo>
                  <a:pt x="0" y="0"/>
                </a:moveTo>
                <a:lnTo>
                  <a:pt x="11710172" y="0"/>
                </a:lnTo>
                <a:lnTo>
                  <a:pt x="11710172" y="5280813"/>
                </a:lnTo>
                <a:lnTo>
                  <a:pt x="0" y="5280813"/>
                </a:lnTo>
                <a:lnTo>
                  <a:pt x="0" y="0"/>
                </a:lnTo>
                <a:close/>
              </a:path>
            </a:pathLst>
          </a:custGeom>
          <a:blipFill>
            <a:blip r:embed="rId5"/>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4" id="24"/>
          <p:cNvSpPr/>
          <p:nvPr/>
        </p:nvSpPr>
        <p:spPr>
          <a:xfrm flipH="false" flipV="false" rot="0">
            <a:off x="3300106" y="3806372"/>
            <a:ext cx="11687788" cy="5366329"/>
          </a:xfrm>
          <a:custGeom>
            <a:avLst/>
            <a:gdLst/>
            <a:ahLst/>
            <a:cxnLst/>
            <a:rect r="r" b="b" t="t" l="l"/>
            <a:pathLst>
              <a:path h="5366329" w="11687788">
                <a:moveTo>
                  <a:pt x="0" y="0"/>
                </a:moveTo>
                <a:lnTo>
                  <a:pt x="11687788" y="0"/>
                </a:lnTo>
                <a:lnTo>
                  <a:pt x="11687788" y="5366329"/>
                </a:lnTo>
                <a:lnTo>
                  <a:pt x="0" y="5366329"/>
                </a:lnTo>
                <a:lnTo>
                  <a:pt x="0" y="0"/>
                </a:lnTo>
                <a:close/>
              </a:path>
            </a:pathLst>
          </a:custGeom>
          <a:blipFill>
            <a:blip r:embed="rId5"/>
            <a:stretch>
              <a:fillRect l="0" t="0" r="0" b="0"/>
            </a:stretch>
          </a:blipFill>
        </p:spPr>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34</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3527354" y="3204977"/>
            <a:ext cx="10238333"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PUT/api/konsultasi/id: Merubah data keterangan pembayaran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74314" y="2306583"/>
            <a:ext cx="1892038" cy="18920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00540" y="1693375"/>
            <a:ext cx="1256320" cy="12563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412232" y="6978409"/>
            <a:ext cx="978035" cy="97803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840087" y="6978409"/>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422108" y="5233217"/>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2452" y="821694"/>
            <a:ext cx="2178516" cy="511264"/>
            <a:chOff x="0" y="0"/>
            <a:chExt cx="2904689" cy="681685"/>
          </a:xfrm>
        </p:grpSpPr>
        <p:sp>
          <p:nvSpPr>
            <p:cNvPr name="Freeform 22" id="22"/>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3" id="23"/>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4" id="24"/>
          <p:cNvSpPr/>
          <p:nvPr/>
        </p:nvSpPr>
        <p:spPr>
          <a:xfrm flipH="false" flipV="false" rot="0">
            <a:off x="2928991" y="3939037"/>
            <a:ext cx="11699000" cy="5323421"/>
          </a:xfrm>
          <a:custGeom>
            <a:avLst/>
            <a:gdLst/>
            <a:ahLst/>
            <a:cxnLst/>
            <a:rect r="r" b="b" t="t" l="l"/>
            <a:pathLst>
              <a:path h="5323421" w="11699000">
                <a:moveTo>
                  <a:pt x="0" y="0"/>
                </a:moveTo>
                <a:lnTo>
                  <a:pt x="11699000" y="0"/>
                </a:lnTo>
                <a:lnTo>
                  <a:pt x="11699000" y="5323421"/>
                </a:lnTo>
                <a:lnTo>
                  <a:pt x="0" y="5323421"/>
                </a:lnTo>
                <a:lnTo>
                  <a:pt x="0" y="0"/>
                </a:lnTo>
                <a:close/>
              </a:path>
            </a:pathLst>
          </a:custGeom>
          <a:blipFill>
            <a:blip r:embed="rId5"/>
            <a:stretch>
              <a:fillRect l="0" t="0" r="0" b="0"/>
            </a:stretch>
          </a:blipFill>
        </p:spPr>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35</a:t>
            </a:r>
          </a:p>
        </p:txBody>
      </p:sp>
      <p:sp>
        <p:nvSpPr>
          <p:cNvPr name="TextBox 27" id="27"/>
          <p:cNvSpPr txBox="true"/>
          <p:nvPr/>
        </p:nvSpPr>
        <p:spPr>
          <a:xfrm rot="0">
            <a:off x="5734813" y="1599658"/>
            <a:ext cx="7310908" cy="1355535"/>
          </a:xfrm>
          <a:prstGeom prst="rect">
            <a:avLst/>
          </a:prstGeom>
        </p:spPr>
        <p:txBody>
          <a:bodyPr anchor="t" rtlCol="false" tIns="0" lIns="0" bIns="0" rIns="0">
            <a:spAutoFit/>
          </a:bodyPr>
          <a:lstStyle/>
          <a:p>
            <a:pPr algn="ctr">
              <a:lnSpc>
                <a:spcPts val="5467"/>
              </a:lnSpc>
            </a:pPr>
          </a:p>
          <a:p>
            <a:pPr algn="ctr">
              <a:lnSpc>
                <a:spcPts val="4827"/>
              </a:lnSpc>
            </a:pPr>
            <a:r>
              <a:rPr lang="en-US" b="true" sz="6033">
                <a:solidFill>
                  <a:srgbClr val="240960"/>
                </a:solidFill>
                <a:latin typeface="Montserrat Bold"/>
                <a:ea typeface="Montserrat Bold"/>
                <a:cs typeface="Montserrat Bold"/>
                <a:sym typeface="Montserrat Bold"/>
              </a:rPr>
              <a:t>Hasil Output :</a:t>
            </a:r>
          </a:p>
        </p:txBody>
      </p:sp>
      <p:sp>
        <p:nvSpPr>
          <p:cNvPr name="TextBox 28" id="28"/>
          <p:cNvSpPr txBox="true"/>
          <p:nvPr/>
        </p:nvSpPr>
        <p:spPr>
          <a:xfrm rot="0">
            <a:off x="15592179" y="736146"/>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9" id="29"/>
          <p:cNvSpPr txBox="true"/>
          <p:nvPr/>
        </p:nvSpPr>
        <p:spPr>
          <a:xfrm rot="0">
            <a:off x="2928991" y="3204977"/>
            <a:ext cx="11435060" cy="438786"/>
          </a:xfrm>
          <a:prstGeom prst="rect">
            <a:avLst/>
          </a:prstGeom>
        </p:spPr>
        <p:txBody>
          <a:bodyPr anchor="t" rtlCol="false" tIns="0" lIns="0" bIns="0" rIns="0">
            <a:spAutoFit/>
          </a:bodyPr>
          <a:lstStyle/>
          <a:p>
            <a:pPr algn="ctr">
              <a:lnSpc>
                <a:spcPts val="3639"/>
              </a:lnSpc>
              <a:spcBef>
                <a:spcPct val="0"/>
              </a:spcBef>
            </a:pPr>
            <a:r>
              <a:rPr lang="en-US" sz="2599">
                <a:solidFill>
                  <a:srgbClr val="240960"/>
                </a:solidFill>
                <a:latin typeface="Montserrat"/>
                <a:ea typeface="Montserrat"/>
                <a:cs typeface="Montserrat"/>
                <a:sym typeface="Montserrat"/>
              </a:rPr>
              <a:t>DELETE/api/konsultasi/id: Menghapus data keterangan pembayaran</a:t>
            </a:r>
            <a:r>
              <a:rPr lang="en-US" sz="2599">
                <a:solidFill>
                  <a:srgbClr val="240960"/>
                </a:solidFill>
                <a:latin typeface="Montserrat"/>
                <a:ea typeface="Montserrat"/>
                <a:cs typeface="Montserrat"/>
                <a:sym typeface="Montserrat"/>
              </a:rPr>
              <a:t> </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TextBox 2" id="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 id="3"/>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36</a:t>
            </a:r>
          </a:p>
        </p:txBody>
      </p:sp>
      <p:sp>
        <p:nvSpPr>
          <p:cNvPr name="Freeform 4" id="4"/>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3801867" y="1521918"/>
            <a:ext cx="2414254" cy="24142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495432" y="2995745"/>
            <a:ext cx="5413641"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Kesimpulan</a:t>
            </a:r>
          </a:p>
          <a:p>
            <a:pPr algn="l">
              <a:lnSpc>
                <a:spcPts val="5467"/>
              </a:lnSpc>
            </a:pPr>
          </a:p>
        </p:txBody>
      </p:sp>
      <p:sp>
        <p:nvSpPr>
          <p:cNvPr name="TextBox 9" id="9"/>
          <p:cNvSpPr txBox="true"/>
          <p:nvPr/>
        </p:nvSpPr>
        <p:spPr>
          <a:xfrm rot="0">
            <a:off x="4806569" y="4349741"/>
            <a:ext cx="6417795" cy="2523304"/>
          </a:xfrm>
          <a:prstGeom prst="rect">
            <a:avLst/>
          </a:prstGeom>
        </p:spPr>
        <p:txBody>
          <a:bodyPr anchor="t" rtlCol="false" tIns="0" lIns="0" bIns="0" rIns="0">
            <a:spAutoFit/>
          </a:bodyPr>
          <a:lstStyle/>
          <a:p>
            <a:pPr algn="just">
              <a:lnSpc>
                <a:spcPts val="2442"/>
              </a:lnSpc>
            </a:pPr>
            <a:r>
              <a:rPr lang="en-US" sz="2142" b="true">
                <a:solidFill>
                  <a:srgbClr val="240960"/>
                </a:solidFill>
                <a:latin typeface="Montserrat Bold"/>
                <a:ea typeface="Montserrat Bold"/>
                <a:cs typeface="Montserrat Bold"/>
                <a:sym typeface="Montserrat Bold"/>
              </a:rPr>
              <a:t>   REST API yang dibuat memungkinkan pengelolaan data untuk aplikasi konsultasi kesehatan, dengan fitur pengguna dimulai dari daftar dan login, membuat jadwal janji untuk konsultasi, membuat rekam medis hasil konsultasi, dan juga membuat keterangan pembayaran. </a:t>
            </a:r>
          </a:p>
          <a:p>
            <a:pPr algn="just">
              <a:lnSpc>
                <a:spcPts val="3012"/>
              </a:lnSpc>
            </a:pPr>
          </a:p>
        </p:txBody>
      </p:sp>
      <p:grpSp>
        <p:nvGrpSpPr>
          <p:cNvPr name="Group 10" id="10"/>
          <p:cNvGrpSpPr/>
          <p:nvPr/>
        </p:nvGrpSpPr>
        <p:grpSpPr>
          <a:xfrm rot="0">
            <a:off x="9963054" y="6873045"/>
            <a:ext cx="1892038" cy="18920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4861737" y="3674458"/>
            <a:ext cx="2155070" cy="21550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5377984" y="4289696"/>
            <a:ext cx="1122575" cy="924593"/>
          </a:xfrm>
          <a:custGeom>
            <a:avLst/>
            <a:gdLst/>
            <a:ahLst/>
            <a:cxnLst/>
            <a:rect r="r" b="b" t="t" l="l"/>
            <a:pathLst>
              <a:path h="924593" w="1122575">
                <a:moveTo>
                  <a:pt x="0" y="0"/>
                </a:moveTo>
                <a:lnTo>
                  <a:pt x="1122575" y="0"/>
                </a:lnTo>
                <a:lnTo>
                  <a:pt x="1122575" y="924594"/>
                </a:lnTo>
                <a:lnTo>
                  <a:pt x="0" y="9245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9476446" y="1521918"/>
            <a:ext cx="3185721" cy="318572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28700" y="806014"/>
            <a:ext cx="2178516" cy="511264"/>
            <a:chOff x="0" y="0"/>
            <a:chExt cx="2904689" cy="681685"/>
          </a:xfrm>
        </p:grpSpPr>
        <p:sp>
          <p:nvSpPr>
            <p:cNvPr name="Freeform 21" id="21"/>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6"/>
              <a:stretch>
                <a:fillRect l="0" t="0" r="0" b="0"/>
              </a:stretch>
            </a:blipFill>
          </p:spPr>
        </p:sp>
        <p:sp>
          <p:nvSpPr>
            <p:cNvPr name="TextBox 22" id="22"/>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23" id="23"/>
          <p:cNvSpPr txBox="true"/>
          <p:nvPr/>
        </p:nvSpPr>
        <p:spPr>
          <a:xfrm rot="0">
            <a:off x="15827414" y="604008"/>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889840" y="2149955"/>
            <a:ext cx="2999351" cy="29993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233203" y="3316034"/>
            <a:ext cx="7055617" cy="1543690"/>
          </a:xfrm>
          <a:prstGeom prst="rect">
            <a:avLst/>
          </a:prstGeom>
        </p:spPr>
        <p:txBody>
          <a:bodyPr anchor="t" rtlCol="false" tIns="0" lIns="0" bIns="0" rIns="0">
            <a:spAutoFit/>
          </a:bodyPr>
          <a:lstStyle/>
          <a:p>
            <a:pPr algn="ctr">
              <a:lnSpc>
                <a:spcPts val="10828"/>
              </a:lnSpc>
            </a:pPr>
            <a:r>
              <a:rPr lang="en-US" b="true" sz="13535">
                <a:solidFill>
                  <a:srgbClr val="240960"/>
                </a:solidFill>
                <a:latin typeface="Montserrat Bold"/>
                <a:ea typeface="Montserrat Bold"/>
                <a:cs typeface="Montserrat Bold"/>
                <a:sym typeface="Montserrat Bold"/>
              </a:rPr>
              <a:t>Thank</a:t>
            </a:r>
          </a:p>
        </p:txBody>
      </p:sp>
      <p:sp>
        <p:nvSpPr>
          <p:cNvPr name="TextBox 6" id="6"/>
          <p:cNvSpPr txBox="true"/>
          <p:nvPr/>
        </p:nvSpPr>
        <p:spPr>
          <a:xfrm rot="0">
            <a:off x="6389516" y="4760679"/>
            <a:ext cx="4990576" cy="1543690"/>
          </a:xfrm>
          <a:prstGeom prst="rect">
            <a:avLst/>
          </a:prstGeom>
        </p:spPr>
        <p:txBody>
          <a:bodyPr anchor="t" rtlCol="false" tIns="0" lIns="0" bIns="0" rIns="0">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name="Group 7" id="7"/>
          <p:cNvGrpSpPr/>
          <p:nvPr/>
        </p:nvGrpSpPr>
        <p:grpSpPr>
          <a:xfrm rot="-7357214">
            <a:off x="10690988" y="3451709"/>
            <a:ext cx="1931597" cy="193159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4814202" y="8264570"/>
            <a:ext cx="511791" cy="511791"/>
          </a:xfrm>
          <a:custGeom>
            <a:avLst/>
            <a:gdLst/>
            <a:ahLst/>
            <a:cxnLst/>
            <a:rect r="r" b="b" t="t" l="l"/>
            <a:pathLst>
              <a:path h="511791" w="511791">
                <a:moveTo>
                  <a:pt x="0" y="0"/>
                </a:moveTo>
                <a:lnTo>
                  <a:pt x="511791" y="0"/>
                </a:lnTo>
                <a:lnTo>
                  <a:pt x="511791" y="511791"/>
                </a:lnTo>
                <a:lnTo>
                  <a:pt x="0" y="511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2" id="12"/>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37</a:t>
            </a:r>
          </a:p>
        </p:txBody>
      </p:sp>
      <p:sp>
        <p:nvSpPr>
          <p:cNvPr name="TextBox 13" id="13"/>
          <p:cNvSpPr txBox="true"/>
          <p:nvPr/>
        </p:nvSpPr>
        <p:spPr>
          <a:xfrm rot="0">
            <a:off x="5660923" y="8433731"/>
            <a:ext cx="7812875" cy="268765"/>
          </a:xfrm>
          <a:prstGeom prst="rect">
            <a:avLst/>
          </a:prstGeom>
        </p:spPr>
        <p:txBody>
          <a:bodyPr anchor="t" rtlCol="false" tIns="0" lIns="0" bIns="0" rIns="0">
            <a:spAutoFit/>
          </a:bodyPr>
          <a:lstStyle/>
          <a:p>
            <a:pPr algn="l">
              <a:lnSpc>
                <a:spcPts val="1917"/>
              </a:lnSpc>
            </a:pPr>
            <a:r>
              <a:rPr lang="en-US" sz="2397" b="true">
                <a:solidFill>
                  <a:srgbClr val="240960"/>
                </a:solidFill>
                <a:latin typeface="Montserrat Semi-Bold"/>
                <a:ea typeface="Montserrat Semi-Bold"/>
                <a:cs typeface="Montserrat Semi-Bold"/>
                <a:sym typeface="Montserrat Semi-Bold"/>
              </a:rPr>
              <a:t>https://github.com/nability/Project-UAS-PBP.git</a:t>
            </a:r>
          </a:p>
        </p:txBody>
      </p:sp>
      <p:grpSp>
        <p:nvGrpSpPr>
          <p:cNvPr name="Group 14" id="14"/>
          <p:cNvGrpSpPr/>
          <p:nvPr/>
        </p:nvGrpSpPr>
        <p:grpSpPr>
          <a:xfrm rot="0">
            <a:off x="1163345" y="875445"/>
            <a:ext cx="2178516" cy="511264"/>
            <a:chOff x="0" y="0"/>
            <a:chExt cx="2904689" cy="681685"/>
          </a:xfrm>
        </p:grpSpPr>
        <p:sp>
          <p:nvSpPr>
            <p:cNvPr name="Freeform 15" id="15"/>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16" id="16"/>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TextBox 17" id="17"/>
          <p:cNvSpPr txBox="true"/>
          <p:nvPr/>
        </p:nvSpPr>
        <p:spPr>
          <a:xfrm rot="0">
            <a:off x="15762216" y="85964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7023940" y="0"/>
            <a:ext cx="11264060" cy="11375654"/>
            <a:chOff x="0" y="0"/>
            <a:chExt cx="2966666" cy="2996057"/>
          </a:xfrm>
        </p:grpSpPr>
        <p:sp>
          <p:nvSpPr>
            <p:cNvPr name="Freeform 3" id="3"/>
            <p:cNvSpPr/>
            <p:nvPr/>
          </p:nvSpPr>
          <p:spPr>
            <a:xfrm flipH="false" flipV="false" rot="0">
              <a:off x="0" y="0"/>
              <a:ext cx="2966666" cy="2996057"/>
            </a:xfrm>
            <a:custGeom>
              <a:avLst/>
              <a:gdLst/>
              <a:ahLst/>
              <a:cxnLst/>
              <a:rect r="r" b="b" t="t" l="l"/>
              <a:pathLst>
                <a:path h="2996057" w="2966666">
                  <a:moveTo>
                    <a:pt x="0" y="0"/>
                  </a:moveTo>
                  <a:lnTo>
                    <a:pt x="2966666" y="0"/>
                  </a:lnTo>
                  <a:lnTo>
                    <a:pt x="2966666" y="2996057"/>
                  </a:lnTo>
                  <a:lnTo>
                    <a:pt x="0" y="2996057"/>
                  </a:lnTo>
                  <a:close/>
                </a:path>
              </a:pathLst>
            </a:custGeom>
            <a:gradFill rotWithShape="true">
              <a:gsLst>
                <a:gs pos="0">
                  <a:srgbClr val="F7ACFF">
                    <a:alpha val="0"/>
                  </a:srgbClr>
                </a:gs>
                <a:gs pos="50000">
                  <a:srgbClr val="6B4CAF">
                    <a:alpha val="13225"/>
                  </a:srgbClr>
                </a:gs>
                <a:gs pos="100000">
                  <a:srgbClr val="3C67BF">
                    <a:alpha val="23000"/>
                  </a:srgbClr>
                </a:gs>
              </a:gsLst>
              <a:lin ang="0"/>
            </a:gradFill>
          </p:spPr>
        </p:sp>
        <p:sp>
          <p:nvSpPr>
            <p:cNvPr name="TextBox 4" id="4"/>
            <p:cNvSpPr txBox="true"/>
            <p:nvPr/>
          </p:nvSpPr>
          <p:spPr>
            <a:xfrm>
              <a:off x="0" y="-38100"/>
              <a:ext cx="2966666" cy="30341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4546" y="-1328013"/>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08020" y="7636544"/>
            <a:ext cx="4721330" cy="47213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720002" y="702782"/>
            <a:ext cx="2178516" cy="511264"/>
            <a:chOff x="0" y="0"/>
            <a:chExt cx="2904689" cy="681685"/>
          </a:xfrm>
        </p:grpSpPr>
        <p:sp>
          <p:nvSpPr>
            <p:cNvPr name="Freeform 13" id="13"/>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14" id="14"/>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grpSp>
        <p:nvGrpSpPr>
          <p:cNvPr name="Group 15" id="15"/>
          <p:cNvGrpSpPr/>
          <p:nvPr/>
        </p:nvGrpSpPr>
        <p:grpSpPr>
          <a:xfrm rot="0">
            <a:off x="910766" y="3886370"/>
            <a:ext cx="7382566" cy="457200"/>
            <a:chOff x="0" y="0"/>
            <a:chExt cx="9843421" cy="609600"/>
          </a:xfrm>
        </p:grpSpPr>
        <p:grpSp>
          <p:nvGrpSpPr>
            <p:cNvPr name="Group 16" id="16"/>
            <p:cNvGrpSpPr/>
            <p:nvPr/>
          </p:nvGrpSpPr>
          <p:grpSpPr>
            <a:xfrm rot="0">
              <a:off x="0" y="109875"/>
              <a:ext cx="349384" cy="34938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662269" y="114300"/>
              <a:ext cx="9181152" cy="495300"/>
            </a:xfrm>
            <a:prstGeom prst="rect">
              <a:avLst/>
            </a:prstGeom>
          </p:spPr>
          <p:txBody>
            <a:bodyPr anchor="t" rtlCol="false" tIns="0" lIns="0" bIns="0" rIns="0">
              <a:spAutoFit/>
            </a:bodyPr>
            <a:lstStyle/>
            <a:p>
              <a:pPr algn="l">
                <a:lnSpc>
                  <a:spcPts val="2400"/>
                </a:lnSpc>
              </a:pPr>
              <a:r>
                <a:rPr lang="en-US" sz="3000" b="true">
                  <a:solidFill>
                    <a:srgbClr val="240960"/>
                  </a:solidFill>
                  <a:latin typeface="Montserrat Bold"/>
                  <a:ea typeface="Montserrat Bold"/>
                  <a:cs typeface="Montserrat Bold"/>
                  <a:sym typeface="Montserrat Bold"/>
                </a:rPr>
                <a:t>Persyaratan Perangkat Lunak:</a:t>
              </a:r>
            </a:p>
          </p:txBody>
        </p:sp>
      </p:grpSp>
      <p:sp>
        <p:nvSpPr>
          <p:cNvPr name="Freeform 20" id="20"/>
          <p:cNvSpPr/>
          <p:nvPr/>
        </p:nvSpPr>
        <p:spPr>
          <a:xfrm flipH="false" flipV="false" rot="0">
            <a:off x="2015891" y="5553122"/>
            <a:ext cx="4923361" cy="2564581"/>
          </a:xfrm>
          <a:custGeom>
            <a:avLst/>
            <a:gdLst/>
            <a:ahLst/>
            <a:cxnLst/>
            <a:rect r="r" b="b" t="t" l="l"/>
            <a:pathLst>
              <a:path h="2564581" w="4923361">
                <a:moveTo>
                  <a:pt x="0" y="0"/>
                </a:moveTo>
                <a:lnTo>
                  <a:pt x="4923362" y="0"/>
                </a:lnTo>
                <a:lnTo>
                  <a:pt x="4923362" y="2564580"/>
                </a:lnTo>
                <a:lnTo>
                  <a:pt x="0" y="2564580"/>
                </a:lnTo>
                <a:lnTo>
                  <a:pt x="0" y="0"/>
                </a:lnTo>
                <a:close/>
              </a:path>
            </a:pathLst>
          </a:custGeom>
          <a:blipFill>
            <a:blip r:embed="rId5"/>
            <a:stretch>
              <a:fillRect l="0" t="0" r="0" b="0"/>
            </a:stretch>
          </a:blipFill>
        </p:spPr>
      </p:sp>
      <p:sp>
        <p:nvSpPr>
          <p:cNvPr name="Freeform 21" id="21"/>
          <p:cNvSpPr/>
          <p:nvPr/>
        </p:nvSpPr>
        <p:spPr>
          <a:xfrm flipH="false" flipV="false" rot="0">
            <a:off x="9827292" y="5760322"/>
            <a:ext cx="2271521" cy="4099385"/>
          </a:xfrm>
          <a:custGeom>
            <a:avLst/>
            <a:gdLst/>
            <a:ahLst/>
            <a:cxnLst/>
            <a:rect r="r" b="b" t="t" l="l"/>
            <a:pathLst>
              <a:path h="4099385" w="2271521">
                <a:moveTo>
                  <a:pt x="0" y="0"/>
                </a:moveTo>
                <a:lnTo>
                  <a:pt x="2271521" y="0"/>
                </a:lnTo>
                <a:lnTo>
                  <a:pt x="2271521" y="4099386"/>
                </a:lnTo>
                <a:lnTo>
                  <a:pt x="0" y="4099386"/>
                </a:lnTo>
                <a:lnTo>
                  <a:pt x="0" y="0"/>
                </a:lnTo>
                <a:close/>
              </a:path>
            </a:pathLst>
          </a:custGeom>
          <a:blipFill>
            <a:blip r:embed="rId6"/>
            <a:stretch>
              <a:fillRect l="0" t="0" r="0" b="0"/>
            </a:stretch>
          </a:blipFill>
        </p:spPr>
      </p:sp>
      <p:sp>
        <p:nvSpPr>
          <p:cNvPr name="TextBox 22" id="2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3" id="23"/>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name="TextBox 24" id="24"/>
          <p:cNvSpPr txBox="true"/>
          <p:nvPr/>
        </p:nvSpPr>
        <p:spPr>
          <a:xfrm rot="0">
            <a:off x="2145091" y="2300431"/>
            <a:ext cx="14267200" cy="766255"/>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Software and Tools</a:t>
            </a:r>
          </a:p>
        </p:txBody>
      </p:sp>
      <p:sp>
        <p:nvSpPr>
          <p:cNvPr name="TextBox 25" id="25"/>
          <p:cNvSpPr txBox="true"/>
          <p:nvPr/>
        </p:nvSpPr>
        <p:spPr>
          <a:xfrm rot="0">
            <a:off x="910766" y="4499911"/>
            <a:ext cx="7133612" cy="853186"/>
          </a:xfrm>
          <a:prstGeom prst="rect">
            <a:avLst/>
          </a:prstGeom>
        </p:spPr>
        <p:txBody>
          <a:bodyPr anchor="t" rtlCol="false" tIns="0" lIns="0" bIns="0" rIns="0">
            <a:spAutoFit/>
          </a:bodyPr>
          <a:lstStyle/>
          <a:p>
            <a:pPr algn="l" marL="561339" indent="-280669" lvl="1">
              <a:lnSpc>
                <a:spcPts val="3639"/>
              </a:lnSpc>
              <a:buFont typeface="Arial"/>
              <a:buChar char="•"/>
            </a:pPr>
            <a:r>
              <a:rPr lang="en-US" b="true" sz="2599">
                <a:solidFill>
                  <a:srgbClr val="240960"/>
                </a:solidFill>
                <a:latin typeface="Montserrat Bold"/>
                <a:ea typeface="Montserrat Bold"/>
                <a:cs typeface="Montserrat Bold"/>
                <a:sym typeface="Montserrat Bold"/>
              </a:rPr>
              <a:t>Postman untuk pengujian API</a:t>
            </a:r>
          </a:p>
          <a:p>
            <a:pPr algn="l">
              <a:lnSpc>
                <a:spcPts val="2963"/>
              </a:lnSpc>
            </a:pPr>
          </a:p>
        </p:txBody>
      </p:sp>
      <p:sp>
        <p:nvSpPr>
          <p:cNvPr name="TextBox 26" id="26"/>
          <p:cNvSpPr txBox="true"/>
          <p:nvPr/>
        </p:nvSpPr>
        <p:spPr>
          <a:xfrm rot="0">
            <a:off x="15032913" y="948889"/>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27" id="27"/>
          <p:cNvSpPr txBox="true"/>
          <p:nvPr/>
        </p:nvSpPr>
        <p:spPr>
          <a:xfrm rot="0">
            <a:off x="7917259" y="4499911"/>
            <a:ext cx="8133009" cy="853186"/>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240960"/>
                </a:solidFill>
                <a:latin typeface="Montserrat Bold"/>
                <a:ea typeface="Montserrat Bold"/>
                <a:cs typeface="Montserrat Bold"/>
                <a:sym typeface="Montserrat Bold"/>
              </a:rPr>
              <a:t> Text Editor/IDE(VS Code)</a:t>
            </a:r>
          </a:p>
          <a:p>
            <a:pPr algn="l">
              <a:lnSpc>
                <a:spcPts val="2964"/>
              </a:lnSpc>
            </a:pPr>
          </a:p>
        </p:txBody>
      </p:sp>
      <p:sp>
        <p:nvSpPr>
          <p:cNvPr name="TextBox 28" id="28"/>
          <p:cNvSpPr txBox="true"/>
          <p:nvPr/>
        </p:nvSpPr>
        <p:spPr>
          <a:xfrm rot="0">
            <a:off x="8641304" y="5102691"/>
            <a:ext cx="8133009" cy="1184944"/>
          </a:xfrm>
          <a:prstGeom prst="rect">
            <a:avLst/>
          </a:prstGeom>
        </p:spPr>
        <p:txBody>
          <a:bodyPr anchor="t" rtlCol="false" tIns="0" lIns="0" bIns="0" rIns="0">
            <a:spAutoFit/>
          </a:bodyPr>
          <a:lstStyle/>
          <a:p>
            <a:pPr algn="l">
              <a:lnSpc>
                <a:spcPts val="3500"/>
              </a:lnSpc>
            </a:pPr>
            <a:r>
              <a:rPr lang="en-US" sz="2500" b="true">
                <a:solidFill>
                  <a:srgbClr val="240960"/>
                </a:solidFill>
                <a:latin typeface="Montserrat Bold"/>
                <a:ea typeface="Montserrat Bold"/>
                <a:cs typeface="Montserrat Bold"/>
                <a:sym typeface="Montserrat Bold"/>
              </a:rPr>
              <a:t>Struktur Direktori Proyek :</a:t>
            </a:r>
          </a:p>
          <a:p>
            <a:pPr algn="l">
              <a:lnSpc>
                <a:spcPts val="3640"/>
              </a:lnSpc>
            </a:pPr>
          </a:p>
          <a:p>
            <a:pPr algn="l">
              <a:lnSpc>
                <a:spcPts val="21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75165" y="765347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872039"/>
            <a:ext cx="9993812" cy="1836878"/>
            <a:chOff x="0" y="0"/>
            <a:chExt cx="13325082" cy="2449171"/>
          </a:xfrm>
        </p:grpSpPr>
        <p:grpSp>
          <p:nvGrpSpPr>
            <p:cNvPr name="Group 10" id="10"/>
            <p:cNvGrpSpPr/>
            <p:nvPr/>
          </p:nvGrpSpPr>
          <p:grpSpPr>
            <a:xfrm rot="0">
              <a:off x="0" y="109875"/>
              <a:ext cx="349384" cy="3493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62269" y="-57150"/>
              <a:ext cx="4907304" cy="2506321"/>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1. Konfigurasi Koneksi Database</a:t>
              </a:r>
            </a:p>
            <a:p>
              <a:pPr algn="l">
                <a:lnSpc>
                  <a:spcPts val="3754"/>
                </a:lnSpc>
              </a:pPr>
            </a:p>
            <a:p>
              <a:pPr algn="l">
                <a:lnSpc>
                  <a:spcPts val="3754"/>
                </a:lnSpc>
              </a:pPr>
            </a:p>
          </p:txBody>
        </p:sp>
        <p:sp>
          <p:nvSpPr>
            <p:cNvPr name="TextBox 14" id="14"/>
            <p:cNvSpPr txBox="true"/>
            <p:nvPr/>
          </p:nvSpPr>
          <p:spPr>
            <a:xfrm rot="0">
              <a:off x="672509" y="1196010"/>
              <a:ext cx="12652573"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240960"/>
                  </a:solidFill>
                  <a:latin typeface="Montserrat Bold"/>
                  <a:ea typeface="Montserrat Bold"/>
                  <a:cs typeface="Montserrat Bold"/>
                  <a:sym typeface="Montserrat Bold"/>
                </a:rPr>
                <a:t>Membuat kode program untuk koneksi Database pada file Config/db.js</a:t>
              </a:r>
            </a:p>
          </p:txBody>
        </p:sp>
      </p:grpSp>
      <p:grpSp>
        <p:nvGrpSpPr>
          <p:cNvPr name="Group 15" id="15"/>
          <p:cNvGrpSpPr/>
          <p:nvPr/>
        </p:nvGrpSpPr>
        <p:grpSpPr>
          <a:xfrm rot="0">
            <a:off x="12597134" y="5705988"/>
            <a:ext cx="262038" cy="2620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524578" y="990165"/>
            <a:ext cx="1256320" cy="125632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5102279" y="-313682"/>
            <a:ext cx="3185721" cy="318572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7403566" y="1871985"/>
            <a:ext cx="884434" cy="88443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720002" y="702782"/>
            <a:ext cx="2178516" cy="511264"/>
            <a:chOff x="0" y="0"/>
            <a:chExt cx="2904689" cy="681685"/>
          </a:xfrm>
        </p:grpSpPr>
        <p:sp>
          <p:nvSpPr>
            <p:cNvPr name="Freeform 29" id="29"/>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30" id="30"/>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31" id="31"/>
          <p:cNvSpPr/>
          <p:nvPr/>
        </p:nvSpPr>
        <p:spPr>
          <a:xfrm flipH="false" flipV="false" rot="0">
            <a:off x="5922708" y="4467628"/>
            <a:ext cx="6398888" cy="5248134"/>
          </a:xfrm>
          <a:custGeom>
            <a:avLst/>
            <a:gdLst/>
            <a:ahLst/>
            <a:cxnLst/>
            <a:rect r="r" b="b" t="t" l="l"/>
            <a:pathLst>
              <a:path h="5248134" w="6398888">
                <a:moveTo>
                  <a:pt x="0" y="0"/>
                </a:moveTo>
                <a:lnTo>
                  <a:pt x="6398888" y="0"/>
                </a:lnTo>
                <a:lnTo>
                  <a:pt x="6398888" y="5248134"/>
                </a:lnTo>
                <a:lnTo>
                  <a:pt x="0" y="5248134"/>
                </a:lnTo>
                <a:lnTo>
                  <a:pt x="0" y="0"/>
                </a:lnTo>
                <a:close/>
              </a:path>
            </a:pathLst>
          </a:custGeom>
          <a:blipFill>
            <a:blip r:embed="rId5"/>
            <a:stretch>
              <a:fillRect l="0" t="0" r="0" b="0"/>
            </a:stretch>
          </a:blipFill>
        </p:spPr>
      </p:sp>
      <p:sp>
        <p:nvSpPr>
          <p:cNvPr name="TextBox 32" id="3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3" id="33"/>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sp>
        <p:nvSpPr>
          <p:cNvPr name="TextBox 34" id="34"/>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75165" y="765347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954445"/>
            <a:ext cx="262038" cy="2620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844100" y="2814889"/>
            <a:ext cx="3680478" cy="1894028"/>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2. Setup Server</a:t>
            </a:r>
          </a:p>
          <a:p>
            <a:pPr algn="l">
              <a:lnSpc>
                <a:spcPts val="3754"/>
              </a:lnSpc>
            </a:pPr>
          </a:p>
          <a:p>
            <a:pPr algn="l">
              <a:lnSpc>
                <a:spcPts val="3754"/>
              </a:lnSpc>
            </a:pPr>
          </a:p>
          <a:p>
            <a:pPr algn="l">
              <a:lnSpc>
                <a:spcPts val="3754"/>
              </a:lnSpc>
            </a:pPr>
          </a:p>
        </p:txBody>
      </p:sp>
      <p:grpSp>
        <p:nvGrpSpPr>
          <p:cNvPr name="Group 13" id="13"/>
          <p:cNvGrpSpPr/>
          <p:nvPr/>
        </p:nvGrpSpPr>
        <p:grpSpPr>
          <a:xfrm rot="0">
            <a:off x="12597134" y="5705988"/>
            <a:ext cx="262038" cy="26203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524578" y="990165"/>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102279" y="-313682"/>
            <a:ext cx="3185721" cy="318572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03566" y="1871985"/>
            <a:ext cx="884434" cy="88443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720002" y="702782"/>
            <a:ext cx="2178516" cy="511264"/>
            <a:chOff x="0" y="0"/>
            <a:chExt cx="2904689" cy="681685"/>
          </a:xfrm>
        </p:grpSpPr>
        <p:sp>
          <p:nvSpPr>
            <p:cNvPr name="Freeform 27" id="27"/>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8" id="28"/>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9" id="29"/>
          <p:cNvSpPr/>
          <p:nvPr/>
        </p:nvSpPr>
        <p:spPr>
          <a:xfrm flipH="false" flipV="false" rot="0">
            <a:off x="5068255" y="4467628"/>
            <a:ext cx="8107793" cy="5085608"/>
          </a:xfrm>
          <a:custGeom>
            <a:avLst/>
            <a:gdLst/>
            <a:ahLst/>
            <a:cxnLst/>
            <a:rect r="r" b="b" t="t" l="l"/>
            <a:pathLst>
              <a:path h="5085608" w="8107793">
                <a:moveTo>
                  <a:pt x="0" y="0"/>
                </a:moveTo>
                <a:lnTo>
                  <a:pt x="8107794" y="0"/>
                </a:lnTo>
                <a:lnTo>
                  <a:pt x="8107794" y="5085608"/>
                </a:lnTo>
                <a:lnTo>
                  <a:pt x="0" y="5085608"/>
                </a:lnTo>
                <a:lnTo>
                  <a:pt x="0" y="0"/>
                </a:lnTo>
                <a:close/>
              </a:path>
            </a:pathLst>
          </a:custGeom>
          <a:blipFill>
            <a:blip r:embed="rId5"/>
            <a:stretch>
              <a:fillRect l="0" t="0" r="0" b="0"/>
            </a:stretch>
          </a:blipFill>
        </p:spPr>
      </p:sp>
      <p:sp>
        <p:nvSpPr>
          <p:cNvPr name="TextBox 30" id="30"/>
          <p:cNvSpPr txBox="true"/>
          <p:nvPr/>
        </p:nvSpPr>
        <p:spPr>
          <a:xfrm rot="0">
            <a:off x="3844100" y="3552893"/>
            <a:ext cx="9489430" cy="68262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Gunakan server.js untuk membuka local host</a:t>
            </a:r>
          </a:p>
          <a:p>
            <a:pPr algn="r">
              <a:lnSpc>
                <a:spcPts val="2799"/>
              </a:lnSpc>
              <a:spcBef>
                <a:spcPct val="0"/>
              </a:spcBef>
            </a:pPr>
          </a:p>
        </p:txBody>
      </p:sp>
      <p:sp>
        <p:nvSpPr>
          <p:cNvPr name="TextBox 31" id="3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2" id="32"/>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p:txBody>
      </p:sp>
      <p:sp>
        <p:nvSpPr>
          <p:cNvPr name="TextBox 33" id="33"/>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75165" y="765347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954445"/>
            <a:ext cx="262038" cy="2620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844100" y="2814889"/>
            <a:ext cx="7552636" cy="2370278"/>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3.Membuat Route dan Operasi CRUD</a:t>
            </a:r>
          </a:p>
          <a:p>
            <a:pPr algn="l">
              <a:lnSpc>
                <a:spcPts val="3754"/>
              </a:lnSpc>
            </a:pPr>
          </a:p>
          <a:p>
            <a:pPr algn="l">
              <a:lnSpc>
                <a:spcPts val="3754"/>
              </a:lnSpc>
            </a:pPr>
          </a:p>
          <a:p>
            <a:pPr algn="l">
              <a:lnSpc>
                <a:spcPts val="3754"/>
              </a:lnSpc>
            </a:pPr>
          </a:p>
          <a:p>
            <a:pPr algn="l">
              <a:lnSpc>
                <a:spcPts val="3754"/>
              </a:lnSpc>
            </a:pPr>
          </a:p>
        </p:txBody>
      </p:sp>
      <p:grpSp>
        <p:nvGrpSpPr>
          <p:cNvPr name="Group 13" id="13"/>
          <p:cNvGrpSpPr/>
          <p:nvPr/>
        </p:nvGrpSpPr>
        <p:grpSpPr>
          <a:xfrm rot="0">
            <a:off x="12597134" y="5705988"/>
            <a:ext cx="262038" cy="26203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524578" y="990165"/>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102279" y="-313682"/>
            <a:ext cx="3185721" cy="318572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03566" y="1871985"/>
            <a:ext cx="884434" cy="88443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720002" y="702782"/>
            <a:ext cx="2178516" cy="511264"/>
            <a:chOff x="0" y="0"/>
            <a:chExt cx="2904689" cy="681685"/>
          </a:xfrm>
        </p:grpSpPr>
        <p:sp>
          <p:nvSpPr>
            <p:cNvPr name="Freeform 27" id="27"/>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8" id="28"/>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9" id="29"/>
          <p:cNvSpPr/>
          <p:nvPr/>
        </p:nvSpPr>
        <p:spPr>
          <a:xfrm flipH="false" flipV="false" rot="0">
            <a:off x="6045605" y="4467628"/>
            <a:ext cx="6196790" cy="5313870"/>
          </a:xfrm>
          <a:custGeom>
            <a:avLst/>
            <a:gdLst/>
            <a:ahLst/>
            <a:cxnLst/>
            <a:rect r="r" b="b" t="t" l="l"/>
            <a:pathLst>
              <a:path h="5313870" w="6196790">
                <a:moveTo>
                  <a:pt x="0" y="0"/>
                </a:moveTo>
                <a:lnTo>
                  <a:pt x="6196790" y="0"/>
                </a:lnTo>
                <a:lnTo>
                  <a:pt x="6196790" y="5313869"/>
                </a:lnTo>
                <a:lnTo>
                  <a:pt x="0" y="5313869"/>
                </a:lnTo>
                <a:lnTo>
                  <a:pt x="0" y="0"/>
                </a:lnTo>
                <a:close/>
              </a:path>
            </a:pathLst>
          </a:custGeom>
          <a:blipFill>
            <a:blip r:embed="rId5"/>
            <a:stretch>
              <a:fillRect l="0" t="0" r="0" b="0"/>
            </a:stretch>
          </a:blipFill>
        </p:spPr>
      </p:sp>
      <p:sp>
        <p:nvSpPr>
          <p:cNvPr name="TextBox 30" id="30"/>
          <p:cNvSpPr txBox="true"/>
          <p:nvPr/>
        </p:nvSpPr>
        <p:spPr>
          <a:xfrm rot="0">
            <a:off x="3844100" y="3552893"/>
            <a:ext cx="10500815" cy="138747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Routes dan operasi CRUD pada penggunaController.js dan menggunakan validasi data JsonWebToken</a:t>
            </a:r>
          </a:p>
          <a:p>
            <a:pPr algn="l">
              <a:lnSpc>
                <a:spcPts val="2799"/>
              </a:lnSpc>
            </a:pPr>
          </a:p>
          <a:p>
            <a:pPr algn="r">
              <a:lnSpc>
                <a:spcPts val="2799"/>
              </a:lnSpc>
              <a:spcBef>
                <a:spcPct val="0"/>
              </a:spcBef>
            </a:pPr>
          </a:p>
        </p:txBody>
      </p:sp>
      <p:sp>
        <p:nvSpPr>
          <p:cNvPr name="TextBox 31" id="3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2" id="32"/>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sp>
        <p:nvSpPr>
          <p:cNvPr name="TextBox 33" id="33"/>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34" id="34"/>
          <p:cNvSpPr txBox="true"/>
          <p:nvPr/>
        </p:nvSpPr>
        <p:spPr>
          <a:xfrm rot="0">
            <a:off x="5549453" y="9981522"/>
            <a:ext cx="10500815" cy="138747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Full code </a:t>
            </a:r>
            <a:r>
              <a:rPr lang="en-US" b="true" sz="1999" u="sng">
                <a:solidFill>
                  <a:srgbClr val="240960"/>
                </a:solidFill>
                <a:latin typeface="Montserrat Bold"/>
                <a:ea typeface="Montserrat Bold"/>
                <a:cs typeface="Montserrat Bold"/>
                <a:sym typeface="Montserrat Bold"/>
                <a:hlinkClick r:id="rId6" tooltip="https://github.com/nability/Project-UAS-PBP"/>
              </a:rPr>
              <a:t>https://github.com/nability/Project-UAS-PBP</a:t>
            </a:r>
          </a:p>
          <a:p>
            <a:pPr algn="l">
              <a:lnSpc>
                <a:spcPts val="2799"/>
              </a:lnSpc>
            </a:pPr>
          </a:p>
          <a:p>
            <a:pPr algn="l">
              <a:lnSpc>
                <a:spcPts val="2799"/>
              </a:lnSpc>
            </a:pPr>
          </a:p>
          <a:p>
            <a:pPr algn="r">
              <a:lnSpc>
                <a:spcPts val="27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75165" y="765347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954445"/>
            <a:ext cx="262038" cy="2620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844100" y="2814889"/>
            <a:ext cx="7552636" cy="2370278"/>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3.Membuat Route dan Operasi CRUD</a:t>
            </a:r>
          </a:p>
          <a:p>
            <a:pPr algn="l">
              <a:lnSpc>
                <a:spcPts val="3754"/>
              </a:lnSpc>
            </a:pPr>
          </a:p>
          <a:p>
            <a:pPr algn="l">
              <a:lnSpc>
                <a:spcPts val="3754"/>
              </a:lnSpc>
            </a:pPr>
          </a:p>
          <a:p>
            <a:pPr algn="l">
              <a:lnSpc>
                <a:spcPts val="3754"/>
              </a:lnSpc>
            </a:pPr>
          </a:p>
          <a:p>
            <a:pPr algn="l">
              <a:lnSpc>
                <a:spcPts val="3754"/>
              </a:lnSpc>
            </a:pPr>
          </a:p>
        </p:txBody>
      </p:sp>
      <p:grpSp>
        <p:nvGrpSpPr>
          <p:cNvPr name="Group 13" id="13"/>
          <p:cNvGrpSpPr/>
          <p:nvPr/>
        </p:nvGrpSpPr>
        <p:grpSpPr>
          <a:xfrm rot="0">
            <a:off x="12597134" y="5705988"/>
            <a:ext cx="262038" cy="26203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524578" y="990165"/>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102279" y="-313682"/>
            <a:ext cx="3185721" cy="318572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03566" y="1871985"/>
            <a:ext cx="884434" cy="88443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720002" y="702782"/>
            <a:ext cx="2178516" cy="511264"/>
            <a:chOff x="0" y="0"/>
            <a:chExt cx="2904689" cy="681685"/>
          </a:xfrm>
        </p:grpSpPr>
        <p:sp>
          <p:nvSpPr>
            <p:cNvPr name="Freeform 27" id="27"/>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8" id="28"/>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9" id="29"/>
          <p:cNvSpPr/>
          <p:nvPr/>
        </p:nvSpPr>
        <p:spPr>
          <a:xfrm flipH="false" flipV="false" rot="0">
            <a:off x="5774834" y="4504658"/>
            <a:ext cx="6822300" cy="5239808"/>
          </a:xfrm>
          <a:custGeom>
            <a:avLst/>
            <a:gdLst/>
            <a:ahLst/>
            <a:cxnLst/>
            <a:rect r="r" b="b" t="t" l="l"/>
            <a:pathLst>
              <a:path h="5239808" w="6822300">
                <a:moveTo>
                  <a:pt x="0" y="0"/>
                </a:moveTo>
                <a:lnTo>
                  <a:pt x="6822300" y="0"/>
                </a:lnTo>
                <a:lnTo>
                  <a:pt x="6822300" y="5239808"/>
                </a:lnTo>
                <a:lnTo>
                  <a:pt x="0" y="5239808"/>
                </a:lnTo>
                <a:lnTo>
                  <a:pt x="0" y="0"/>
                </a:lnTo>
                <a:close/>
              </a:path>
            </a:pathLst>
          </a:custGeom>
          <a:blipFill>
            <a:blip r:embed="rId5"/>
            <a:stretch>
              <a:fillRect l="0" t="0" r="0" b="0"/>
            </a:stretch>
          </a:blipFill>
        </p:spPr>
      </p:sp>
      <p:sp>
        <p:nvSpPr>
          <p:cNvPr name="TextBox 30" id="30"/>
          <p:cNvSpPr txBox="true"/>
          <p:nvPr/>
        </p:nvSpPr>
        <p:spPr>
          <a:xfrm rot="0">
            <a:off x="3844100" y="3552893"/>
            <a:ext cx="10500815" cy="68262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Routes dan operasi CRUD pada konsultasiKesehatanController.js</a:t>
            </a:r>
          </a:p>
          <a:p>
            <a:pPr algn="r">
              <a:lnSpc>
                <a:spcPts val="2799"/>
              </a:lnSpc>
              <a:spcBef>
                <a:spcPct val="0"/>
              </a:spcBef>
            </a:pPr>
          </a:p>
        </p:txBody>
      </p:sp>
      <p:sp>
        <p:nvSpPr>
          <p:cNvPr name="TextBox 31" id="3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2" id="32"/>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sp>
        <p:nvSpPr>
          <p:cNvPr name="TextBox 33" id="33"/>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34" id="34"/>
          <p:cNvSpPr txBox="true"/>
          <p:nvPr/>
        </p:nvSpPr>
        <p:spPr>
          <a:xfrm rot="0">
            <a:off x="5549453" y="9981522"/>
            <a:ext cx="10500815" cy="138747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Full code </a:t>
            </a:r>
            <a:r>
              <a:rPr lang="en-US" b="true" sz="1999" u="sng">
                <a:solidFill>
                  <a:srgbClr val="240960"/>
                </a:solidFill>
                <a:latin typeface="Montserrat Bold"/>
                <a:ea typeface="Montserrat Bold"/>
                <a:cs typeface="Montserrat Bold"/>
                <a:sym typeface="Montserrat Bold"/>
                <a:hlinkClick r:id="rId6" tooltip="https://github.com/nability/Project-UAS-PBP"/>
              </a:rPr>
              <a:t>https://github.com/nability/Project-UAS-PBP</a:t>
            </a:r>
          </a:p>
          <a:p>
            <a:pPr algn="l">
              <a:lnSpc>
                <a:spcPts val="2799"/>
              </a:lnSpc>
            </a:pPr>
          </a:p>
          <a:p>
            <a:pPr algn="l">
              <a:lnSpc>
                <a:spcPts val="2799"/>
              </a:lnSpc>
            </a:pPr>
          </a:p>
          <a:p>
            <a:pPr algn="r">
              <a:lnSpc>
                <a:spcPts val="27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3671" y="8951946"/>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15604" y="7384333"/>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580673" y="1885025"/>
            <a:ext cx="11126654" cy="146433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Implementasi Rest API</a:t>
            </a:r>
          </a:p>
          <a:p>
            <a:pPr algn="l">
              <a:lnSpc>
                <a:spcPts val="5467"/>
              </a:lnSpc>
            </a:pPr>
          </a:p>
        </p:txBody>
      </p:sp>
      <p:grpSp>
        <p:nvGrpSpPr>
          <p:cNvPr name="Group 9" id="9"/>
          <p:cNvGrpSpPr/>
          <p:nvPr/>
        </p:nvGrpSpPr>
        <p:grpSpPr>
          <a:xfrm rot="0">
            <a:off x="3347399" y="2954445"/>
            <a:ext cx="262038" cy="2620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844100" y="2814889"/>
            <a:ext cx="7552636" cy="2370278"/>
          </a:xfrm>
          <a:prstGeom prst="rect">
            <a:avLst/>
          </a:prstGeom>
        </p:spPr>
        <p:txBody>
          <a:bodyPr anchor="t" rtlCol="false" tIns="0" lIns="0" bIns="0" rIns="0">
            <a:spAutoFit/>
          </a:bodyPr>
          <a:lstStyle/>
          <a:p>
            <a:pPr algn="l">
              <a:lnSpc>
                <a:spcPts val="3754"/>
              </a:lnSpc>
            </a:pPr>
            <a:r>
              <a:rPr lang="en-US" sz="2681" b="true">
                <a:solidFill>
                  <a:srgbClr val="240960"/>
                </a:solidFill>
                <a:latin typeface="Montserrat Bold"/>
                <a:ea typeface="Montserrat Bold"/>
                <a:cs typeface="Montserrat Bold"/>
                <a:sym typeface="Montserrat Bold"/>
              </a:rPr>
              <a:t>3.Membuat Route dan Operasi CRUD</a:t>
            </a:r>
          </a:p>
          <a:p>
            <a:pPr algn="l">
              <a:lnSpc>
                <a:spcPts val="3754"/>
              </a:lnSpc>
            </a:pPr>
          </a:p>
          <a:p>
            <a:pPr algn="l">
              <a:lnSpc>
                <a:spcPts val="3754"/>
              </a:lnSpc>
            </a:pPr>
          </a:p>
          <a:p>
            <a:pPr algn="l">
              <a:lnSpc>
                <a:spcPts val="3754"/>
              </a:lnSpc>
            </a:pPr>
          </a:p>
          <a:p>
            <a:pPr algn="l">
              <a:lnSpc>
                <a:spcPts val="3754"/>
              </a:lnSpc>
            </a:pPr>
          </a:p>
        </p:txBody>
      </p:sp>
      <p:grpSp>
        <p:nvGrpSpPr>
          <p:cNvPr name="Group 13" id="13"/>
          <p:cNvGrpSpPr/>
          <p:nvPr/>
        </p:nvGrpSpPr>
        <p:grpSpPr>
          <a:xfrm rot="0">
            <a:off x="12597134" y="5705988"/>
            <a:ext cx="262038" cy="26203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524578" y="990165"/>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102279" y="-313682"/>
            <a:ext cx="3185721" cy="318572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03566" y="1871985"/>
            <a:ext cx="884434" cy="88443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720002" y="702782"/>
            <a:ext cx="2178516" cy="511264"/>
            <a:chOff x="0" y="0"/>
            <a:chExt cx="2904689" cy="681685"/>
          </a:xfrm>
        </p:grpSpPr>
        <p:sp>
          <p:nvSpPr>
            <p:cNvPr name="Freeform 27" id="27"/>
            <p:cNvSpPr/>
            <p:nvPr/>
          </p:nvSpPr>
          <p:spPr>
            <a:xfrm flipH="false" flipV="false" rot="0">
              <a:off x="0" y="0"/>
              <a:ext cx="691282" cy="650618"/>
            </a:xfrm>
            <a:custGeom>
              <a:avLst/>
              <a:gdLst/>
              <a:ahLst/>
              <a:cxnLst/>
              <a:rect r="r" b="b" t="t" l="l"/>
              <a:pathLst>
                <a:path h="650618" w="691282">
                  <a:moveTo>
                    <a:pt x="0" y="0"/>
                  </a:moveTo>
                  <a:lnTo>
                    <a:pt x="691282" y="0"/>
                  </a:lnTo>
                  <a:lnTo>
                    <a:pt x="691282" y="650618"/>
                  </a:lnTo>
                  <a:lnTo>
                    <a:pt x="0" y="650618"/>
                  </a:lnTo>
                  <a:lnTo>
                    <a:pt x="0" y="0"/>
                  </a:lnTo>
                  <a:close/>
                </a:path>
              </a:pathLst>
            </a:custGeom>
            <a:blipFill>
              <a:blip r:embed="rId4"/>
              <a:stretch>
                <a:fillRect l="0" t="0" r="0" b="0"/>
              </a:stretch>
            </a:blipFill>
          </p:spPr>
        </p:sp>
        <p:sp>
          <p:nvSpPr>
            <p:cNvPr name="TextBox 28" id="28"/>
            <p:cNvSpPr txBox="true"/>
            <p:nvPr/>
          </p:nvSpPr>
          <p:spPr>
            <a:xfrm rot="0">
              <a:off x="1013838" y="42318"/>
              <a:ext cx="1890850" cy="63936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Universitas Nusa Putra</a:t>
              </a:r>
            </a:p>
          </p:txBody>
        </p:sp>
      </p:grpSp>
      <p:sp>
        <p:nvSpPr>
          <p:cNvPr name="Freeform 29" id="29"/>
          <p:cNvSpPr/>
          <p:nvPr/>
        </p:nvSpPr>
        <p:spPr>
          <a:xfrm flipH="false" flipV="false" rot="0">
            <a:off x="5715273" y="4235518"/>
            <a:ext cx="6822300" cy="5239808"/>
          </a:xfrm>
          <a:custGeom>
            <a:avLst/>
            <a:gdLst/>
            <a:ahLst/>
            <a:cxnLst/>
            <a:rect r="r" b="b" t="t" l="l"/>
            <a:pathLst>
              <a:path h="5239808" w="6822300">
                <a:moveTo>
                  <a:pt x="0" y="0"/>
                </a:moveTo>
                <a:lnTo>
                  <a:pt x="6822300" y="0"/>
                </a:lnTo>
                <a:lnTo>
                  <a:pt x="6822300" y="5239808"/>
                </a:lnTo>
                <a:lnTo>
                  <a:pt x="0" y="5239808"/>
                </a:lnTo>
                <a:lnTo>
                  <a:pt x="0" y="0"/>
                </a:lnTo>
                <a:close/>
              </a:path>
            </a:pathLst>
          </a:custGeom>
          <a:blipFill>
            <a:blip r:embed="rId5"/>
            <a:stretch>
              <a:fillRect l="0" t="0" r="0" b="0"/>
            </a:stretch>
          </a:blipFill>
        </p:spPr>
      </p:sp>
      <p:sp>
        <p:nvSpPr>
          <p:cNvPr name="TextBox 30" id="30"/>
          <p:cNvSpPr txBox="true"/>
          <p:nvPr/>
        </p:nvSpPr>
        <p:spPr>
          <a:xfrm rot="0">
            <a:off x="3844100" y="3552893"/>
            <a:ext cx="10500815" cy="68262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Routes dan operasi CRUD pada rekamMedisController.js</a:t>
            </a:r>
          </a:p>
          <a:p>
            <a:pPr algn="r">
              <a:lnSpc>
                <a:spcPts val="2799"/>
              </a:lnSpc>
              <a:spcBef>
                <a:spcPct val="0"/>
              </a:spcBef>
            </a:pPr>
          </a:p>
        </p:txBody>
      </p:sp>
      <p:sp>
        <p:nvSpPr>
          <p:cNvPr name="TextBox 31" id="3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2" id="32"/>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09</a:t>
            </a:r>
          </a:p>
        </p:txBody>
      </p:sp>
      <p:sp>
        <p:nvSpPr>
          <p:cNvPr name="TextBox 33" id="33"/>
          <p:cNvSpPr txBox="true"/>
          <p:nvPr/>
        </p:nvSpPr>
        <p:spPr>
          <a:xfrm rot="0">
            <a:off x="15222898" y="752110"/>
            <a:ext cx="2378787" cy="1044611"/>
          </a:xfrm>
          <a:prstGeom prst="rect">
            <a:avLst/>
          </a:prstGeom>
        </p:spPr>
        <p:txBody>
          <a:bodyPr anchor="t" rtlCol="false" tIns="0" lIns="0" bIns="0" rIns="0">
            <a:spAutoFit/>
          </a:bodyPr>
          <a:lstStyle/>
          <a:p>
            <a:pPr algn="l">
              <a:lnSpc>
                <a:spcPts val="2795"/>
              </a:lnSpc>
            </a:pPr>
            <a:r>
              <a:rPr lang="en-US" sz="2183" b="true">
                <a:solidFill>
                  <a:srgbClr val="240960"/>
                </a:solidFill>
                <a:latin typeface="Montserrat Bold"/>
                <a:ea typeface="Montserrat Bold"/>
                <a:cs typeface="Montserrat Bold"/>
                <a:sym typeface="Montserrat Bold"/>
              </a:rPr>
              <a:t>Pemrograman Berbasis Platform</a:t>
            </a:r>
          </a:p>
        </p:txBody>
      </p:sp>
      <p:sp>
        <p:nvSpPr>
          <p:cNvPr name="TextBox 34" id="34"/>
          <p:cNvSpPr txBox="true"/>
          <p:nvPr/>
        </p:nvSpPr>
        <p:spPr>
          <a:xfrm rot="0">
            <a:off x="5549453" y="9981522"/>
            <a:ext cx="10500815" cy="1387475"/>
          </a:xfrm>
          <a:prstGeom prst="rect">
            <a:avLst/>
          </a:prstGeom>
        </p:spPr>
        <p:txBody>
          <a:bodyPr anchor="t" rtlCol="false" tIns="0" lIns="0" bIns="0" rIns="0">
            <a:spAutoFit/>
          </a:bodyPr>
          <a:lstStyle/>
          <a:p>
            <a:pPr algn="l">
              <a:lnSpc>
                <a:spcPts val="2799"/>
              </a:lnSpc>
            </a:pPr>
            <a:r>
              <a:rPr lang="en-US" sz="1999" b="true">
                <a:solidFill>
                  <a:srgbClr val="240960"/>
                </a:solidFill>
                <a:latin typeface="Montserrat Bold"/>
                <a:ea typeface="Montserrat Bold"/>
                <a:cs typeface="Montserrat Bold"/>
                <a:sym typeface="Montserrat Bold"/>
              </a:rPr>
              <a:t>Full code </a:t>
            </a:r>
            <a:r>
              <a:rPr lang="en-US" b="true" sz="1999" u="sng">
                <a:solidFill>
                  <a:srgbClr val="240960"/>
                </a:solidFill>
                <a:latin typeface="Montserrat Bold"/>
                <a:ea typeface="Montserrat Bold"/>
                <a:cs typeface="Montserrat Bold"/>
                <a:sym typeface="Montserrat Bold"/>
                <a:hlinkClick r:id="rId6" tooltip="https://github.com/nability/Project-UAS-PBP"/>
              </a:rPr>
              <a:t>https://github.com/nability/Project-UAS-PBP</a:t>
            </a:r>
          </a:p>
          <a:p>
            <a:pPr algn="l">
              <a:lnSpc>
                <a:spcPts val="2799"/>
              </a:lnSpc>
            </a:pPr>
          </a:p>
          <a:p>
            <a:pPr algn="l">
              <a:lnSpc>
                <a:spcPts val="2799"/>
              </a:lnSpc>
            </a:pPr>
          </a:p>
          <a:p>
            <a:pPr algn="r">
              <a:lnSpc>
                <a:spcPts val="27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DAGdNkWv3pQ</dc:identifier>
  <dcterms:modified xsi:type="dcterms:W3CDTF">2011-08-01T06:04:30Z</dcterms:modified>
  <cp:revision>1</cp:revision>
  <dc:title>Purple Modern Minimalist Business Development Presentation</dc:title>
</cp:coreProperties>
</file>