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6fd5f9021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6fd5f902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6fd5f902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6fd5f902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6fd5f902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6fd5f902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6fd5f9021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6fd5f9021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6fd5f902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56fd5f902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6fd5f9021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6fd5f9021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6fd5f9021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6fd5f9021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6fd5f9021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6fd5f9021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6fd5f902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6fd5f9021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6fd5f9021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6fd5f902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56fd5f90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56fd5f90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56fd5f9021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56fd5f902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6fd5f902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6fd5f902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6fd5f902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6fd5f902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6fd5f9021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6fd5f9021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6fd5f9021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6fd5f9021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6fd5f902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6fd5f902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56fd5f902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56fd5f902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6fd5f9021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56fd5f902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6fd5f9021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56fd5f9021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6fd5f9021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6fd5f9021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6fd5f90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6fd5f90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56fd5f9021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56fd5f9021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6fd5f902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6fd5f902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56fd5f902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56fd5f902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6fd5f902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6fd5f902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6fd5f902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6fd5f902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6fd5f902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6fd5f902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6fd5f902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6fd5f902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39550"/>
            <a:ext cx="8520600" cy="2657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3336825"/>
            <a:ext cx="8520600" cy="1020600"/>
          </a:xfrm>
          <a:prstGeom prst="rect">
            <a:avLst/>
          </a:prstGeom>
          <a:ln cap="flat" cmpd="sng" w="9525">
            <a:solidFill>
              <a:srgbClr val="4A86E8"/>
            </a:solidFill>
            <a:prstDash val="solid"/>
            <a:round/>
            <a:headEnd len="sm" w="sm" type="none"/>
            <a:tailEnd len="sm" w="sm" type="none"/>
          </a:ln>
        </p:spPr>
        <p:txBody>
          <a:bodyPr anchorCtr="0" anchor="t" bIns="91425" lIns="91425" spcFirstLastPara="1" rIns="91425" wrap="square" tIns="91425">
            <a:normAutofit fontScale="85000" lnSpcReduction="20000"/>
          </a:bodyPr>
          <a:lstStyle/>
          <a:p>
            <a:pPr indent="0" lvl="0" marL="0" rtl="0" algn="ctr">
              <a:spcBef>
                <a:spcPts val="0"/>
              </a:spcBef>
              <a:spcAft>
                <a:spcPts val="0"/>
              </a:spcAft>
              <a:buClr>
                <a:schemeClr val="dk1"/>
              </a:buClr>
              <a:buSzPts val="935"/>
              <a:buFont typeface="Arial"/>
              <a:buNone/>
            </a:pPr>
            <a:r>
              <a:rPr i="1" lang="en-GB" sz="5200">
                <a:solidFill>
                  <a:srgbClr val="4A86E8"/>
                </a:solidFill>
              </a:rPr>
              <a:t>Face recognition using alexnet</a:t>
            </a:r>
            <a:endParaRPr i="1" sz="5200">
              <a:solidFill>
                <a:srgbClr val="4A86E8"/>
              </a:solidFill>
            </a:endParaRPr>
          </a:p>
          <a:p>
            <a:pPr indent="0" lvl="0" marL="0" rtl="0" algn="ctr">
              <a:spcBef>
                <a:spcPts val="0"/>
              </a:spcBef>
              <a:spcAft>
                <a:spcPts val="0"/>
              </a:spcAft>
              <a:buNone/>
            </a:pPr>
            <a:r>
              <a:t/>
            </a:r>
            <a:endParaRPr/>
          </a:p>
        </p:txBody>
      </p:sp>
      <p:pic>
        <p:nvPicPr>
          <p:cNvPr id="56" name="Google Shape;56;p13" title="umkc.jpg"/>
          <p:cNvPicPr preferRelativeResize="0"/>
          <p:nvPr/>
        </p:nvPicPr>
        <p:blipFill>
          <a:blip r:embed="rId3">
            <a:alphaModFix/>
          </a:blip>
          <a:stretch>
            <a:fillRect/>
          </a:stretch>
        </p:blipFill>
        <p:spPr>
          <a:xfrm>
            <a:off x="1751725" y="0"/>
            <a:ext cx="5321850" cy="3253525"/>
          </a:xfrm>
          <a:prstGeom prst="rect">
            <a:avLst/>
          </a:prstGeom>
          <a:noFill/>
          <a:ln>
            <a:noFill/>
          </a:ln>
        </p:spPr>
      </p:pic>
      <p:sp>
        <p:nvSpPr>
          <p:cNvPr id="57" name="Google Shape;57;p13"/>
          <p:cNvSpPr txBox="1"/>
          <p:nvPr/>
        </p:nvSpPr>
        <p:spPr>
          <a:xfrm>
            <a:off x="1762150" y="4732375"/>
            <a:ext cx="5998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solidFill>
                  <a:schemeClr val="dk2"/>
                </a:solidFill>
              </a:rPr>
              <a:t>                                 Nabil Kana</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1" type="body"/>
          </p:nvPr>
        </p:nvSpPr>
        <p:spPr>
          <a:xfrm>
            <a:off x="1290650" y="463675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               </a:t>
            </a:r>
            <a:r>
              <a:rPr i="1" lang="en-GB"/>
              <a:t> Training loss and accuracy for Model 5A</a:t>
            </a:r>
            <a:endParaRPr/>
          </a:p>
        </p:txBody>
      </p:sp>
      <p:pic>
        <p:nvPicPr>
          <p:cNvPr id="111" name="Google Shape;111;p22" title="dl5.png"/>
          <p:cNvPicPr preferRelativeResize="0"/>
          <p:nvPr/>
        </p:nvPicPr>
        <p:blipFill>
          <a:blip r:embed="rId3">
            <a:alphaModFix/>
          </a:blip>
          <a:stretch>
            <a:fillRect/>
          </a:stretch>
        </p:blipFill>
        <p:spPr>
          <a:xfrm>
            <a:off x="152400" y="0"/>
            <a:ext cx="8991602" cy="4565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1" type="body"/>
          </p:nvPr>
        </p:nvSpPr>
        <p:spPr>
          <a:xfrm>
            <a:off x="1165700" y="46159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               </a:t>
            </a:r>
            <a:r>
              <a:rPr i="1" lang="en-GB"/>
              <a:t> Training loss and accuracy for Model 6A</a:t>
            </a:r>
            <a:endParaRPr/>
          </a:p>
        </p:txBody>
      </p:sp>
      <p:pic>
        <p:nvPicPr>
          <p:cNvPr id="117" name="Google Shape;117;p23" title="dl6.png"/>
          <p:cNvPicPr preferRelativeResize="0"/>
          <p:nvPr/>
        </p:nvPicPr>
        <p:blipFill>
          <a:blip r:embed="rId3">
            <a:alphaModFix/>
          </a:blip>
          <a:stretch>
            <a:fillRect/>
          </a:stretch>
        </p:blipFill>
        <p:spPr>
          <a:xfrm>
            <a:off x="152400" y="0"/>
            <a:ext cx="8920776" cy="4615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49748"/>
              <a:buFont typeface="Arial"/>
              <a:buNone/>
            </a:pPr>
            <a:r>
              <a:rPr i="1" lang="en-GB" sz="2211" u="sng">
                <a:solidFill>
                  <a:srgbClr val="4A86E8"/>
                </a:solidFill>
              </a:rPr>
              <a:t>Model Selection and Aggregation:</a:t>
            </a:r>
            <a:endParaRPr i="1" sz="2211" u="sng">
              <a:solidFill>
                <a:srgbClr val="4A86E8"/>
              </a:solidFill>
            </a:endParaRPr>
          </a:p>
          <a:p>
            <a:pPr indent="0" lvl="0" marL="0" rtl="0" algn="l">
              <a:spcBef>
                <a:spcPts val="1200"/>
              </a:spcBef>
              <a:spcAft>
                <a:spcPts val="0"/>
              </a:spcAft>
              <a:buNone/>
            </a:pPr>
            <a:r>
              <a:t/>
            </a:r>
            <a:endParaRPr/>
          </a:p>
        </p:txBody>
      </p:sp>
      <p:sp>
        <p:nvSpPr>
          <p:cNvPr id="123" name="Google Shape;123;p24"/>
          <p:cNvSpPr txBox="1"/>
          <p:nvPr>
            <p:ph idx="1" type="body"/>
          </p:nvPr>
        </p:nvSpPr>
        <p:spPr>
          <a:xfrm>
            <a:off x="311700" y="1152475"/>
            <a:ext cx="8520600" cy="3705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sz="1600">
                <a:solidFill>
                  <a:schemeClr val="dk1"/>
                </a:solidFill>
              </a:rPr>
              <a:t>After evaluating the six trained models, we discarded the three models with </a:t>
            </a:r>
            <a:r>
              <a:rPr lang="en-GB" sz="1600">
                <a:solidFill>
                  <a:schemeClr val="dk1"/>
                </a:solidFill>
              </a:rPr>
              <a:t>accuracy</a:t>
            </a:r>
            <a:r>
              <a:rPr lang="en-GB" sz="1600">
                <a:solidFill>
                  <a:schemeClr val="dk1"/>
                </a:solidFill>
              </a:rPr>
              <a:t> less than 90%. The remaining three models, which showed an accuracy higher than 90% were selected for further aggregation.</a:t>
            </a:r>
            <a:br>
              <a:rPr lang="en-GB" sz="1600">
                <a:solidFill>
                  <a:schemeClr val="dk1"/>
                </a:solidFill>
              </a:rPr>
            </a:br>
            <a:r>
              <a:rPr lang="en-GB" sz="1600">
                <a:solidFill>
                  <a:schemeClr val="dk1"/>
                </a:solidFill>
              </a:rPr>
              <a:t>The weights of the three selected models were averaged layer by layer to create a new, unified model.</a:t>
            </a:r>
            <a:br>
              <a:rPr lang="en-GB" sz="1600">
                <a:solidFill>
                  <a:schemeClr val="dk1"/>
                </a:solidFill>
              </a:rPr>
            </a:br>
            <a:r>
              <a:rPr lang="en-GB" sz="1600">
                <a:solidFill>
                  <a:schemeClr val="dk1"/>
                </a:solidFill>
              </a:rPr>
              <a:t>Before evaluation, we removed the classification layer from the aggregated model, using the output of the final fully connected layer (FC7) as a 4096 dimensional feature </a:t>
            </a:r>
            <a:r>
              <a:rPr lang="en-GB" sz="1600">
                <a:solidFill>
                  <a:schemeClr val="dk1"/>
                </a:solidFill>
              </a:rPr>
              <a:t>vector</a:t>
            </a:r>
            <a:r>
              <a:rPr lang="en-GB" sz="1600">
                <a:solidFill>
                  <a:schemeClr val="dk1"/>
                </a:solidFill>
              </a:rPr>
              <a:t> . These feature vectors were used to measure similarity between face images using cosine similarity.</a:t>
            </a:r>
            <a:endParaRPr sz="1600">
              <a:solidFill>
                <a:schemeClr val="dk1"/>
              </a:solidFill>
            </a:endParaRPr>
          </a:p>
          <a:p>
            <a:pPr indent="0" lvl="0" marL="0" rtl="0" algn="l">
              <a:spcBef>
                <a:spcPts val="1200"/>
              </a:spcBef>
              <a:spcAft>
                <a:spcPts val="0"/>
              </a:spcAft>
              <a:buNone/>
            </a:pPr>
            <a:r>
              <a:rPr lang="en-GB" sz="1600">
                <a:solidFill>
                  <a:schemeClr val="dk1"/>
                </a:solidFill>
              </a:rPr>
              <a:t>The 11th image of each subject was used as a probe. The 12th to 15th images of all 50 subjects were used as a gallery. Cosine similarity was computed between each probe and every gallery image.</a:t>
            </a:r>
            <a:endParaRPr sz="1600">
              <a:solidFill>
                <a:schemeClr val="dk1"/>
              </a:solidFill>
            </a:endParaRPr>
          </a:p>
          <a:p>
            <a:pPr indent="0" lvl="0" marL="0" rtl="0" algn="l">
              <a:spcBef>
                <a:spcPts val="1200"/>
              </a:spcBef>
              <a:spcAft>
                <a:spcPts val="1200"/>
              </a:spcAft>
              <a:buNone/>
            </a:pPr>
            <a:r>
              <a:rPr lang="en-GB" sz="1600">
                <a:solidFill>
                  <a:schemeClr val="dk1"/>
                </a:solidFill>
              </a:rPr>
              <a:t> the ROC and distributions are as follows :</a:t>
            </a:r>
            <a:endParaRPr sz="16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idx="1" type="body"/>
          </p:nvPr>
        </p:nvSpPr>
        <p:spPr>
          <a:xfrm>
            <a:off x="1572600" y="4652950"/>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i="1" lang="en-GB"/>
              <a:t>ROC curve and distribution histograms for the aggregated model A</a:t>
            </a:r>
            <a:endParaRPr i="1"/>
          </a:p>
        </p:txBody>
      </p:sp>
      <p:pic>
        <p:nvPicPr>
          <p:cNvPr id="129" name="Google Shape;129;p25" title="dl7.png"/>
          <p:cNvPicPr preferRelativeResize="0"/>
          <p:nvPr/>
        </p:nvPicPr>
        <p:blipFill>
          <a:blip r:embed="rId3">
            <a:alphaModFix/>
          </a:blip>
          <a:stretch>
            <a:fillRect/>
          </a:stretch>
        </p:blipFill>
        <p:spPr>
          <a:xfrm>
            <a:off x="152400" y="152400"/>
            <a:ext cx="8839198" cy="4246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idx="1" type="body"/>
          </p:nvPr>
        </p:nvSpPr>
        <p:spPr>
          <a:xfrm>
            <a:off x="1572600" y="4538400"/>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i="1" lang="en-GB"/>
              <a:t>ROC curve and distribution histograms for the aggregated modelA after PCA with 90% of accumulated variance</a:t>
            </a:r>
            <a:endParaRPr/>
          </a:p>
        </p:txBody>
      </p:sp>
      <p:pic>
        <p:nvPicPr>
          <p:cNvPr id="135" name="Google Shape;135;p26" title="dl8agg1roc.png"/>
          <p:cNvPicPr preferRelativeResize="0"/>
          <p:nvPr/>
        </p:nvPicPr>
        <p:blipFill>
          <a:blip r:embed="rId3">
            <a:alphaModFix/>
          </a:blip>
          <a:stretch>
            <a:fillRect/>
          </a:stretch>
        </p:blipFill>
        <p:spPr>
          <a:xfrm>
            <a:off x="152400" y="152400"/>
            <a:ext cx="8839200" cy="4142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idx="1" type="body"/>
          </p:nvPr>
        </p:nvSpPr>
        <p:spPr>
          <a:xfrm>
            <a:off x="1608175" y="462635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en-GB"/>
              <a:t>ROC curve and distribution histograms for the model 4A</a:t>
            </a:r>
            <a:endParaRPr/>
          </a:p>
        </p:txBody>
      </p:sp>
      <p:pic>
        <p:nvPicPr>
          <p:cNvPr id="141" name="Google Shape;141;p27" title="dl9.png"/>
          <p:cNvPicPr preferRelativeResize="0"/>
          <p:nvPr/>
        </p:nvPicPr>
        <p:blipFill>
          <a:blip r:embed="rId3">
            <a:alphaModFix/>
          </a:blip>
          <a:stretch>
            <a:fillRect/>
          </a:stretch>
        </p:blipFill>
        <p:spPr>
          <a:xfrm>
            <a:off x="152400" y="152400"/>
            <a:ext cx="8910376" cy="4340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idx="1" type="body"/>
          </p:nvPr>
        </p:nvSpPr>
        <p:spPr>
          <a:xfrm>
            <a:off x="1572600" y="47304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i="1" lang="en-GB"/>
              <a:t>ROC curve and distribution histograms for model 4A after PCA with 90% of accumulated variance</a:t>
            </a:r>
            <a:endParaRPr/>
          </a:p>
        </p:txBody>
      </p:sp>
      <p:pic>
        <p:nvPicPr>
          <p:cNvPr id="147" name="Google Shape;147;p28" title="dl10mod2roc.png"/>
          <p:cNvPicPr preferRelativeResize="0"/>
          <p:nvPr/>
        </p:nvPicPr>
        <p:blipFill>
          <a:blip r:embed="rId3">
            <a:alphaModFix/>
          </a:blip>
          <a:stretch>
            <a:fillRect/>
          </a:stretch>
        </p:blipFill>
        <p:spPr>
          <a:xfrm>
            <a:off x="235725" y="89925"/>
            <a:ext cx="8908276" cy="4402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GB" u="sng">
                <a:solidFill>
                  <a:srgbClr val="4A86E8"/>
                </a:solidFill>
              </a:rPr>
              <a:t>Models evaluation:</a:t>
            </a:r>
            <a:endParaRPr i="1" u="sng">
              <a:solidFill>
                <a:srgbClr val="4A86E8"/>
              </a:solidFill>
            </a:endParaRPr>
          </a:p>
        </p:txBody>
      </p:sp>
      <p:sp>
        <p:nvSpPr>
          <p:cNvPr id="153" name="Google Shape;15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600">
                <a:solidFill>
                  <a:schemeClr val="dk1"/>
                </a:solidFill>
              </a:rPr>
              <a:t>The aggregated model (from the top 3 individual models) achieved a d-prime of 3.8409, indicating good separability between genuine and imposter scores.</a:t>
            </a:r>
            <a:endParaRPr sz="1600">
              <a:solidFill>
                <a:schemeClr val="dk1"/>
              </a:solidFill>
            </a:endParaRPr>
          </a:p>
          <a:p>
            <a:pPr indent="0" lvl="0" marL="0" rtl="0" algn="l">
              <a:spcBef>
                <a:spcPts val="1200"/>
              </a:spcBef>
              <a:spcAft>
                <a:spcPts val="0"/>
              </a:spcAft>
              <a:buNone/>
            </a:pPr>
            <a:r>
              <a:rPr lang="en-GB" sz="1600">
                <a:solidFill>
                  <a:schemeClr val="dk1"/>
                </a:solidFill>
              </a:rPr>
              <a:t>After applying PCA( retaining 90% of variance), the d-prime dropped to 3.4114 suggesting some performance loss.</a:t>
            </a:r>
            <a:endParaRPr sz="1600">
              <a:solidFill>
                <a:schemeClr val="dk1"/>
              </a:solidFill>
            </a:endParaRPr>
          </a:p>
          <a:p>
            <a:pPr indent="0" lvl="0" marL="0" rtl="0" algn="l">
              <a:spcBef>
                <a:spcPts val="1200"/>
              </a:spcBef>
              <a:spcAft>
                <a:spcPts val="0"/>
              </a:spcAft>
              <a:buNone/>
            </a:pPr>
            <a:r>
              <a:rPr lang="en-GB" sz="1600">
                <a:solidFill>
                  <a:schemeClr val="dk1"/>
                </a:solidFill>
              </a:rPr>
              <a:t>Model 4A achieved 100% accuracy and the highest d-prime of 4.4494, outperforming both the aggregated model and other individual models.</a:t>
            </a:r>
            <a:endParaRPr sz="1600">
              <a:solidFill>
                <a:schemeClr val="dk1"/>
              </a:solidFill>
            </a:endParaRPr>
          </a:p>
          <a:p>
            <a:pPr indent="0" lvl="0" marL="0" rtl="0" algn="l">
              <a:spcBef>
                <a:spcPts val="1200"/>
              </a:spcBef>
              <a:spcAft>
                <a:spcPts val="0"/>
              </a:spcAft>
              <a:buNone/>
            </a:pPr>
            <a:r>
              <a:rPr lang="en-GB" sz="1600">
                <a:solidFill>
                  <a:schemeClr val="dk1"/>
                </a:solidFill>
              </a:rPr>
              <a:t>Even after PCA, performance remained strong, with d-prime of 4.1918 .</a:t>
            </a:r>
            <a:endParaRPr sz="1600">
              <a:solidFill>
                <a:schemeClr val="dk1"/>
              </a:solidFill>
            </a:endParaRPr>
          </a:p>
          <a:p>
            <a:pPr indent="0" lvl="0" marL="0" rtl="0" algn="l">
              <a:spcBef>
                <a:spcPts val="1200"/>
              </a:spcBef>
              <a:spcAft>
                <a:spcPts val="1200"/>
              </a:spcAft>
              <a:buNone/>
            </a:pPr>
            <a:r>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351300"/>
            <a:ext cx="8520600" cy="87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GB" sz="2420" u="sng">
                <a:solidFill>
                  <a:srgbClr val="4A86E8"/>
                </a:solidFill>
              </a:rPr>
              <a:t>Generalization Evaluation: Training on 40 Subjects, Testing on 10</a:t>
            </a:r>
            <a:endParaRPr i="1" sz="2420" u="sng">
              <a:solidFill>
                <a:srgbClr val="4A86E8"/>
              </a:solidFill>
            </a:endParaRPr>
          </a:p>
        </p:txBody>
      </p:sp>
      <p:sp>
        <p:nvSpPr>
          <p:cNvPr id="159" name="Google Shape;159;p30"/>
          <p:cNvSpPr txBox="1"/>
          <p:nvPr>
            <p:ph idx="1" type="body"/>
          </p:nvPr>
        </p:nvSpPr>
        <p:spPr>
          <a:xfrm>
            <a:off x="311700" y="15690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None/>
            </a:pPr>
            <a:r>
              <a:rPr lang="en-GB" sz="1700"/>
              <a:t>To assess the model’s ability to generalize beyond the training data, we trained AlexNet three times using only 40 subjects from the AT&amp;T dataset. Each training run used a different set of hyperparameters. The remaining 10 subjects were completely excluded from the training process and used exclusively for testing. All three models trained on the 40-subject set achieved validation accuracy above 90%, and were therefore kept. Their weights were averaged to produce a single aggregated model aimed at generalizing to unseen identities.</a:t>
            </a:r>
            <a:endParaRPr sz="1700"/>
          </a:p>
          <a:p>
            <a:pPr indent="0" lvl="0" marL="0" rtl="0" algn="l">
              <a:spcBef>
                <a:spcPts val="1200"/>
              </a:spcBef>
              <a:spcAft>
                <a:spcPts val="0"/>
              </a:spcAft>
              <a:buNone/>
            </a:pPr>
            <a:r>
              <a:rPr lang="en-GB" sz="1700"/>
              <a:t>The training evolution of these three models is shown below. Each plot represents the accuracy and loss progression during training, providing insight into model stability and convergence behavior.</a:t>
            </a:r>
            <a:endParaRPr sz="17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idx="1" type="body"/>
          </p:nvPr>
        </p:nvSpPr>
        <p:spPr>
          <a:xfrm>
            <a:off x="1311500" y="48137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i="1" lang="en-GB"/>
              <a:t>                     Training loss and accuracy for Model 1B</a:t>
            </a:r>
            <a:endParaRPr i="1"/>
          </a:p>
          <a:p>
            <a:pPr indent="0" lvl="0" marL="0" rtl="0" algn="l">
              <a:spcBef>
                <a:spcPts val="0"/>
              </a:spcBef>
              <a:spcAft>
                <a:spcPts val="0"/>
              </a:spcAft>
              <a:buNone/>
            </a:pPr>
            <a:r>
              <a:t/>
            </a:r>
            <a:endParaRPr/>
          </a:p>
        </p:txBody>
      </p:sp>
      <p:pic>
        <p:nvPicPr>
          <p:cNvPr id="165" name="Google Shape;165;p31" title="dl11.png"/>
          <p:cNvPicPr preferRelativeResize="0"/>
          <p:nvPr/>
        </p:nvPicPr>
        <p:blipFill>
          <a:blip r:embed="rId3">
            <a:alphaModFix/>
          </a:blip>
          <a:stretch>
            <a:fillRect/>
          </a:stretch>
        </p:blipFill>
        <p:spPr>
          <a:xfrm>
            <a:off x="132450" y="0"/>
            <a:ext cx="8879099" cy="48137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i="1" lang="en-GB" sz="2720" u="sng">
                <a:solidFill>
                  <a:srgbClr val="4A86E8"/>
                </a:solidFill>
              </a:rPr>
              <a:t>Introduction:</a:t>
            </a:r>
            <a:endParaRPr i="1" sz="2720" u="sng">
              <a:solidFill>
                <a:srgbClr val="4A86E8"/>
              </a:solidFill>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t>  In this project, we fine-tune a pre-trained AlexNet model for face recognition by experimenting with different sets of hyperparameters. Top-performing models are aggregated to create a stronger, more generalized feature extractor. Statistical tools and feature vectors derived from these models are used to evaluate performance and build a scalable face recognition system.</a:t>
            </a:r>
            <a:endParaRPr sz="1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idx="1" type="body"/>
          </p:nvPr>
        </p:nvSpPr>
        <p:spPr>
          <a:xfrm>
            <a:off x="1405250" y="4709650"/>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i="1" lang="en-GB"/>
              <a:t>                       Training loss and accuracy for Model 2B</a:t>
            </a:r>
            <a:endParaRPr i="1"/>
          </a:p>
          <a:p>
            <a:pPr indent="0" lvl="0" marL="0" rtl="0" algn="l">
              <a:spcBef>
                <a:spcPts val="0"/>
              </a:spcBef>
              <a:spcAft>
                <a:spcPts val="0"/>
              </a:spcAft>
              <a:buNone/>
            </a:pPr>
            <a:r>
              <a:t/>
            </a:r>
            <a:endParaRPr/>
          </a:p>
        </p:txBody>
      </p:sp>
      <p:pic>
        <p:nvPicPr>
          <p:cNvPr id="171" name="Google Shape;171;p32" title="dl12.png"/>
          <p:cNvPicPr preferRelativeResize="0"/>
          <p:nvPr/>
        </p:nvPicPr>
        <p:blipFill>
          <a:blip r:embed="rId3">
            <a:alphaModFix/>
          </a:blip>
          <a:stretch>
            <a:fillRect/>
          </a:stretch>
        </p:blipFill>
        <p:spPr>
          <a:xfrm>
            <a:off x="152400" y="0"/>
            <a:ext cx="8991598" cy="47096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idx="1" type="body"/>
          </p:nvPr>
        </p:nvSpPr>
        <p:spPr>
          <a:xfrm>
            <a:off x="1436475" y="4740900"/>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i="1" lang="en-GB"/>
              <a:t>          Training loss and accuracy for Model 3B</a:t>
            </a:r>
            <a:endParaRPr i="1"/>
          </a:p>
          <a:p>
            <a:pPr indent="0" lvl="0" marL="0" rtl="0" algn="l">
              <a:spcBef>
                <a:spcPts val="0"/>
              </a:spcBef>
              <a:spcAft>
                <a:spcPts val="0"/>
              </a:spcAft>
              <a:buNone/>
            </a:pPr>
            <a:r>
              <a:t/>
            </a:r>
            <a:endParaRPr/>
          </a:p>
        </p:txBody>
      </p:sp>
      <p:pic>
        <p:nvPicPr>
          <p:cNvPr id="177" name="Google Shape;177;p33" title="dl13.png"/>
          <p:cNvPicPr preferRelativeResize="0"/>
          <p:nvPr/>
        </p:nvPicPr>
        <p:blipFill>
          <a:blip r:embed="rId3">
            <a:alphaModFix/>
          </a:blip>
          <a:stretch>
            <a:fillRect/>
          </a:stretch>
        </p:blipFill>
        <p:spPr>
          <a:xfrm>
            <a:off x="152400" y="0"/>
            <a:ext cx="8991602" cy="4740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GB" u="sng">
                <a:solidFill>
                  <a:srgbClr val="4A86E8"/>
                </a:solidFill>
              </a:rPr>
              <a:t>Evaluation on Unseen Subjects</a:t>
            </a:r>
            <a:endParaRPr i="1" u="sng">
              <a:solidFill>
                <a:srgbClr val="4A86E8"/>
              </a:solidFill>
            </a:endParaRPr>
          </a:p>
        </p:txBody>
      </p:sp>
      <p:sp>
        <p:nvSpPr>
          <p:cNvPr id="183" name="Google Shape;183;p34"/>
          <p:cNvSpPr txBox="1"/>
          <p:nvPr>
            <p:ph idx="1" type="body"/>
          </p:nvPr>
        </p:nvSpPr>
        <p:spPr>
          <a:xfrm>
            <a:off x="311700" y="11837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The same evaluation protocol used in the first phase was applied here. Feature vectors were extracted by removing the classification layer, and cosine similarity was computed between probe and gallery images for the 10 unseen subjects. The aggregated model and individual models were then evaluated using ROC curves and similarity score distributions.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idx="1" type="body"/>
          </p:nvPr>
        </p:nvSpPr>
        <p:spPr>
          <a:xfrm>
            <a:off x="1332325" y="4678400"/>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i="1" lang="en-GB"/>
              <a:t>ROC curve and distribution histograms for the aggregated model B</a:t>
            </a:r>
            <a:endParaRPr/>
          </a:p>
        </p:txBody>
      </p:sp>
      <p:pic>
        <p:nvPicPr>
          <p:cNvPr id="189" name="Google Shape;189;p35" title="dl1.png"/>
          <p:cNvPicPr preferRelativeResize="0"/>
          <p:nvPr/>
        </p:nvPicPr>
        <p:blipFill>
          <a:blip r:embed="rId3">
            <a:alphaModFix/>
          </a:blip>
          <a:stretch>
            <a:fillRect/>
          </a:stretch>
        </p:blipFill>
        <p:spPr>
          <a:xfrm>
            <a:off x="152400" y="-68725"/>
            <a:ext cx="8839200" cy="4592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idx="1" type="body"/>
          </p:nvPr>
        </p:nvSpPr>
        <p:spPr>
          <a:xfrm>
            <a:off x="1280250" y="4772150"/>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i="1" lang="en-GB"/>
              <a:t>ROC curve and distribution histograms for the aggregated model B after PCA with 90% of accumulated variance</a:t>
            </a:r>
            <a:endParaRPr/>
          </a:p>
        </p:txBody>
      </p:sp>
      <p:pic>
        <p:nvPicPr>
          <p:cNvPr id="195" name="Google Shape;195;p36" title="dl7agg2roc.png"/>
          <p:cNvPicPr preferRelativeResize="0"/>
          <p:nvPr/>
        </p:nvPicPr>
        <p:blipFill>
          <a:blip r:embed="rId3">
            <a:alphaModFix/>
          </a:blip>
          <a:stretch>
            <a:fillRect/>
          </a:stretch>
        </p:blipFill>
        <p:spPr>
          <a:xfrm>
            <a:off x="152400" y="0"/>
            <a:ext cx="8723250" cy="45241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7"/>
          <p:cNvSpPr txBox="1"/>
          <p:nvPr>
            <p:ph idx="1" type="body"/>
          </p:nvPr>
        </p:nvSpPr>
        <p:spPr>
          <a:xfrm>
            <a:off x="1269850" y="4730475"/>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i="1" lang="en-GB"/>
              <a:t>ROC curve and distribution histograms for the aggregated model 3B</a:t>
            </a:r>
            <a:endParaRPr/>
          </a:p>
        </p:txBody>
      </p:sp>
      <p:pic>
        <p:nvPicPr>
          <p:cNvPr id="201" name="Google Shape;201;p37" title="dl2.png"/>
          <p:cNvPicPr preferRelativeResize="0"/>
          <p:nvPr/>
        </p:nvPicPr>
        <p:blipFill>
          <a:blip r:embed="rId3">
            <a:alphaModFix/>
          </a:blip>
          <a:stretch>
            <a:fillRect/>
          </a:stretch>
        </p:blipFill>
        <p:spPr>
          <a:xfrm>
            <a:off x="152400" y="-58325"/>
            <a:ext cx="8839198" cy="45928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idx="1" type="body"/>
          </p:nvPr>
        </p:nvSpPr>
        <p:spPr>
          <a:xfrm>
            <a:off x="1269825" y="4740900"/>
            <a:ext cx="5998800" cy="60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i="1" lang="en-GB"/>
              <a:t>ROC curve and distribution histograms for the aggregated model 5B after PCA with 90% of accumulated variance</a:t>
            </a:r>
            <a:endParaRPr/>
          </a:p>
        </p:txBody>
      </p:sp>
      <p:pic>
        <p:nvPicPr>
          <p:cNvPr id="207" name="Google Shape;207;p38" title="dl11rocmod5.png"/>
          <p:cNvPicPr preferRelativeResize="0"/>
          <p:nvPr/>
        </p:nvPicPr>
        <p:blipFill>
          <a:blip r:embed="rId3">
            <a:alphaModFix/>
          </a:blip>
          <a:stretch>
            <a:fillRect/>
          </a:stretch>
        </p:blipFill>
        <p:spPr>
          <a:xfrm>
            <a:off x="152400" y="0"/>
            <a:ext cx="8533248" cy="450327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i="1" lang="en-GB" sz="1890" u="sng">
                <a:solidFill>
                  <a:srgbClr val="4A86E8"/>
                </a:solidFill>
              </a:rPr>
              <a:t>Recognition Performance on Unseen Subjects</a:t>
            </a:r>
            <a:endParaRPr b="1" i="1" sz="1890" u="sng">
              <a:solidFill>
                <a:srgbClr val="4A86E8"/>
              </a:solidFill>
            </a:endParaRPr>
          </a:p>
          <a:p>
            <a:pPr indent="0" lvl="0" marL="0" rtl="0" algn="l">
              <a:spcBef>
                <a:spcPts val="1200"/>
              </a:spcBef>
              <a:spcAft>
                <a:spcPts val="0"/>
              </a:spcAft>
              <a:buSzPts val="990"/>
              <a:buNone/>
            </a:pPr>
            <a:r>
              <a:t/>
            </a:r>
            <a:endParaRPr sz="2520"/>
          </a:p>
        </p:txBody>
      </p:sp>
      <p:sp>
        <p:nvSpPr>
          <p:cNvPr id="213" name="Google Shape;213;p3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600">
                <a:solidFill>
                  <a:schemeClr val="dk1"/>
                </a:solidFill>
              </a:rPr>
              <a:t>  Model B (the aggregated model) achieved a d-prime of 3.7432, which decreased to 3.09 after applying PCA. Interestingly, Model 3B achieved 100% accuracy on the test set with a d-prime of 3.06, and its performance actually improved after PCA, reaching 3.61.</a:t>
            </a:r>
            <a:endParaRPr sz="1600">
              <a:solidFill>
                <a:schemeClr val="dk1"/>
              </a:solidFill>
            </a:endParaRPr>
          </a:p>
          <a:p>
            <a:pPr indent="0" lvl="0" marL="0" rtl="0" algn="l">
              <a:spcBef>
                <a:spcPts val="1200"/>
              </a:spcBef>
              <a:spcAft>
                <a:spcPts val="0"/>
              </a:spcAft>
              <a:buClr>
                <a:schemeClr val="dk1"/>
              </a:buClr>
              <a:buSzPts val="1100"/>
              <a:buFont typeface="Arial"/>
              <a:buNone/>
            </a:pPr>
            <a:r>
              <a:rPr lang="en-GB" sz="1600">
                <a:solidFill>
                  <a:schemeClr val="dk1"/>
                </a:solidFill>
              </a:rPr>
              <a:t>While both models performed well, neither surpassed the results of Model 2 from the first phase (Model 4A), which achieved 100% accuracy and the highest d-prime (4.4494). Based on this, Model 4A was selected as the final model for the ranking stage.</a:t>
            </a:r>
            <a:endParaRPr sz="16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40"/>
          <p:cNvSpPr txBox="1"/>
          <p:nvPr>
            <p:ph type="title"/>
          </p:nvPr>
        </p:nvSpPr>
        <p:spPr>
          <a:xfrm>
            <a:off x="311700" y="1221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990"/>
              <a:buFont typeface="Arial"/>
              <a:buNone/>
            </a:pPr>
            <a:r>
              <a:rPr b="1" i="1" lang="en-GB" sz="1990" u="sng">
                <a:solidFill>
                  <a:srgbClr val="4A86E8"/>
                </a:solidFill>
              </a:rPr>
              <a:t>Ranking Evaluation</a:t>
            </a:r>
            <a:endParaRPr b="1" i="1" sz="1990" u="sng">
              <a:solidFill>
                <a:srgbClr val="4A86E8"/>
              </a:solidFill>
            </a:endParaRPr>
          </a:p>
          <a:p>
            <a:pPr indent="0" lvl="0" marL="0" rtl="0" algn="l">
              <a:spcBef>
                <a:spcPts val="1200"/>
              </a:spcBef>
              <a:spcAft>
                <a:spcPts val="0"/>
              </a:spcAft>
              <a:buSzPts val="990"/>
              <a:buNone/>
            </a:pPr>
            <a:r>
              <a:t/>
            </a:r>
            <a:endParaRPr sz="2520"/>
          </a:p>
        </p:txBody>
      </p:sp>
      <p:sp>
        <p:nvSpPr>
          <p:cNvPr id="219" name="Google Shape;219;p40"/>
          <p:cNvSpPr txBox="1"/>
          <p:nvPr>
            <p:ph idx="1" type="body"/>
          </p:nvPr>
        </p:nvSpPr>
        <p:spPr>
          <a:xfrm>
            <a:off x="311700" y="694875"/>
            <a:ext cx="8520600" cy="4448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GB" sz="1500">
                <a:solidFill>
                  <a:schemeClr val="dk1"/>
                </a:solidFill>
              </a:rPr>
              <a:t>To further assess the performance of the final selected model (Model 4A), a ranking experiment was conducted. For each subject, one image was used as a probe, and compared against a gallery composed of all other images from the dataset — excluding the probe itself. The cosine similarity between the probe and every gallery image was calculated, and the results were sorted in descending order.</a:t>
            </a:r>
            <a:endParaRPr sz="1500">
              <a:solidFill>
                <a:schemeClr val="dk1"/>
              </a:solidFill>
            </a:endParaRPr>
          </a:p>
          <a:p>
            <a:pPr indent="0" lvl="0" marL="0" rtl="0" algn="l">
              <a:spcBef>
                <a:spcPts val="1200"/>
              </a:spcBef>
              <a:spcAft>
                <a:spcPts val="0"/>
              </a:spcAft>
              <a:buNone/>
            </a:pPr>
            <a:r>
              <a:rPr lang="en-GB" sz="1500">
                <a:solidFill>
                  <a:schemeClr val="dk1"/>
                </a:solidFill>
              </a:rPr>
              <a:t>A similarity threshold of 0.9612 was established based on the maximum true positive rate (TPR) with a false positive rate (FPR) of zero, derived from the ROC curve of Model 4A. This threshold was used to define successful identification across different ranking levels</a:t>
            </a:r>
            <a:endParaRPr sz="1500">
              <a:solidFill>
                <a:schemeClr val="dk1"/>
              </a:solidFill>
            </a:endParaRPr>
          </a:p>
          <a:p>
            <a:pPr indent="-323850" lvl="0" marL="457200" rtl="0" algn="l">
              <a:spcBef>
                <a:spcPts val="1200"/>
              </a:spcBef>
              <a:spcAft>
                <a:spcPts val="0"/>
              </a:spcAft>
              <a:buClr>
                <a:schemeClr val="dk1"/>
              </a:buClr>
              <a:buSzPts val="1500"/>
              <a:buChar char="-"/>
            </a:pPr>
            <a:r>
              <a:rPr lang="en-GB" sz="1500">
                <a:solidFill>
                  <a:schemeClr val="dk1"/>
                </a:solidFill>
              </a:rPr>
              <a:t>A match was considered Rank 1 if the top-ranked image belonged to the same subject and exceeded the threshold.</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If the correct subject appeared within the top two results, it counted as Rank 2.</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If it appeared within the top three, it was considered Rank 3.</a:t>
            </a:r>
            <a:endParaRPr sz="1500">
              <a:solidFill>
                <a:schemeClr val="dk1"/>
              </a:solidFill>
            </a:endParaRPr>
          </a:p>
          <a:p>
            <a:pPr indent="0" lvl="0" marL="0" rtl="0" algn="l">
              <a:spcBef>
                <a:spcPts val="1200"/>
              </a:spcBef>
              <a:spcAft>
                <a:spcPts val="0"/>
              </a:spcAft>
              <a:buClr>
                <a:schemeClr val="dk1"/>
              </a:buClr>
              <a:buSzPts val="1100"/>
              <a:buFont typeface="Arial"/>
              <a:buNone/>
            </a:pPr>
            <a:r>
              <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1"/>
          <p:cNvSpPr txBox="1"/>
          <p:nvPr/>
        </p:nvSpPr>
        <p:spPr>
          <a:xfrm>
            <a:off x="0" y="0"/>
            <a:ext cx="9229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dk1"/>
                </a:solidFill>
              </a:rPr>
              <a:t>The model achieved 100% identification accuracy at Rank 1, indicating that the correct subject was always the highest-ranked match, and well above the similarity threshold. No errors occurred even at the strictest ranking level</a:t>
            </a:r>
            <a:endParaRPr sz="2000"/>
          </a:p>
        </p:txBody>
      </p:sp>
      <p:pic>
        <p:nvPicPr>
          <p:cNvPr id="225" name="Google Shape;225;p41" title="dl15.png"/>
          <p:cNvPicPr preferRelativeResize="0"/>
          <p:nvPr/>
        </p:nvPicPr>
        <p:blipFill>
          <a:blip r:embed="rId3">
            <a:alphaModFix/>
          </a:blip>
          <a:stretch>
            <a:fillRect/>
          </a:stretch>
        </p:blipFill>
        <p:spPr>
          <a:xfrm>
            <a:off x="152400" y="1122000"/>
            <a:ext cx="8839199" cy="1162950"/>
          </a:xfrm>
          <a:prstGeom prst="rect">
            <a:avLst/>
          </a:prstGeom>
          <a:noFill/>
          <a:ln>
            <a:noFill/>
          </a:ln>
        </p:spPr>
      </p:pic>
      <p:sp>
        <p:nvSpPr>
          <p:cNvPr id="226" name="Google Shape;226;p41"/>
          <p:cNvSpPr txBox="1"/>
          <p:nvPr/>
        </p:nvSpPr>
        <p:spPr>
          <a:xfrm>
            <a:off x="0" y="2691125"/>
            <a:ext cx="9229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700">
                <a:solidFill>
                  <a:schemeClr val="dk1"/>
                </a:solidFill>
              </a:rPr>
              <a:t>To further evaluate the model's identification performance, we computed the Cumulative Match Characteristic (CMC) curve. The CMC curve measures the likelihood that the correct identity appears within the top </a:t>
            </a:r>
            <a:r>
              <a:rPr i="1" lang="en-GB" sz="1700">
                <a:solidFill>
                  <a:schemeClr val="dk1"/>
                </a:solidFill>
              </a:rPr>
              <a:t>k</a:t>
            </a:r>
            <a:r>
              <a:rPr lang="en-GB" sz="1700">
                <a:solidFill>
                  <a:schemeClr val="dk1"/>
                </a:solidFill>
              </a:rPr>
              <a:t> matches</a:t>
            </a:r>
            <a:endParaRPr sz="24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6245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GB" u="sng">
                <a:solidFill>
                  <a:srgbClr val="4A86E8"/>
                </a:solidFill>
              </a:rPr>
              <a:t>Dataset and processing:</a:t>
            </a:r>
            <a:endParaRPr i="1" u="sng">
              <a:solidFill>
                <a:srgbClr val="4A86E8"/>
              </a:solidFill>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t>  After downloading the AT&amp;T Face Dataset, which contains images of 50 subjects with 15 facial images per subject. The model was fine-tuned five separate times, each using a different set of hyperparameters to explore how training configurations affect recognition performance. For every training session, 7 images per subject were used for training and 3 for validation. This iterative training process aimed to identify the most effective model setup for extracting discriminative facial features.</a:t>
            </a:r>
            <a:endParaRPr sz="1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2"/>
          <p:cNvSpPr txBox="1"/>
          <p:nvPr>
            <p:ph idx="1" type="body"/>
          </p:nvPr>
        </p:nvSpPr>
        <p:spPr>
          <a:xfrm>
            <a:off x="1572600" y="45384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GB" sz="1500">
                <a:solidFill>
                  <a:schemeClr val="dk1"/>
                </a:solidFill>
              </a:rPr>
              <a:t>                                       CMC curve for Model 4A</a:t>
            </a:r>
            <a:endParaRPr sz="2200"/>
          </a:p>
        </p:txBody>
      </p:sp>
      <p:pic>
        <p:nvPicPr>
          <p:cNvPr id="232" name="Google Shape;232;p42" title="cmc.png"/>
          <p:cNvPicPr preferRelativeResize="0"/>
          <p:nvPr/>
        </p:nvPicPr>
        <p:blipFill>
          <a:blip r:embed="rId3">
            <a:alphaModFix/>
          </a:blip>
          <a:stretch>
            <a:fillRect/>
          </a:stretch>
        </p:blipFill>
        <p:spPr>
          <a:xfrm>
            <a:off x="2098537" y="302025"/>
            <a:ext cx="4946925" cy="39257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1259425" y="43763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SzPts val="1018"/>
              <a:buNone/>
            </a:pPr>
            <a:r>
              <a:rPr i="1" lang="en-GB" sz="1465"/>
              <a:t>       Sample images from the AT&amp;T Face Dataset used in training</a:t>
            </a:r>
            <a:endParaRPr i="1" sz="1465"/>
          </a:p>
        </p:txBody>
      </p:sp>
      <p:pic>
        <p:nvPicPr>
          <p:cNvPr id="75" name="Google Shape;75;p16" title="Screenshot 2025-05-03 120708.png"/>
          <p:cNvPicPr preferRelativeResize="0"/>
          <p:nvPr/>
        </p:nvPicPr>
        <p:blipFill>
          <a:blip r:embed="rId3">
            <a:alphaModFix/>
          </a:blip>
          <a:stretch>
            <a:fillRect/>
          </a:stretch>
        </p:blipFill>
        <p:spPr>
          <a:xfrm>
            <a:off x="2099925" y="304800"/>
            <a:ext cx="4574919" cy="392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i="1" lang="en-GB" u="sng">
                <a:solidFill>
                  <a:srgbClr val="4A86E8"/>
                </a:solidFill>
              </a:rPr>
              <a:t>Training progress :</a:t>
            </a:r>
            <a:endParaRPr i="1" u="sng">
              <a:solidFill>
                <a:srgbClr val="4A86E8"/>
              </a:solidFill>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200"/>
              </a:spcBef>
              <a:spcAft>
                <a:spcPts val="0"/>
              </a:spcAft>
              <a:buClr>
                <a:schemeClr val="dk1"/>
              </a:buClr>
              <a:buSzPct val="64705"/>
              <a:buFont typeface="Arial"/>
              <a:buNone/>
            </a:pPr>
            <a:r>
              <a:rPr lang="en-GB" sz="1700">
                <a:solidFill>
                  <a:schemeClr val="dk1"/>
                </a:solidFill>
              </a:rPr>
              <a:t>After training the AlexNet model six times with different hyperparameter configurations, we obtained the following results:</a:t>
            </a:r>
            <a:endParaRPr sz="1700">
              <a:solidFill>
                <a:schemeClr val="dk1"/>
              </a:solidFill>
            </a:endParaRPr>
          </a:p>
          <a:p>
            <a:pPr indent="-328453" lvl="0" marL="457200" rtl="0" algn="l">
              <a:spcBef>
                <a:spcPts val="1200"/>
              </a:spcBef>
              <a:spcAft>
                <a:spcPts val="0"/>
              </a:spcAft>
              <a:buClr>
                <a:schemeClr val="dk1"/>
              </a:buClr>
              <a:buSzPct val="100000"/>
              <a:buChar char="●"/>
            </a:pPr>
            <a:r>
              <a:rPr lang="en-GB" sz="1700">
                <a:solidFill>
                  <a:schemeClr val="dk1"/>
                </a:solidFill>
              </a:rPr>
              <a:t>Accuracy and loss were evaluated for each model : Models trained on 50 subjects (Models 1–6) exhibited varied performance based on the chosen hyperparameters.</a:t>
            </a:r>
            <a:br>
              <a:rPr lang="en-GB" sz="1700">
                <a:solidFill>
                  <a:schemeClr val="dk1"/>
                </a:solidFill>
              </a:rPr>
            </a:br>
            <a:endParaRPr sz="1700">
              <a:solidFill>
                <a:schemeClr val="dk1"/>
              </a:solidFill>
            </a:endParaRPr>
          </a:p>
          <a:p>
            <a:pPr indent="-328453" lvl="0" marL="457200" rtl="0" algn="l">
              <a:spcBef>
                <a:spcPts val="0"/>
              </a:spcBef>
              <a:spcAft>
                <a:spcPts val="0"/>
              </a:spcAft>
              <a:buClr>
                <a:schemeClr val="dk1"/>
              </a:buClr>
              <a:buSzPct val="100000"/>
              <a:buChar char="●"/>
            </a:pPr>
            <a:r>
              <a:rPr lang="en-GB" sz="1700">
                <a:solidFill>
                  <a:schemeClr val="dk1"/>
                </a:solidFill>
              </a:rPr>
              <a:t>Top performing Models (those with accuracy ≥90%) were selected for further analysis and aggregation.</a:t>
            </a:r>
            <a:br>
              <a:rPr lang="en-GB" sz="1700">
                <a:solidFill>
                  <a:schemeClr val="dk1"/>
                </a:solidFill>
              </a:rPr>
            </a:br>
            <a:endParaRPr sz="1700">
              <a:solidFill>
                <a:schemeClr val="dk1"/>
              </a:solidFill>
            </a:endParaRPr>
          </a:p>
          <a:p>
            <a:pPr indent="-328453" lvl="0" marL="457200" rtl="0" algn="l">
              <a:spcBef>
                <a:spcPts val="0"/>
              </a:spcBef>
              <a:spcAft>
                <a:spcPts val="0"/>
              </a:spcAft>
              <a:buClr>
                <a:schemeClr val="dk1"/>
              </a:buClr>
              <a:buSzPct val="100000"/>
              <a:buChar char="●"/>
            </a:pPr>
            <a:r>
              <a:rPr lang="en-GB" sz="1700">
                <a:solidFill>
                  <a:schemeClr val="dk1"/>
                </a:solidFill>
              </a:rPr>
              <a:t>The plots below show the training progress (accuracy and loss) for each model. The goal was to identify the configurations that resulted in the best-performing models.</a:t>
            </a:r>
            <a:endParaRPr sz="17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11700" y="4409525"/>
            <a:ext cx="8147100" cy="734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i="1" lang="en-GB"/>
              <a:t>                                </a:t>
            </a:r>
            <a:r>
              <a:rPr i="1" lang="en-GB"/>
              <a:t>Training loss and accuracy for Model 1A</a:t>
            </a:r>
            <a:endParaRPr i="1"/>
          </a:p>
        </p:txBody>
      </p:sp>
      <p:pic>
        <p:nvPicPr>
          <p:cNvPr id="87" name="Google Shape;87;p18" title="dl1.png"/>
          <p:cNvPicPr preferRelativeResize="0"/>
          <p:nvPr/>
        </p:nvPicPr>
        <p:blipFill>
          <a:blip r:embed="rId3">
            <a:alphaModFix/>
          </a:blip>
          <a:stretch>
            <a:fillRect/>
          </a:stretch>
        </p:blipFill>
        <p:spPr>
          <a:xfrm>
            <a:off x="152400" y="152400"/>
            <a:ext cx="8639573" cy="40781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1488550" y="4715450"/>
            <a:ext cx="5998800" cy="360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a:t>
            </a:r>
            <a:r>
              <a:rPr i="1" lang="en-GB"/>
              <a:t> Training loss and accuracy for Model 2A</a:t>
            </a:r>
            <a:endParaRPr i="1"/>
          </a:p>
          <a:p>
            <a:pPr indent="0" lvl="0" marL="0" rtl="0" algn="l">
              <a:spcBef>
                <a:spcPts val="0"/>
              </a:spcBef>
              <a:spcAft>
                <a:spcPts val="0"/>
              </a:spcAft>
              <a:buNone/>
            </a:pPr>
            <a:r>
              <a:t/>
            </a:r>
            <a:endParaRPr/>
          </a:p>
        </p:txBody>
      </p:sp>
      <p:pic>
        <p:nvPicPr>
          <p:cNvPr id="93" name="Google Shape;93;p19" title="dl2.png"/>
          <p:cNvPicPr preferRelativeResize="0"/>
          <p:nvPr/>
        </p:nvPicPr>
        <p:blipFill>
          <a:blip r:embed="rId3">
            <a:alphaModFix/>
          </a:blip>
          <a:stretch>
            <a:fillRect/>
          </a:stretch>
        </p:blipFill>
        <p:spPr>
          <a:xfrm>
            <a:off x="58675" y="0"/>
            <a:ext cx="9014501" cy="4440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1457300" y="4590475"/>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               </a:t>
            </a:r>
            <a:r>
              <a:rPr i="1" lang="en-GB"/>
              <a:t> Training loss and accuracy for Model 3A</a:t>
            </a:r>
            <a:endParaRPr i="1"/>
          </a:p>
          <a:p>
            <a:pPr indent="0" lvl="0" marL="0" rtl="0" algn="l">
              <a:spcBef>
                <a:spcPts val="0"/>
              </a:spcBef>
              <a:spcAft>
                <a:spcPts val="0"/>
              </a:spcAft>
              <a:buNone/>
            </a:pPr>
            <a:r>
              <a:t/>
            </a:r>
            <a:endParaRPr/>
          </a:p>
        </p:txBody>
      </p:sp>
      <p:pic>
        <p:nvPicPr>
          <p:cNvPr id="99" name="Google Shape;99;p20" title="dl3.png"/>
          <p:cNvPicPr preferRelativeResize="0"/>
          <p:nvPr/>
        </p:nvPicPr>
        <p:blipFill>
          <a:blip r:embed="rId3">
            <a:alphaModFix/>
          </a:blip>
          <a:stretch>
            <a:fillRect/>
          </a:stretch>
        </p:blipFill>
        <p:spPr>
          <a:xfrm>
            <a:off x="152400" y="45825"/>
            <a:ext cx="8991598" cy="4492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1" type="body"/>
          </p:nvPr>
        </p:nvSpPr>
        <p:spPr>
          <a:xfrm>
            <a:off x="1342750" y="4605500"/>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               </a:t>
            </a:r>
            <a:r>
              <a:rPr i="1" lang="en-GB"/>
              <a:t> Training loss and accuracy for Model 4A</a:t>
            </a:r>
            <a:endParaRPr i="1"/>
          </a:p>
        </p:txBody>
      </p:sp>
      <p:pic>
        <p:nvPicPr>
          <p:cNvPr id="105" name="Google Shape;105;p21" title="dl4.png"/>
          <p:cNvPicPr preferRelativeResize="0"/>
          <p:nvPr/>
        </p:nvPicPr>
        <p:blipFill>
          <a:blip r:embed="rId3">
            <a:alphaModFix/>
          </a:blip>
          <a:stretch>
            <a:fillRect/>
          </a:stretch>
        </p:blipFill>
        <p:spPr>
          <a:xfrm>
            <a:off x="152400" y="-58325"/>
            <a:ext cx="8991601" cy="4561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