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Mon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Mono-bold.fntdata"/><Relationship Id="rId12" Type="http://schemas.openxmlformats.org/officeDocument/2006/relationships/font" Target="fonts/RobotoMon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Italic.fntdata"/><Relationship Id="rId14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f3082e15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f3082e15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082e15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082e15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082e15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082e15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082e15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082e15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082e15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082e15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082e15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082e15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A86E8"/>
                </a:solidFill>
              </a:rPr>
              <a:t>STM32 OLED Driver: Design, Code, and Usage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95175"/>
            <a:ext cx="8520600" cy="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Nabil KANA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 :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41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r>
              <a:rPr lang="en-GB"/>
              <a:t>I made a driver to control an OLED screen using an STM32 and I2C. It can show text and emojis on a 128x64 display. The code handles the communication and drawing fonts. 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311700" y="2284950"/>
            <a:ext cx="59988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100">
                <a:solidFill>
                  <a:schemeClr val="dk1"/>
                </a:solidFill>
              </a:rPr>
              <a:t>Essential control functions :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1668400" y="4681800"/>
            <a:ext cx="526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                 - ssd1306 Datasheet page 19 -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4" name="Google Shape;64;p14" title="tab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2349113"/>
            <a:ext cx="8677275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 title="tab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725" y="0"/>
            <a:ext cx="7234549" cy="48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1755875" y="4659475"/>
            <a:ext cx="5236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                 - ssd1306 Datasheet page 20 -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0" y="0"/>
            <a:ext cx="91440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   In order to write to the OLED , we </a:t>
            </a:r>
            <a:r>
              <a:rPr lang="en-GB" sz="1800">
                <a:solidFill>
                  <a:schemeClr val="dk2"/>
                </a:solidFill>
              </a:rPr>
              <a:t>first</a:t>
            </a:r>
            <a:r>
              <a:rPr lang="en-GB" sz="1800">
                <a:solidFill>
                  <a:schemeClr val="dk2"/>
                </a:solidFill>
              </a:rPr>
              <a:t> need its address which is specified above and since we want to write to the device R/W should be set to 0 which results in the address being 0x78 defined in the header file ,  in order to send command like controlling contrast or </a:t>
            </a:r>
            <a:r>
              <a:rPr lang="en-GB" sz="1800">
                <a:solidFill>
                  <a:schemeClr val="dk2"/>
                </a:solidFill>
              </a:rPr>
              <a:t>changing</a:t>
            </a:r>
            <a:r>
              <a:rPr lang="en-GB" sz="1800">
                <a:solidFill>
                  <a:schemeClr val="dk2"/>
                </a:solidFill>
              </a:rPr>
              <a:t> addressing type the Co and D/C bits should be set to 0  </a:t>
            </a:r>
            <a:r>
              <a:rPr lang="en-GB" sz="1800">
                <a:solidFill>
                  <a:schemeClr val="dk2"/>
                </a:solidFill>
              </a:rPr>
              <a:t>whereas</a:t>
            </a:r>
            <a:r>
              <a:rPr lang="en-GB" sz="1800">
                <a:solidFill>
                  <a:schemeClr val="dk2"/>
                </a:solidFill>
              </a:rPr>
              <a:t> if we want to send data D/C should be set to 1 , thus for sendCommand function the first byte should be 0x00 so the oled expects a control byte , where for sendData the first byte should be 0x40 , a couple of commands need to be sent each initialization like setting contrast , addressing mode and turning on the display (lookup COMMAND Table -Datasheet) , since we are aiming to only updated overwritten rows each update to reduce i2c traffic , the sendData function will send w row at a time (start and end address is set to variable row ) , the data and row number will be sent from update </a:t>
            </a:r>
            <a:r>
              <a:rPr lang="en-GB" sz="1800">
                <a:solidFill>
                  <a:schemeClr val="dk2"/>
                </a:solidFill>
              </a:rPr>
              <a:t>function</a:t>
            </a:r>
            <a:r>
              <a:rPr lang="en-GB" sz="1800">
                <a:solidFill>
                  <a:schemeClr val="dk2"/>
                </a:solidFill>
              </a:rPr>
              <a:t> that checks which page was overwritten with a flag array   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6" name="Google Shape;76;p16" title="tab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6975" y="3537300"/>
            <a:ext cx="4299866" cy="160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-25" y="0"/>
            <a:ext cx="9144000" cy="59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</a:rPr>
              <a:t>   The user can set the cursor by sending x and y coordinates through the SetCursor function , the resulting </a:t>
            </a:r>
            <a:r>
              <a:rPr lang="en-GB" sz="1600">
                <a:solidFill>
                  <a:schemeClr val="dk2"/>
                </a:solidFill>
              </a:rPr>
              <a:t>position</a:t>
            </a:r>
            <a:r>
              <a:rPr lang="en-GB" sz="1600">
                <a:solidFill>
                  <a:schemeClr val="dk2"/>
                </a:solidFill>
              </a:rPr>
              <a:t> of the cursor will also depend on the Font used as the user can choose one of three different font sizes  and an </a:t>
            </a:r>
            <a:r>
              <a:rPr lang="en-GB" sz="1600">
                <a:solidFill>
                  <a:schemeClr val="dk2"/>
                </a:solidFill>
              </a:rPr>
              <a:t>emoji</a:t>
            </a:r>
            <a:r>
              <a:rPr lang="en-GB" sz="1600">
                <a:solidFill>
                  <a:schemeClr val="dk2"/>
                </a:solidFill>
              </a:rPr>
              <a:t> one . this Font can be selected by 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SetFont(&amp; Font_8x8) ; </a:t>
            </a:r>
            <a:r>
              <a:rPr lang="en-GB" sz="1600">
                <a:solidFill>
                  <a:schemeClr val="dk2"/>
                </a:solidFill>
              </a:rPr>
              <a:t>or any convenient size (lookup main.c for a practical </a:t>
            </a:r>
            <a:r>
              <a:rPr lang="en-GB" sz="1600">
                <a:solidFill>
                  <a:schemeClr val="dk2"/>
                </a:solidFill>
              </a:rPr>
              <a:t>example</a:t>
            </a:r>
            <a:r>
              <a:rPr lang="en-GB" sz="1600">
                <a:solidFill>
                  <a:schemeClr val="dk2"/>
                </a:solidFill>
              </a:rPr>
              <a:t>). The fonts are stored in </a:t>
            </a:r>
            <a:r>
              <a:rPr lang="en-GB" sz="1600">
                <a:solidFill>
                  <a:schemeClr val="dk2"/>
                </a:solidFill>
              </a:rPr>
              <a:t>separate</a:t>
            </a:r>
            <a:r>
              <a:rPr lang="en-GB" sz="1600">
                <a:solidFill>
                  <a:schemeClr val="dk2"/>
                </a:solidFill>
              </a:rPr>
              <a:t> files that will be called by OLED_Driver.h , each font is a struct that calls its own writing function , that will overwrite the buffer based on a global pointer </a:t>
            </a:r>
            <a:r>
              <a:rPr b="1" lang="en-GB" sz="1600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600">
                <a:solidFill>
                  <a:srgbClr val="7F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>
                <a:solidFill>
                  <a:srgbClr val="00503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Fonts</a:t>
            </a: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 CurrentFont;</a:t>
            </a:r>
            <a:r>
              <a:rPr lang="en-GB" sz="1600">
                <a:solidFill>
                  <a:schemeClr val="dk2"/>
                </a:solidFill>
              </a:rPr>
              <a:t>pointing</a:t>
            </a:r>
            <a:r>
              <a:rPr lang="en-GB" sz="1600">
                <a:solidFill>
                  <a:schemeClr val="dk2"/>
                </a:solidFill>
              </a:rPr>
              <a:t> to the Font struct being used . In order to look up the Bytes corresponding to a given character from the bitmaps , a lookup table was defined alongside a GetIndex function that looks up the </a:t>
            </a:r>
            <a:r>
              <a:rPr lang="en-GB" sz="1600">
                <a:solidFill>
                  <a:schemeClr val="dk2"/>
                </a:solidFill>
              </a:rPr>
              <a:t>corresponding</a:t>
            </a:r>
            <a:r>
              <a:rPr lang="en-GB" sz="1600">
                <a:solidFill>
                  <a:schemeClr val="dk2"/>
                </a:solidFill>
              </a:rPr>
              <a:t> index .</a:t>
            </a:r>
            <a:br>
              <a:rPr lang="en-GB" sz="1600">
                <a:solidFill>
                  <a:schemeClr val="dk2"/>
                </a:solidFill>
              </a:rPr>
            </a:br>
            <a:r>
              <a:rPr lang="en-GB" sz="1600">
                <a:solidFill>
                  <a:schemeClr val="dk2"/>
                </a:solidFill>
              </a:rPr>
              <a:t>Notes :</a:t>
            </a:r>
            <a:br>
              <a:rPr lang="en-GB" sz="1600">
                <a:solidFill>
                  <a:schemeClr val="dk2"/>
                </a:solidFill>
              </a:rPr>
            </a:br>
            <a:r>
              <a:rPr lang="en-GB" sz="1600">
                <a:solidFill>
                  <a:schemeClr val="dk2"/>
                </a:solidFill>
              </a:rPr>
              <a:t> </a:t>
            </a:r>
            <a:r>
              <a:rPr lang="en-GB" sz="1600">
                <a:solidFill>
                  <a:schemeClr val="dk1"/>
                </a:solidFill>
              </a:rPr>
              <a:t>Ensure </a:t>
            </a:r>
            <a:r>
              <a:rPr b="1" lang="en-GB" sz="1600">
                <a:solidFill>
                  <a:schemeClr val="dk1"/>
                </a:solidFill>
              </a:rPr>
              <a:t>I2C2</a:t>
            </a:r>
            <a:r>
              <a:rPr lang="en-GB" sz="1600">
                <a:solidFill>
                  <a:schemeClr val="dk1"/>
                </a:solidFill>
              </a:rPr>
              <a:t> is enabled in CubeMX configuration.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Set </a:t>
            </a:r>
            <a:r>
              <a:rPr lang="en-GB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PB10</a:t>
            </a:r>
            <a:r>
              <a:rPr lang="en-GB" sz="1600">
                <a:solidFill>
                  <a:schemeClr val="dk1"/>
                </a:solidFill>
              </a:rPr>
              <a:t> as </a:t>
            </a:r>
            <a:r>
              <a:rPr b="1" lang="en-GB" sz="1600">
                <a:solidFill>
                  <a:schemeClr val="dk1"/>
                </a:solidFill>
              </a:rPr>
              <a:t>I2C2_SCL</a:t>
            </a:r>
            <a:r>
              <a:rPr lang="en-GB" sz="1600">
                <a:solidFill>
                  <a:schemeClr val="dk1"/>
                </a:solidFill>
              </a:rPr>
              <a:t> and </a:t>
            </a:r>
            <a:r>
              <a:rPr lang="en-GB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PB11</a:t>
            </a:r>
            <a:r>
              <a:rPr lang="en-GB" sz="1600">
                <a:solidFill>
                  <a:schemeClr val="dk1"/>
                </a:solidFill>
              </a:rPr>
              <a:t> as </a:t>
            </a:r>
            <a:r>
              <a:rPr b="1" lang="en-GB" sz="1600">
                <a:solidFill>
                  <a:schemeClr val="dk1"/>
                </a:solidFill>
              </a:rPr>
              <a:t>I2C2_SDA</a:t>
            </a:r>
            <a:r>
              <a:rPr lang="en-GB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Configure the </a:t>
            </a:r>
            <a:r>
              <a:rPr b="1" lang="en-GB" sz="1600">
                <a:solidFill>
                  <a:schemeClr val="dk1"/>
                </a:solidFill>
              </a:rPr>
              <a:t>I2C Clock Speed</a:t>
            </a:r>
            <a:r>
              <a:rPr lang="en-GB" sz="1600">
                <a:solidFill>
                  <a:schemeClr val="dk1"/>
                </a:solidFill>
              </a:rPr>
              <a:t> (typically 100kHz or 400kHz for SSD1306).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Generate code to make sure </a:t>
            </a:r>
            <a:r>
              <a:rPr lang="en-GB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hi2c2</a:t>
            </a:r>
            <a:r>
              <a:rPr lang="en-GB" sz="1600">
                <a:solidFill>
                  <a:schemeClr val="dk1"/>
                </a:solidFill>
              </a:rPr>
              <a:t> is initialized properly.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Use PULLUP resistors for SDL and SDA wires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To expand functionality, you can: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GB" sz="1600">
                <a:solidFill>
                  <a:schemeClr val="dk1"/>
                </a:solidFill>
              </a:rPr>
              <a:t>Create new bitmap fonts or emoji sets.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-GB" sz="1600">
                <a:solidFill>
                  <a:schemeClr val="dk1"/>
                </a:solidFill>
              </a:rPr>
              <a:t>Add </a:t>
            </a:r>
            <a:r>
              <a:rPr lang="en-GB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.c/.h</a:t>
            </a:r>
            <a:r>
              <a:rPr lang="en-GB" sz="1600">
                <a:solidFill>
                  <a:schemeClr val="dk1"/>
                </a:solidFill>
              </a:rPr>
              <a:t> font files similar to </a:t>
            </a:r>
            <a:r>
              <a:rPr lang="en-GB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Font_8x8</a:t>
            </a:r>
            <a:r>
              <a:rPr lang="en-GB" sz="1600">
                <a:solidFill>
                  <a:schemeClr val="dk1"/>
                </a:solidFill>
              </a:rPr>
              <a:t> or </a:t>
            </a:r>
            <a:r>
              <a:rPr lang="en-GB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Font_emojis</a:t>
            </a:r>
            <a:r>
              <a:rPr lang="en-GB" sz="1600">
                <a:solidFill>
                  <a:schemeClr val="dk1"/>
                </a:solidFill>
              </a:rPr>
              <a:t>. </a:t>
            </a:r>
            <a:endParaRPr sz="16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600">
                <a:solidFill>
                  <a:schemeClr val="dk1"/>
                </a:solidFill>
              </a:rPr>
              <a:t>Use </a:t>
            </a:r>
            <a:r>
              <a:rPr lang="en-GB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SetFont()</a:t>
            </a:r>
            <a:r>
              <a:rPr lang="en-GB" sz="1600">
                <a:solidFill>
                  <a:schemeClr val="dk1"/>
                </a:solidFill>
              </a:rPr>
              <a:t> and </a:t>
            </a:r>
            <a:r>
              <a:rPr lang="en-GB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OLEDWrite()</a:t>
            </a:r>
            <a:r>
              <a:rPr lang="en-GB" sz="1600">
                <a:solidFill>
                  <a:schemeClr val="dk1"/>
                </a:solidFill>
              </a:rPr>
              <a:t> functions to display them.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1623925" y="4188900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 custom string and emoji font using Font_8x8 and Font_emojis.</a:t>
            </a:r>
            <a:endParaRPr b="1"/>
          </a:p>
        </p:txBody>
      </p:sp>
      <p:pic>
        <p:nvPicPr>
          <p:cNvPr id="87" name="Google Shape;87;p18" title="IMG_1517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4813" y="0"/>
            <a:ext cx="5234365" cy="39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