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1" r:id="rId6"/>
    <p:sldId id="259" r:id="rId7"/>
    <p:sldId id="262" r:id="rId8"/>
    <p:sldId id="260" r:id="rId9"/>
    <p:sldId id="264" r:id="rId10"/>
    <p:sldId id="266" r:id="rId11"/>
    <p:sldId id="263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B1A1AD-989F-4C86-9E2F-22D7F521FD78}">
          <p14:sldIdLst>
            <p14:sldId id="256"/>
            <p14:sldId id="257"/>
          </p14:sldIdLst>
        </p14:section>
        <p14:section name="Untitled Section" id="{4635AF40-E9BA-4AD9-9EBE-9E0E654F8381}">
          <p14:sldIdLst>
            <p14:sldId id="258"/>
            <p14:sldId id="265"/>
            <p14:sldId id="261"/>
            <p14:sldId id="259"/>
            <p14:sldId id="262"/>
            <p14:sldId id="260"/>
            <p14:sldId id="264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58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2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5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679025"/>
            <a:ext cx="704850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Fluent Interface Pattern</a:t>
            </a:r>
            <a:endParaRPr lang="en-US" sz="5249" dirty="0"/>
          </a:p>
        </p:txBody>
      </p:sp>
      <p:sp>
        <p:nvSpPr>
          <p:cNvPr id="7" name="Shape 4"/>
          <p:cNvSpPr/>
          <p:nvPr/>
        </p:nvSpPr>
        <p:spPr>
          <a:xfrm>
            <a:off x="6319599" y="51782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5161598"/>
            <a:ext cx="19202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Sadat khan</a:t>
            </a:r>
            <a:endParaRPr lang="en-US" sz="2187" dirty="0"/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Nabil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11" name="Text 1"/>
          <p:cNvSpPr/>
          <p:nvPr/>
        </p:nvSpPr>
        <p:spPr>
          <a:xfrm>
            <a:off x="2037994" y="2524958"/>
            <a:ext cx="421536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>
                    <a:lumMod val="75000"/>
                  </a:schemeClr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Pros and Cons</a:t>
            </a:r>
            <a:endParaRPr lang="en-US" sz="4374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 2"/>
          <p:cNvSpPr/>
          <p:nvPr/>
        </p:nvSpPr>
        <p:spPr>
          <a:xfrm>
            <a:off x="2037993" y="3774758"/>
            <a:ext cx="21076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>
                    <a:lumMod val="75000"/>
                  </a:schemeClr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Pros:</a:t>
            </a:r>
            <a:endParaRPr lang="en-US" sz="218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 3"/>
          <p:cNvSpPr/>
          <p:nvPr/>
        </p:nvSpPr>
        <p:spPr>
          <a:xfrm>
            <a:off x="2393394" y="4371856"/>
            <a:ext cx="441165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chemeClr val="bg1">
                    <a:lumMod val="75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Improved Readability</a:t>
            </a:r>
            <a:endParaRPr lang="en-US" sz="17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 4"/>
          <p:cNvSpPr/>
          <p:nvPr/>
        </p:nvSpPr>
        <p:spPr>
          <a:xfrm>
            <a:off x="2393394" y="4816078"/>
            <a:ext cx="441165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chemeClr val="bg1">
                    <a:lumMod val="75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Method Chaining</a:t>
            </a:r>
            <a:endParaRPr lang="en-US" sz="17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 5"/>
          <p:cNvSpPr/>
          <p:nvPr/>
        </p:nvSpPr>
        <p:spPr>
          <a:xfrm>
            <a:off x="2393394" y="5260300"/>
            <a:ext cx="441165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chemeClr val="bg1">
                    <a:lumMod val="75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Discoverability</a:t>
            </a:r>
            <a:endParaRPr lang="en-US" sz="17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 6"/>
          <p:cNvSpPr/>
          <p:nvPr/>
        </p:nvSpPr>
        <p:spPr>
          <a:xfrm>
            <a:off x="7593806" y="3774758"/>
            <a:ext cx="21076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>
                    <a:lumMod val="75000"/>
                  </a:schemeClr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Cons:</a:t>
            </a:r>
            <a:endParaRPr lang="en-US" sz="218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 7"/>
          <p:cNvSpPr/>
          <p:nvPr/>
        </p:nvSpPr>
        <p:spPr>
          <a:xfrm>
            <a:off x="7949208" y="4371856"/>
            <a:ext cx="441165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chemeClr val="bg1">
                    <a:lumMod val="75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Learning Curve</a:t>
            </a:r>
            <a:endParaRPr lang="en-US" sz="17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 8"/>
          <p:cNvSpPr/>
          <p:nvPr/>
        </p:nvSpPr>
        <p:spPr>
          <a:xfrm>
            <a:off x="7949208" y="4816078"/>
            <a:ext cx="441165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chemeClr val="bg1">
                    <a:lumMod val="75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Maintenance Challenges</a:t>
            </a:r>
            <a:endParaRPr lang="en-US" sz="17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 9"/>
          <p:cNvSpPr/>
          <p:nvPr/>
        </p:nvSpPr>
        <p:spPr>
          <a:xfrm>
            <a:off x="7949208" y="5260300"/>
            <a:ext cx="441165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chemeClr val="bg1">
                    <a:lumMod val="75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Not Always Appropriate</a:t>
            </a:r>
            <a:endParaRPr lang="en-US" sz="17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As we conclude our exploration of the Fluent Interface Pattern, we hope you now have a solid understanding of its concept, benefits, implementation best practices, and potential challenges. Embrace the power of Fluent Interfaces and elevate your code to new heights!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</a:t>
            </a:r>
            <a:endParaRPr lang="en-US" sz="4374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912955" y="411480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fluent interface pattern is a design pattern used in object-oriented programming to create a readable, flowing interface. It allows method chaining to make the code more expressive and intuitive.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28" name="Shape 0"/>
          <p:cNvSpPr/>
          <p:nvPr/>
        </p:nvSpPr>
        <p:spPr>
          <a:xfrm>
            <a:off x="1" y="0"/>
            <a:ext cx="102870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1" name="Text 2"/>
          <p:cNvSpPr/>
          <p:nvPr/>
        </p:nvSpPr>
        <p:spPr>
          <a:xfrm>
            <a:off x="833199" y="204870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Intent</a:t>
            </a:r>
            <a:endParaRPr lang="en-US" sz="4374" dirty="0"/>
          </a:p>
        </p:txBody>
      </p:sp>
      <p:sp>
        <p:nvSpPr>
          <p:cNvPr id="32" name="Shape 3"/>
          <p:cNvSpPr/>
          <p:nvPr/>
        </p:nvSpPr>
        <p:spPr>
          <a:xfrm>
            <a:off x="833199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33" name="Text 4"/>
          <p:cNvSpPr/>
          <p:nvPr/>
        </p:nvSpPr>
        <p:spPr>
          <a:xfrm>
            <a:off x="1010722" y="3291602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34" name="Text 5"/>
          <p:cNvSpPr/>
          <p:nvPr/>
        </p:nvSpPr>
        <p:spPr>
          <a:xfrm>
            <a:off x="1555313" y="33262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Clarity</a:t>
            </a:r>
            <a:endParaRPr lang="en-US" sz="2187" dirty="0"/>
          </a:p>
        </p:txBody>
      </p:sp>
      <p:sp>
        <p:nvSpPr>
          <p:cNvPr id="35" name="Text 6"/>
          <p:cNvSpPr/>
          <p:nvPr/>
        </p:nvSpPr>
        <p:spPr>
          <a:xfrm>
            <a:off x="15553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intent of the pattern is to improve the readability and understandability of the code.</a:t>
            </a:r>
            <a:endParaRPr lang="en-US" sz="1750" dirty="0"/>
          </a:p>
        </p:txBody>
      </p:sp>
      <p:sp>
        <p:nvSpPr>
          <p:cNvPr id="36" name="Shape 7"/>
          <p:cNvSpPr/>
          <p:nvPr/>
        </p:nvSpPr>
        <p:spPr>
          <a:xfrm>
            <a:off x="5597485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37" name="Text 8"/>
          <p:cNvSpPr/>
          <p:nvPr/>
        </p:nvSpPr>
        <p:spPr>
          <a:xfrm>
            <a:off x="5752148" y="329160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38" name="Text 9"/>
          <p:cNvSpPr/>
          <p:nvPr/>
        </p:nvSpPr>
        <p:spPr>
          <a:xfrm>
            <a:off x="6319599" y="33262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Fluency</a:t>
            </a:r>
            <a:endParaRPr lang="en-US" sz="2187" dirty="0"/>
          </a:p>
        </p:txBody>
      </p:sp>
      <p:sp>
        <p:nvSpPr>
          <p:cNvPr id="39" name="Text 10"/>
          <p:cNvSpPr/>
          <p:nvPr/>
        </p:nvSpPr>
        <p:spPr>
          <a:xfrm>
            <a:off x="63195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 aims to provide a smooth and natural way to interact with classes and methods.</a:t>
            </a:r>
            <a:endParaRPr lang="en-US" sz="1750" dirty="0"/>
          </a:p>
        </p:txBody>
      </p:sp>
      <p:sp>
        <p:nvSpPr>
          <p:cNvPr id="40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41" name="Text 12"/>
          <p:cNvSpPr/>
          <p:nvPr/>
        </p:nvSpPr>
        <p:spPr>
          <a:xfrm>
            <a:off x="991672" y="53103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42" name="Text 13"/>
          <p:cNvSpPr/>
          <p:nvPr/>
        </p:nvSpPr>
        <p:spPr>
          <a:xfrm>
            <a:off x="1555313" y="53449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Expressiveness</a:t>
            </a:r>
            <a:endParaRPr lang="en-US" sz="2187" dirty="0"/>
          </a:p>
        </p:txBody>
      </p:sp>
      <p:sp>
        <p:nvSpPr>
          <p:cNvPr id="43" name="Text 14"/>
          <p:cNvSpPr/>
          <p:nvPr/>
        </p:nvSpPr>
        <p:spPr>
          <a:xfrm>
            <a:off x="15553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 enables concise and self-explanatory code, enhancing developer productivity.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28" name="Shape 0"/>
          <p:cNvSpPr/>
          <p:nvPr/>
        </p:nvSpPr>
        <p:spPr>
          <a:xfrm>
            <a:off x="0" y="0"/>
            <a:ext cx="12521547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7" name="Text 8"/>
          <p:cNvSpPr/>
          <p:nvPr/>
        </p:nvSpPr>
        <p:spPr>
          <a:xfrm>
            <a:off x="5752148" y="329160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1" name="Text 1"/>
          <p:cNvSpPr/>
          <p:nvPr/>
        </p:nvSpPr>
        <p:spPr>
          <a:xfrm>
            <a:off x="962527" y="1600201"/>
            <a:ext cx="4499810" cy="9865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>
                    <a:lumMod val="75000"/>
                  </a:schemeClr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Core Concepts</a:t>
            </a:r>
            <a:endParaRPr lang="en-US" sz="4374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 2"/>
          <p:cNvSpPr/>
          <p:nvPr/>
        </p:nvSpPr>
        <p:spPr>
          <a:xfrm>
            <a:off x="1143000" y="2779295"/>
            <a:ext cx="4319337" cy="512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>
                    <a:lumMod val="75000"/>
                  </a:schemeClr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Method Chaining:</a:t>
            </a:r>
            <a:endParaRPr lang="en-US" sz="218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 3"/>
          <p:cNvSpPr/>
          <p:nvPr/>
        </p:nvSpPr>
        <p:spPr>
          <a:xfrm>
            <a:off x="1143001" y="3708083"/>
            <a:ext cx="4799647" cy="171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>
                    <a:lumMod val="75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 a fluent interface, each method call returns an instance of the object, enabling the chaining of multiple method calls in a single line.</a:t>
            </a:r>
            <a:endParaRPr lang="en-US" sz="17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 4"/>
          <p:cNvSpPr/>
          <p:nvPr/>
        </p:nvSpPr>
        <p:spPr>
          <a:xfrm>
            <a:off x="6605338" y="2779295"/>
            <a:ext cx="3018974" cy="5123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>
                    <a:lumMod val="75000"/>
                  </a:schemeClr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Return Types:</a:t>
            </a:r>
            <a:endParaRPr lang="en-US" sz="218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 5"/>
          <p:cNvSpPr/>
          <p:nvPr/>
        </p:nvSpPr>
        <p:spPr>
          <a:xfrm>
            <a:off x="6605338" y="3708083"/>
            <a:ext cx="5642809" cy="1718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>
                    <a:lumMod val="75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Methods often return the modified object, allowing consecutive calls without the need for intermediate variables.</a:t>
            </a:r>
            <a:endParaRPr lang="en-US" sz="17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0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1287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Best Practices for implementing Fluent Interface Pattern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1955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6" name="Text 4"/>
          <p:cNvSpPr/>
          <p:nvPr/>
        </p:nvSpPr>
        <p:spPr>
          <a:xfrm>
            <a:off x="2215515" y="3161228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195876"/>
            <a:ext cx="3550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Clear and Consistent Naming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7629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 descriptive and consistent method names to ensure clarity and improve the overall usability of your Fluent Interface.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1955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0" name="Text 8"/>
          <p:cNvSpPr/>
          <p:nvPr/>
        </p:nvSpPr>
        <p:spPr>
          <a:xfrm>
            <a:off x="7580948" y="3161228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195876"/>
            <a:ext cx="2895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Method Chaining Order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7629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Decide on a logical and intuitive order for method chaining to enhance the readability and understanding of your code.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13826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4" name="Text 12"/>
          <p:cNvSpPr/>
          <p:nvPr/>
        </p:nvSpPr>
        <p:spPr>
          <a:xfrm>
            <a:off x="2196465" y="517993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14580"/>
            <a:ext cx="3657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Documentation and Examples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69499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Provide comprehensive documentation and practical examples to help users understand and effectively utilize your Fluent Interface.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3826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8" name="Text 16"/>
          <p:cNvSpPr/>
          <p:nvPr/>
        </p:nvSpPr>
        <p:spPr>
          <a:xfrm>
            <a:off x="7580948" y="5179933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14580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Version Management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694997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When evolving your Fluent Interface, consider versioning to maintain backward compatibility and facilitate smooth upgrades for your users.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15323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Benefits of using Fluent Interface Pattern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04883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7" name="Text 4"/>
          <p:cNvSpPr/>
          <p:nvPr/>
        </p:nvSpPr>
        <p:spPr>
          <a:xfrm>
            <a:off x="4668322" y="3090505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125153"/>
            <a:ext cx="3055620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Improved Readability </a:t>
            </a: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📖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620810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using a Fluent Interface, code becomes more self-explanatory and easier to comprehend, making your projects more maintainable in the long run.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04883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1" name="Text 8"/>
          <p:cNvSpPr/>
          <p:nvPr/>
        </p:nvSpPr>
        <p:spPr>
          <a:xfrm>
            <a:off x="9409748" y="309050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125153"/>
            <a:ext cx="3185160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Enhanced Productivity </a:t>
            </a: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⚡</a:t>
            </a: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️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620810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Fluent interfaces enable developers to write code faster, as the syntax is concise and intuitive, reducing the need to consult extensive documentation.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79358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5" name="Text 12"/>
          <p:cNvSpPr/>
          <p:nvPr/>
        </p:nvSpPr>
        <p:spPr>
          <a:xfrm>
            <a:off x="4649272" y="583525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869900"/>
            <a:ext cx="2324100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Reduced Errors </a:t>
            </a:r>
            <a:r>
              <a:rPr lang="en-US" sz="2187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❌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365558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With a Fluent Interface, the risk of syntax errors is minimized, thanks to the structured and self-contained approach of the pattern.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29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86527" y="576858"/>
            <a:ext cx="9399746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Potential Challenges and Considerations</a:t>
            </a:r>
            <a:endParaRPr lang="en-US" sz="4129" dirty="0"/>
          </a:p>
        </p:txBody>
      </p:sp>
      <p:sp>
        <p:nvSpPr>
          <p:cNvPr id="6" name="Shape 3"/>
          <p:cNvSpPr/>
          <p:nvPr/>
        </p:nvSpPr>
        <p:spPr>
          <a:xfrm>
            <a:off x="1080135" y="2202537"/>
            <a:ext cx="41910" cy="5453539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7" name="Shape 4"/>
          <p:cNvSpPr/>
          <p:nvPr/>
        </p:nvSpPr>
        <p:spPr>
          <a:xfrm>
            <a:off x="1337072" y="2581394"/>
            <a:ext cx="734139" cy="41910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8" name="Shape 5"/>
          <p:cNvSpPr/>
          <p:nvPr/>
        </p:nvSpPr>
        <p:spPr>
          <a:xfrm>
            <a:off x="865108" y="2366367"/>
            <a:ext cx="471964" cy="471964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9" name="Text 6"/>
          <p:cNvSpPr/>
          <p:nvPr/>
        </p:nvSpPr>
        <p:spPr>
          <a:xfrm>
            <a:off x="1032510" y="2405658"/>
            <a:ext cx="13716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478" dirty="0"/>
          </a:p>
        </p:txBody>
      </p:sp>
      <p:sp>
        <p:nvSpPr>
          <p:cNvPr id="10" name="Text 7"/>
          <p:cNvSpPr/>
          <p:nvPr/>
        </p:nvSpPr>
        <p:spPr>
          <a:xfrm>
            <a:off x="2254806" y="2412206"/>
            <a:ext cx="209764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Method Overload</a:t>
            </a:r>
            <a:endParaRPr lang="en-US" sz="2065" dirty="0"/>
          </a:p>
        </p:txBody>
      </p:sp>
      <p:sp>
        <p:nvSpPr>
          <p:cNvPr id="11" name="Text 8"/>
          <p:cNvSpPr/>
          <p:nvPr/>
        </p:nvSpPr>
        <p:spPr>
          <a:xfrm>
            <a:off x="2254806" y="2865715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Address the potential challenge of method overload in your Fluent Interface and learn how to manage it effectively.</a:t>
            </a:r>
            <a:endParaRPr lang="en-US" sz="1652" dirty="0"/>
          </a:p>
        </p:txBody>
      </p:sp>
      <p:sp>
        <p:nvSpPr>
          <p:cNvPr id="12" name="Shape 9"/>
          <p:cNvSpPr/>
          <p:nvPr/>
        </p:nvSpPr>
        <p:spPr>
          <a:xfrm>
            <a:off x="1337072" y="4469130"/>
            <a:ext cx="734139" cy="41910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13" name="Shape 10"/>
          <p:cNvSpPr/>
          <p:nvPr/>
        </p:nvSpPr>
        <p:spPr>
          <a:xfrm>
            <a:off x="865108" y="4254103"/>
            <a:ext cx="471964" cy="471964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4" name="Text 11"/>
          <p:cNvSpPr/>
          <p:nvPr/>
        </p:nvSpPr>
        <p:spPr>
          <a:xfrm>
            <a:off x="1013460" y="4293394"/>
            <a:ext cx="17526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478" dirty="0"/>
          </a:p>
        </p:txBody>
      </p:sp>
      <p:sp>
        <p:nvSpPr>
          <p:cNvPr id="15" name="Text 12"/>
          <p:cNvSpPr/>
          <p:nvPr/>
        </p:nvSpPr>
        <p:spPr>
          <a:xfrm>
            <a:off x="2254806" y="4299942"/>
            <a:ext cx="262128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Maintaining Flexibility</a:t>
            </a:r>
            <a:endParaRPr lang="en-US" sz="2065" dirty="0"/>
          </a:p>
        </p:txBody>
      </p:sp>
      <p:sp>
        <p:nvSpPr>
          <p:cNvPr id="16" name="Text 13"/>
          <p:cNvSpPr/>
          <p:nvPr/>
        </p:nvSpPr>
        <p:spPr>
          <a:xfrm>
            <a:off x="2254806" y="4753451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Ensure your Fluent Interface remains flexible to accommodate various use cases without sacrificing its intuitive nature.</a:t>
            </a:r>
            <a:endParaRPr lang="en-US" sz="1652" dirty="0"/>
          </a:p>
        </p:txBody>
      </p:sp>
      <p:sp>
        <p:nvSpPr>
          <p:cNvPr id="17" name="Shape 14"/>
          <p:cNvSpPr/>
          <p:nvPr/>
        </p:nvSpPr>
        <p:spPr>
          <a:xfrm>
            <a:off x="1337072" y="6356866"/>
            <a:ext cx="734139" cy="41910"/>
          </a:xfrm>
          <a:prstGeom prst="rect">
            <a:avLst/>
          </a:prstGeom>
          <a:solidFill>
            <a:srgbClr val="393636"/>
          </a:solidFill>
          <a:ln/>
        </p:spPr>
      </p:sp>
      <p:sp>
        <p:nvSpPr>
          <p:cNvPr id="18" name="Shape 15"/>
          <p:cNvSpPr/>
          <p:nvPr/>
        </p:nvSpPr>
        <p:spPr>
          <a:xfrm>
            <a:off x="865108" y="6141839"/>
            <a:ext cx="471964" cy="471964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</p:sp>
      <p:sp>
        <p:nvSpPr>
          <p:cNvPr id="19" name="Text 16"/>
          <p:cNvSpPr/>
          <p:nvPr/>
        </p:nvSpPr>
        <p:spPr>
          <a:xfrm>
            <a:off x="1013460" y="6181130"/>
            <a:ext cx="17526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478" dirty="0"/>
          </a:p>
        </p:txBody>
      </p:sp>
      <p:sp>
        <p:nvSpPr>
          <p:cNvPr id="20" name="Text 17"/>
          <p:cNvSpPr/>
          <p:nvPr/>
        </p:nvSpPr>
        <p:spPr>
          <a:xfrm>
            <a:off x="2254806" y="6187678"/>
            <a:ext cx="209764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Learning Curve</a:t>
            </a:r>
            <a:endParaRPr lang="en-US" sz="2065" dirty="0"/>
          </a:p>
        </p:txBody>
      </p:sp>
      <p:sp>
        <p:nvSpPr>
          <p:cNvPr id="21" name="Text 18"/>
          <p:cNvSpPr/>
          <p:nvPr/>
        </p:nvSpPr>
        <p:spPr>
          <a:xfrm>
            <a:off x="2254806" y="6641187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Discuss strategies to minimize the learning curve associated with using a Fluent Interface and provide tips for easy adoption.</a:t>
            </a:r>
            <a:endParaRPr lang="en-US" sz="165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1683"/>
            <a:ext cx="9075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Examples of Fluent Interface Pattern</a:t>
            </a:r>
            <a:endParaRPr lang="en-US" sz="437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62" y="2137053"/>
            <a:ext cx="4190433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395563" y="4653023"/>
            <a:ext cx="4190432" cy="229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Form Validation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395563" y="5015508"/>
            <a:ext cx="41904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 how to use a Fluent Interface to validate form inputs with a seamless and intuitive API that guides users through the validation process.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210" y="2220397"/>
            <a:ext cx="473319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859210" y="4535091"/>
            <a:ext cx="36591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Database Query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859210" y="5015508"/>
            <a:ext cx="473319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Discover how a Fluent Interface can simplify database query construction by providing an elegant and readable way to express complex query logic.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1683"/>
            <a:ext cx="9075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Examples of Fluent Interface Pattern</a:t>
            </a:r>
            <a:endParaRPr lang="en-US" sz="4374" dirty="0"/>
          </a:p>
        </p:txBody>
      </p:sp>
      <p:sp>
        <p:nvSpPr>
          <p:cNvPr id="9" name="Text 5"/>
          <p:cNvSpPr/>
          <p:nvPr/>
        </p:nvSpPr>
        <p:spPr>
          <a:xfrm>
            <a:off x="2037993" y="2220397"/>
            <a:ext cx="4190432" cy="229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Form Validation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7454279" y="2220397"/>
            <a:ext cx="36591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Database Query</a:t>
            </a:r>
            <a:endParaRPr lang="en-US" sz="218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16" y="2982891"/>
            <a:ext cx="5729469" cy="3857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982891"/>
            <a:ext cx="6553200" cy="38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3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546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DM Sans</vt:lpstr>
      <vt:lpstr>Gelasio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Sadat khan</cp:lastModifiedBy>
  <cp:revision>8</cp:revision>
  <dcterms:created xsi:type="dcterms:W3CDTF">2023-12-18T17:17:28Z</dcterms:created>
  <dcterms:modified xsi:type="dcterms:W3CDTF">2023-12-18T19:10:23Z</dcterms:modified>
</cp:coreProperties>
</file>