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4" r:id="rId2"/>
    <p:sldMasterId id="2147483660" r:id="rId3"/>
  </p:sldMasterIdLst>
  <p:notesMasterIdLst>
    <p:notesMasterId r:id="rId17"/>
  </p:notesMasterIdLst>
  <p:sldIdLst>
    <p:sldId id="257" r:id="rId4"/>
    <p:sldId id="297" r:id="rId5"/>
    <p:sldId id="290" r:id="rId6"/>
    <p:sldId id="301" r:id="rId7"/>
    <p:sldId id="291" r:id="rId8"/>
    <p:sldId id="296" r:id="rId9"/>
    <p:sldId id="302" r:id="rId10"/>
    <p:sldId id="303" r:id="rId11"/>
    <p:sldId id="293" r:id="rId12"/>
    <p:sldId id="304" r:id="rId13"/>
    <p:sldId id="305" r:id="rId14"/>
    <p:sldId id="300" r:id="rId15"/>
    <p:sldId id="263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277D"/>
    <a:srgbClr val="33CCFF"/>
    <a:srgbClr val="4C4A9C"/>
    <a:srgbClr val="9999FF"/>
    <a:srgbClr val="283583"/>
    <a:srgbClr val="271448"/>
    <a:srgbClr val="FACA37"/>
    <a:srgbClr val="0099CC"/>
    <a:srgbClr val="492719"/>
    <a:srgbClr val="FFF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64" autoAdjust="0"/>
    <p:restoredTop sz="96041"/>
  </p:normalViewPr>
  <p:slideViewPr>
    <p:cSldViewPr snapToGrid="0" snapToObjects="1">
      <p:cViewPr varScale="1">
        <p:scale>
          <a:sx n="63" d="100"/>
          <a:sy n="63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6DE98-78E1-EA42-B784-C8F9A9A70737}" type="datetimeFigureOut">
              <a:rPr lang="fr-FR" smtClean="0"/>
              <a:t>13/03/2025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E7BCE-6ECD-F54B-A4D1-F10263D6B95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421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5223B638-F810-7143-AD1D-44FB119131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02990" y="2721050"/>
            <a:ext cx="6535602" cy="10332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400" b="1" kern="1200" spc="-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couverture </a:t>
            </a:r>
          </a:p>
          <a:p>
            <a:pPr lvl="0"/>
            <a:r>
              <a:rPr lang="fr-FR" dirty="0"/>
              <a:t>sur une ou deux lignes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70E358F7-672C-4D4A-8FC3-2B6091BA89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02990" y="3806704"/>
            <a:ext cx="6535602" cy="3960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kern="0" spc="-2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sous-titre de couverture</a:t>
            </a:r>
          </a:p>
        </p:txBody>
      </p:sp>
      <p:sp>
        <p:nvSpPr>
          <p:cNvPr id="13" name="Espace réservé de la date 3">
            <a:extLst>
              <a:ext uri="{FF2B5EF4-FFF2-40B4-BE49-F238E27FC236}">
                <a16:creationId xmlns:a16="http://schemas.microsoft.com/office/drawing/2014/main" id="{F569E131-2AD2-1144-BAF3-4422AADF6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14615" y="493433"/>
            <a:ext cx="935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3D7646A-9376-A741-9775-5C7437627178}" type="datetime1">
              <a:rPr lang="fr-FR" smtClean="0"/>
              <a:t>13/03/2025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962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-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C92CFA3B-7A70-F247-B6B4-8F68D6A860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609D4FD7-6C7A-1645-8A1A-5E36A3C6A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24677" y="368494"/>
            <a:ext cx="4114800" cy="365125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DU DOCUMENT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F42926E1-C861-0547-835F-6C0550EBA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2706" y="6295068"/>
            <a:ext cx="476771" cy="365125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261803-2079-ED4E-A7C6-0F90FE7BB400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475D39D1-F383-6F4C-B21A-B71A578B05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0427" y="1410080"/>
            <a:ext cx="5746009" cy="136874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000" b="1" kern="1200" spc="-50" baseline="0">
                <a:solidFill>
                  <a:srgbClr val="49277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page</a:t>
            </a:r>
          </a:p>
          <a:p>
            <a:pPr lvl="0"/>
            <a:r>
              <a:rPr lang="fr-FR" dirty="0" err="1"/>
              <a:t>esserum</a:t>
            </a:r>
            <a:r>
              <a:rPr lang="fr-FR" dirty="0"/>
              <a:t> </a:t>
            </a:r>
            <a:r>
              <a:rPr lang="fr-FR" dirty="0" err="1"/>
              <a:t>repro</a:t>
            </a:r>
            <a:r>
              <a:rPr lang="fr-FR" dirty="0"/>
              <a:t> </a:t>
            </a:r>
            <a:r>
              <a:rPr lang="fr-FR" dirty="0" err="1"/>
              <a:t>explit</a:t>
            </a:r>
            <a:r>
              <a:rPr lang="fr-FR" dirty="0"/>
              <a:t> </a:t>
            </a:r>
          </a:p>
          <a:p>
            <a:pPr lvl="0"/>
            <a:r>
              <a:rPr lang="fr-FR" dirty="0" err="1"/>
              <a:t>vid</a:t>
            </a:r>
            <a:r>
              <a:rPr lang="fr-FR" dirty="0"/>
              <a:t> </a:t>
            </a:r>
            <a:r>
              <a:rPr lang="fr-FR" dirty="0" err="1"/>
              <a:t>maximagnam</a:t>
            </a:r>
            <a:endParaRPr lang="fr-FR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F6BA6C43-D12B-4643-9331-D528484873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0427" y="3188396"/>
            <a:ext cx="3388452" cy="240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 kern="0" spc="100" baseline="0">
                <a:solidFill>
                  <a:srgbClr val="0099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Ellacat</a:t>
            </a:r>
            <a:r>
              <a:rPr lang="fr-FR" dirty="0"/>
              <a:t> </a:t>
            </a:r>
            <a:r>
              <a:rPr lang="fr-FR" dirty="0" err="1"/>
              <a:t>esedia</a:t>
            </a:r>
            <a:r>
              <a:rPr lang="fr-FR" dirty="0"/>
              <a:t> </a:t>
            </a:r>
            <a:r>
              <a:rPr lang="fr-FR" dirty="0" err="1"/>
              <a:t>dolupta</a:t>
            </a:r>
            <a:endParaRPr lang="fr-FR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4369B2FD-CE52-8140-876A-D90113A8E2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426" y="3495358"/>
            <a:ext cx="9597573" cy="14620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Tor </a:t>
            </a:r>
            <a:r>
              <a:rPr lang="fr-FR" dirty="0" err="1"/>
              <a:t>Lorem</a:t>
            </a:r>
            <a:r>
              <a:rPr lang="fr-FR" dirty="0"/>
              <a:t> ipsum dolor sit amet, consectetuer adipiscing elit. Maecenas porttitor congue massa. Fusce posuere, magna sed pulvinar ultricies, purus lectus malesuada libero, sit amet commodo magna eros quis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  <a:p>
            <a:pPr lvl="0"/>
            <a:r>
              <a:rPr lang="fr-FR" dirty="0"/>
              <a:t>Tor </a:t>
            </a: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Nunc viverra imperdiet enim. Fusce est. Vivamus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003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- FONC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E1CDF344-48C0-8C46-BB4C-040F8CDA05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766B857-4185-6E45-B1C5-F2F3077C9F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 dirty="0"/>
              <a:t>TITRE DU DOCUMENT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4528B0-6824-C841-8CE5-30B7ED31CD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261803-2079-ED4E-A7C6-0F90FE7BB400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C13270F-1E76-1541-B143-F43960127C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0427" y="1410080"/>
            <a:ext cx="5746009" cy="136874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3000" b="1" kern="1200" spc="-50" baseline="0">
                <a:solidFill>
                  <a:srgbClr val="FACA3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titre de page</a:t>
            </a:r>
          </a:p>
          <a:p>
            <a:pPr lvl="0"/>
            <a:r>
              <a:rPr lang="fr-FR" dirty="0" err="1"/>
              <a:t>esserum</a:t>
            </a:r>
            <a:r>
              <a:rPr lang="fr-FR" dirty="0"/>
              <a:t> </a:t>
            </a:r>
            <a:r>
              <a:rPr lang="fr-FR" dirty="0" err="1"/>
              <a:t>repro</a:t>
            </a:r>
            <a:r>
              <a:rPr lang="fr-FR" dirty="0"/>
              <a:t> </a:t>
            </a:r>
            <a:r>
              <a:rPr lang="fr-FR" dirty="0" err="1"/>
              <a:t>explit</a:t>
            </a:r>
            <a:r>
              <a:rPr lang="fr-FR" dirty="0"/>
              <a:t> </a:t>
            </a:r>
          </a:p>
          <a:p>
            <a:pPr lvl="0"/>
            <a:r>
              <a:rPr lang="fr-FR" dirty="0" err="1"/>
              <a:t>vid</a:t>
            </a:r>
            <a:r>
              <a:rPr lang="fr-FR" dirty="0"/>
              <a:t> </a:t>
            </a:r>
            <a:r>
              <a:rPr lang="fr-FR" dirty="0" err="1"/>
              <a:t>maximagnam</a:t>
            </a:r>
            <a:endParaRPr lang="fr-FR" dirty="0"/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47900C6A-CB40-194A-802E-44D0D89C29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0427" y="3188396"/>
            <a:ext cx="3388452" cy="240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 kern="0" spc="100" baseline="0">
                <a:solidFill>
                  <a:srgbClr val="FACA3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 err="1"/>
              <a:t>Ellacat</a:t>
            </a:r>
            <a:r>
              <a:rPr lang="fr-FR" dirty="0"/>
              <a:t> </a:t>
            </a:r>
            <a:r>
              <a:rPr lang="fr-FR" dirty="0" err="1"/>
              <a:t>esedia</a:t>
            </a:r>
            <a:r>
              <a:rPr lang="fr-FR" dirty="0"/>
              <a:t> </a:t>
            </a:r>
            <a:r>
              <a:rPr lang="fr-FR" dirty="0" err="1"/>
              <a:t>dolupta</a:t>
            </a:r>
            <a:endParaRPr lang="fr-FR" dirty="0"/>
          </a:p>
        </p:txBody>
      </p:sp>
      <p:sp>
        <p:nvSpPr>
          <p:cNvPr id="11" name="Espace réservé du texte 13">
            <a:extLst>
              <a:ext uri="{FF2B5EF4-FFF2-40B4-BE49-F238E27FC236}">
                <a16:creationId xmlns:a16="http://schemas.microsoft.com/office/drawing/2014/main" id="{9DFACAB1-5D64-8D47-A5A3-BB6D5E7714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427" y="3495358"/>
            <a:ext cx="4375334" cy="184880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Tor </a:t>
            </a:r>
            <a:r>
              <a:rPr lang="fr-FR" dirty="0" err="1"/>
              <a:t>Lorem</a:t>
            </a:r>
            <a:r>
              <a:rPr lang="fr-FR" dirty="0"/>
              <a:t> ipsum dolor sit amet, consectetuer adipiscing elit. Maecenas porttitor congue massa. Fusce posuere, magna sed pulvinar ultricies, purus lectus malesuada libero, sit amet commodo magna eros quis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  <a:p>
            <a:pPr lvl="0"/>
            <a:r>
              <a:rPr lang="fr-FR" dirty="0"/>
              <a:t>Tor </a:t>
            </a: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  <a:p>
            <a:pPr lvl="0"/>
            <a:r>
              <a:rPr lang="fr-FR" dirty="0"/>
              <a:t>Nunc viverra imperdiet enim. Fusce est. Vivamus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</p:txBody>
      </p:sp>
      <p:sp>
        <p:nvSpPr>
          <p:cNvPr id="12" name="Espace réservé du texte 13">
            <a:extLst>
              <a:ext uri="{FF2B5EF4-FFF2-40B4-BE49-F238E27FC236}">
                <a16:creationId xmlns:a16="http://schemas.microsoft.com/office/drawing/2014/main" id="{6F6F9223-ACB5-D54E-823A-A2CD8B0434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21547" y="3188396"/>
            <a:ext cx="4375334" cy="215576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Tor </a:t>
            </a:r>
            <a:r>
              <a:rPr lang="fr-FR" dirty="0" err="1"/>
              <a:t>Lorem</a:t>
            </a:r>
            <a:r>
              <a:rPr lang="fr-FR" dirty="0"/>
              <a:t> ipsum dolor sit amet, consectetuer adipiscing elit. Maecenas porttitor congue massa. Fusce posuere, magna sed pulvinar ultricies, purus lectus malesuada libero, sit amet commodo magna eros quis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  <a:p>
            <a:pPr lvl="0"/>
            <a:r>
              <a:rPr lang="fr-FR" dirty="0"/>
              <a:t>Tor </a:t>
            </a: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ipsum</a:t>
            </a:r>
            <a:r>
              <a:rPr lang="fr-FR" dirty="0"/>
              <a:t>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porttitor</a:t>
            </a:r>
            <a:r>
              <a:rPr lang="fr-FR" dirty="0"/>
              <a:t> </a:t>
            </a:r>
            <a:r>
              <a:rPr lang="fr-FR" dirty="0" err="1"/>
              <a:t>congue</a:t>
            </a:r>
            <a:r>
              <a:rPr lang="fr-FR" dirty="0"/>
              <a:t> massa. </a:t>
            </a:r>
            <a:r>
              <a:rPr lang="fr-FR" dirty="0" err="1"/>
              <a:t>Fusce</a:t>
            </a:r>
            <a:r>
              <a:rPr lang="fr-FR" dirty="0"/>
              <a:t> </a:t>
            </a:r>
            <a:r>
              <a:rPr lang="fr-FR" dirty="0" err="1"/>
              <a:t>posuere</a:t>
            </a:r>
            <a:r>
              <a:rPr lang="fr-FR" dirty="0"/>
              <a:t>, magna </a:t>
            </a:r>
            <a:r>
              <a:rPr lang="fr-FR" dirty="0" err="1"/>
              <a:t>sed</a:t>
            </a:r>
            <a:r>
              <a:rPr lang="fr-FR" dirty="0"/>
              <a:t> </a:t>
            </a:r>
            <a:r>
              <a:rPr lang="fr-FR" dirty="0" err="1"/>
              <a:t>pulvinar</a:t>
            </a:r>
            <a:r>
              <a:rPr lang="fr-FR" dirty="0"/>
              <a:t> </a:t>
            </a:r>
            <a:r>
              <a:rPr lang="fr-FR" dirty="0" err="1"/>
              <a:t>ultricies</a:t>
            </a:r>
            <a:r>
              <a:rPr lang="fr-FR" dirty="0"/>
              <a:t>, </a:t>
            </a:r>
            <a:r>
              <a:rPr lang="fr-FR" dirty="0" err="1"/>
              <a:t>purus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malesuada</a:t>
            </a:r>
            <a:r>
              <a:rPr lang="fr-FR" dirty="0"/>
              <a:t> libero,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commodo</a:t>
            </a:r>
            <a:r>
              <a:rPr lang="fr-FR" dirty="0"/>
              <a:t> magna </a:t>
            </a:r>
            <a:r>
              <a:rPr lang="fr-FR" dirty="0" err="1"/>
              <a:t>eros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urna</a:t>
            </a:r>
            <a:r>
              <a:rPr lang="fr-FR" dirty="0"/>
              <a:t>.</a:t>
            </a:r>
          </a:p>
          <a:p>
            <a:pPr lvl="0"/>
            <a:r>
              <a:rPr lang="fr-FR" dirty="0"/>
              <a:t>Nunc viverra imperdiet enim. Fusce est. Vivamus a </a:t>
            </a:r>
            <a:r>
              <a:rPr lang="fr-FR" dirty="0" err="1"/>
              <a:t>tellus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387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8">
            <a:extLst>
              <a:ext uri="{FF2B5EF4-FFF2-40B4-BE49-F238E27FC236}">
                <a16:creationId xmlns:a16="http://schemas.microsoft.com/office/drawing/2014/main" id="{C6DF2F1E-5335-CF49-9EDE-D4242DA305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07934" y="2970428"/>
            <a:ext cx="3748975" cy="103326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6600" b="1" kern="1200" spc="-5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Merci !</a:t>
            </a:r>
          </a:p>
        </p:txBody>
      </p:sp>
    </p:spTree>
    <p:extLst>
      <p:ext uri="{BB962C8B-B14F-4D97-AF65-F5344CB8AC3E}">
        <p14:creationId xmlns:p14="http://schemas.microsoft.com/office/powerpoint/2010/main" val="55140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CA485839-0A3B-1E4D-945E-F9FE7C2435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48BB79-D645-1D45-B08B-594CD073B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14615" y="493433"/>
            <a:ext cx="935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296219C-6917-174F-A57B-90DCE1F8D3D6}" type="datetime1">
              <a:rPr lang="fr-FR" smtClean="0"/>
              <a:t>13/03/2025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53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EC53709D-1D04-EB4A-ABF4-6F08F06CC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24677" y="368494"/>
            <a:ext cx="4114800" cy="365125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DU DOCUMENT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4287AE8F-7899-864E-85FE-4765D6E69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2706" y="6295068"/>
            <a:ext cx="476771" cy="365125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261803-2079-ED4E-A7C6-0F90FE7BB400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855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6A060BC-1743-9D43-8478-BE289074DA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3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2305B955-9247-234F-BC2C-5557844DC4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4059" y="2326341"/>
            <a:ext cx="10690412" cy="1264024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fr-FR" b="1" i="0" u="none" strike="noStrike" dirty="0">
                <a:effectLst/>
                <a:latin typeface="Calibri" panose="020F0502020204030204" pitchFamily="34" charset="0"/>
              </a:rPr>
              <a:t>Système de RAG : </a:t>
            </a:r>
            <a:r>
              <a:rPr lang="fr-FR" dirty="0">
                <a:latin typeface="Calibri" panose="020F0502020204030204" pitchFamily="34" charset="0"/>
              </a:rPr>
              <a:t>E</a:t>
            </a:r>
            <a:r>
              <a:rPr lang="fr-FR" b="1" i="0" u="none" strike="noStrike" dirty="0">
                <a:effectLst/>
                <a:latin typeface="Calibri" panose="020F0502020204030204" pitchFamily="34" charset="0"/>
              </a:rPr>
              <a:t>xtraction rapide d'informations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28A7F6D-C0DA-6DEA-45AD-49010059C17D}"/>
              </a:ext>
            </a:extLst>
          </p:cNvPr>
          <p:cNvSpPr txBox="1"/>
          <p:nvPr/>
        </p:nvSpPr>
        <p:spPr>
          <a:xfrm>
            <a:off x="3430971" y="1358153"/>
            <a:ext cx="6035758" cy="84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3600" b="1" dirty="0">
                <a:solidFill>
                  <a:schemeClr val="bg1"/>
                </a:solidFill>
                <a:latin typeface="Aptos" panose="020B0004020202020204" pitchFamily="34" charset="0"/>
              </a:rPr>
              <a:t>P</a:t>
            </a:r>
            <a:r>
              <a:rPr lang="fr-FR" sz="3600" b="1" i="0" u="none" strike="noStrike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résentation de l’idée 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64E7938-52E4-4A35-4E66-A00A6FBD38D5}"/>
              </a:ext>
            </a:extLst>
          </p:cNvPr>
          <p:cNvSpPr txBox="1"/>
          <p:nvPr/>
        </p:nvSpPr>
        <p:spPr>
          <a:xfrm>
            <a:off x="1967305" y="3050718"/>
            <a:ext cx="85039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Une solution pour simplifier l'accès aux données essentielles</a:t>
            </a:r>
          </a:p>
        </p:txBody>
      </p:sp>
    </p:spTree>
    <p:extLst>
      <p:ext uri="{BB962C8B-B14F-4D97-AF65-F5344CB8AC3E}">
        <p14:creationId xmlns:p14="http://schemas.microsoft.com/office/powerpoint/2010/main" val="3391007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6B391-26DD-ABCA-6D8A-48AAB0F2C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52B8E7F-EE46-1B1C-67CE-E253A7704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261803-2079-ED4E-A7C6-0F90FE7BB400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E46076C-5F82-8B7C-15DF-7498691B91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65928" y="358142"/>
            <a:ext cx="5282387" cy="641757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Phase 3 : </a:t>
            </a:r>
            <a:r>
              <a:rPr lang="fr-FR" sz="3200" dirty="0"/>
              <a:t>Conception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fr-FR" dirty="0"/>
          </a:p>
        </p:txBody>
      </p:sp>
      <p:sp>
        <p:nvSpPr>
          <p:cNvPr id="2" name="Espace réservé du texte 5">
            <a:extLst>
              <a:ext uri="{FF2B5EF4-FFF2-40B4-BE49-F238E27FC236}">
                <a16:creationId xmlns:a16="http://schemas.microsoft.com/office/drawing/2014/main" id="{D2CA0C50-4975-49C5-B99B-EBA7368F37C4}"/>
              </a:ext>
            </a:extLst>
          </p:cNvPr>
          <p:cNvSpPr txBox="1">
            <a:spLocks/>
          </p:cNvSpPr>
          <p:nvPr/>
        </p:nvSpPr>
        <p:spPr>
          <a:xfrm>
            <a:off x="1258645" y="1293224"/>
            <a:ext cx="9571915" cy="297397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fr-FR" sz="2000" spc="-50" dirty="0">
              <a:solidFill>
                <a:srgbClr val="33CCFF"/>
              </a:solidFill>
              <a:latin typeface="Gelion"/>
            </a:endParaRPr>
          </a:p>
          <a:p>
            <a:pPr>
              <a:buNone/>
            </a:pPr>
            <a:r>
              <a:rPr lang="fr-FR" sz="2000" b="1" dirty="0"/>
              <a:t>Architecture logicielle</a:t>
            </a:r>
            <a:r>
              <a:rPr lang="fr-FR" sz="2000" dirty="0"/>
              <a:t> :</a:t>
            </a:r>
          </a:p>
          <a:p>
            <a:pPr lvl="1"/>
            <a:r>
              <a:rPr lang="fr-FR" sz="2000" b="1" dirty="0"/>
              <a:t>Indexation vectorielle</a:t>
            </a:r>
            <a:r>
              <a:rPr lang="fr-FR" sz="2000" dirty="0"/>
              <a:t> : FAISS, </a:t>
            </a:r>
            <a:r>
              <a:rPr lang="fr-FR" sz="2000" dirty="0" err="1"/>
              <a:t>Weaviate</a:t>
            </a:r>
            <a:r>
              <a:rPr lang="fr-FR" sz="2000" dirty="0"/>
              <a:t>, </a:t>
            </a:r>
            <a:r>
              <a:rPr lang="fr-FR" sz="2000" dirty="0" err="1"/>
              <a:t>ChromaDB</a:t>
            </a:r>
            <a:endParaRPr lang="fr-FR" sz="2000" dirty="0"/>
          </a:p>
          <a:p>
            <a:pPr lvl="1"/>
            <a:r>
              <a:rPr lang="fr-FR" sz="2000" b="1" dirty="0"/>
              <a:t>Modèle LLM</a:t>
            </a:r>
            <a:r>
              <a:rPr lang="fr-FR" sz="2000" dirty="0"/>
              <a:t> : </a:t>
            </a:r>
            <a:r>
              <a:rPr lang="fr-FR" sz="2000" dirty="0" err="1"/>
              <a:t>OpenAI</a:t>
            </a:r>
            <a:r>
              <a:rPr lang="fr-FR" sz="2000" dirty="0"/>
              <a:t> GPT-4, </a:t>
            </a:r>
            <a:r>
              <a:rPr lang="fr-FR" sz="2000" dirty="0" err="1"/>
              <a:t>LLaMA</a:t>
            </a:r>
            <a:r>
              <a:rPr lang="fr-FR" sz="2000" dirty="0"/>
              <a:t>, Mistral</a:t>
            </a:r>
          </a:p>
          <a:p>
            <a:pPr lvl="1"/>
            <a:r>
              <a:rPr lang="fr-FR" sz="2000" b="1" dirty="0"/>
              <a:t>Framework d’orchestration</a:t>
            </a:r>
            <a:r>
              <a:rPr lang="fr-FR" sz="2000" dirty="0"/>
              <a:t> : </a:t>
            </a:r>
            <a:r>
              <a:rPr lang="fr-FR" sz="2000" dirty="0" err="1"/>
              <a:t>LangChain</a:t>
            </a:r>
            <a:r>
              <a:rPr lang="fr-FR" sz="2000" dirty="0"/>
              <a:t>, </a:t>
            </a:r>
            <a:r>
              <a:rPr lang="fr-FR" sz="2000" dirty="0" err="1"/>
              <a:t>LlamaIndex</a:t>
            </a:r>
            <a:endParaRPr lang="fr-FR" sz="2000" dirty="0"/>
          </a:p>
          <a:p>
            <a:pPr>
              <a:buNone/>
            </a:pPr>
            <a:r>
              <a:rPr lang="fr-FR" sz="2000" b="1" dirty="0"/>
              <a:t>UX/UI</a:t>
            </a:r>
            <a:r>
              <a:rPr lang="fr-FR" sz="2000" dirty="0"/>
              <a:t> :</a:t>
            </a:r>
          </a:p>
          <a:p>
            <a:pPr lvl="1"/>
            <a:r>
              <a:rPr lang="fr-FR" sz="2000" dirty="0"/>
              <a:t>Interface simplifiée pour interrogation intuitive.</a:t>
            </a:r>
          </a:p>
          <a:p>
            <a:pPr>
              <a:lnSpc>
                <a:spcPct val="150000"/>
              </a:lnSpc>
            </a:pPr>
            <a:endParaRPr lang="fr-FR" sz="2000" dirty="0"/>
          </a:p>
          <a:p>
            <a:pPr algn="ctr">
              <a:lnSpc>
                <a:spcPct val="150000"/>
              </a:lnSpc>
            </a:pPr>
            <a:br>
              <a:rPr lang="fr-FR" sz="1600" spc="-50" dirty="0">
                <a:solidFill>
                  <a:srgbClr val="33CCFF"/>
                </a:solidFill>
              </a:rPr>
            </a:br>
            <a:endParaRPr lang="fr-FR" sz="1600" spc="-50" dirty="0">
              <a:solidFill>
                <a:srgbClr val="33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395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1A843-676F-6681-19E1-F1643606D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C158BE7-60D1-2AE3-05C4-99C4D1F8A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261803-2079-ED4E-A7C6-0F90FE7BB400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806D1EA-700C-55D9-9E5A-A888558465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65928" y="358142"/>
            <a:ext cx="5282387" cy="641757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Phase 4 : </a:t>
            </a:r>
            <a:r>
              <a:rPr lang="fr-FR" sz="3200" dirty="0"/>
              <a:t>Développement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fr-FR" dirty="0"/>
          </a:p>
        </p:txBody>
      </p:sp>
      <p:sp>
        <p:nvSpPr>
          <p:cNvPr id="2" name="Espace réservé du texte 5">
            <a:extLst>
              <a:ext uri="{FF2B5EF4-FFF2-40B4-BE49-F238E27FC236}">
                <a16:creationId xmlns:a16="http://schemas.microsoft.com/office/drawing/2014/main" id="{A7A4BD6B-BD1C-1C52-1712-97199FE4153D}"/>
              </a:ext>
            </a:extLst>
          </p:cNvPr>
          <p:cNvSpPr txBox="1">
            <a:spLocks/>
          </p:cNvSpPr>
          <p:nvPr/>
        </p:nvSpPr>
        <p:spPr>
          <a:xfrm>
            <a:off x="1258645" y="1293224"/>
            <a:ext cx="9571915" cy="4000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fr-FR" sz="2000" spc="-50" dirty="0">
              <a:solidFill>
                <a:srgbClr val="33CCFF"/>
              </a:solidFill>
              <a:latin typeface="Gelion"/>
            </a:endParaRPr>
          </a:p>
          <a:p>
            <a:pPr>
              <a:buNone/>
            </a:pPr>
            <a:r>
              <a:rPr lang="fr-FR" sz="2000" b="1" dirty="0"/>
              <a:t>Choix techniques</a:t>
            </a:r>
            <a:r>
              <a:rPr lang="fr-FR" sz="2000" dirty="0"/>
              <a:t> :</a:t>
            </a:r>
          </a:p>
          <a:p>
            <a:pPr marL="1028700" lvl="1" indent="-342900"/>
            <a:r>
              <a:rPr lang="fr-FR" sz="2000" b="1" dirty="0"/>
              <a:t>Langage</a:t>
            </a:r>
            <a:r>
              <a:rPr lang="fr-FR" sz="2000" dirty="0"/>
              <a:t> : Python, </a:t>
            </a:r>
            <a:r>
              <a:rPr lang="fr-FR" sz="2000" dirty="0" err="1"/>
              <a:t>React</a:t>
            </a:r>
            <a:r>
              <a:rPr lang="fr-FR" sz="2000" dirty="0"/>
              <a:t>/Vue.js</a:t>
            </a:r>
          </a:p>
          <a:p>
            <a:pPr marL="1028700" lvl="1" indent="-342900"/>
            <a:r>
              <a:rPr lang="fr-FR" sz="2000" b="1" dirty="0"/>
              <a:t>Base de données</a:t>
            </a:r>
            <a:r>
              <a:rPr lang="fr-FR" sz="2000" dirty="0"/>
              <a:t> : </a:t>
            </a:r>
            <a:r>
              <a:rPr lang="fr-FR" sz="2000" dirty="0" err="1"/>
              <a:t>Elasticsearch</a:t>
            </a:r>
            <a:r>
              <a:rPr lang="fr-FR" sz="2000" dirty="0"/>
              <a:t>, </a:t>
            </a:r>
            <a:r>
              <a:rPr lang="fr-FR" sz="2000" dirty="0" err="1"/>
              <a:t>ChromaDB</a:t>
            </a:r>
            <a:endParaRPr lang="fr-FR" sz="2000" dirty="0"/>
          </a:p>
          <a:p>
            <a:pPr marL="1028700" lvl="1" indent="-342900"/>
            <a:r>
              <a:rPr lang="fr-FR" sz="2000" b="1" dirty="0" err="1"/>
              <a:t>Frameworks</a:t>
            </a:r>
            <a:r>
              <a:rPr lang="fr-FR" sz="2000" dirty="0"/>
              <a:t> : </a:t>
            </a:r>
            <a:r>
              <a:rPr lang="fr-FR" sz="2000" dirty="0" err="1"/>
              <a:t>FastAPI</a:t>
            </a:r>
            <a:r>
              <a:rPr lang="fr-FR" sz="2000" dirty="0"/>
              <a:t>, </a:t>
            </a:r>
            <a:r>
              <a:rPr lang="fr-FR" sz="2000" dirty="0" err="1"/>
              <a:t>Streamlit</a:t>
            </a:r>
            <a:endParaRPr lang="fr-FR" sz="2000" dirty="0"/>
          </a:p>
          <a:p>
            <a:pPr>
              <a:buNone/>
            </a:pPr>
            <a:r>
              <a:rPr lang="fr-FR" sz="2000" dirty="0"/>
              <a:t>📌 </a:t>
            </a:r>
            <a:r>
              <a:rPr lang="fr-FR" sz="2000" b="1" dirty="0"/>
              <a:t>Modules</a:t>
            </a:r>
            <a:r>
              <a:rPr lang="fr-FR" sz="2000" dirty="0"/>
              <a:t> :</a:t>
            </a:r>
          </a:p>
          <a:p>
            <a:pPr lvl="1"/>
            <a:r>
              <a:rPr lang="fr-FR" sz="2000" dirty="0" err="1"/>
              <a:t>Upload</a:t>
            </a:r>
            <a:r>
              <a:rPr lang="fr-FR" sz="2000" dirty="0"/>
              <a:t> &amp; analyse de fichiers (PDF, Word, TXT).</a:t>
            </a:r>
          </a:p>
          <a:p>
            <a:pPr lvl="1"/>
            <a:r>
              <a:rPr lang="fr-FR" sz="2000" dirty="0"/>
              <a:t>Recherche et extraction en langage naturel.</a:t>
            </a:r>
          </a:p>
          <a:p>
            <a:pPr>
              <a:lnSpc>
                <a:spcPct val="150000"/>
              </a:lnSpc>
            </a:pPr>
            <a:endParaRPr lang="fr-FR" sz="2000" dirty="0"/>
          </a:p>
          <a:p>
            <a:pPr algn="ctr">
              <a:lnSpc>
                <a:spcPct val="150000"/>
              </a:lnSpc>
            </a:pPr>
            <a:br>
              <a:rPr lang="fr-FR" sz="1600" spc="-50" dirty="0">
                <a:solidFill>
                  <a:srgbClr val="33CCFF"/>
                </a:solidFill>
              </a:rPr>
            </a:br>
            <a:endParaRPr lang="fr-FR" sz="1600" spc="-50" dirty="0">
              <a:solidFill>
                <a:srgbClr val="33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565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62BD4-669E-31CF-63C8-F70C39DC8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15BE497-A57F-2522-5E90-AA4DA5F411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4059" y="2326341"/>
            <a:ext cx="10555941" cy="2111188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fr-FR" sz="2400" b="0" dirty="0"/>
              <a:t>C</a:t>
            </a:r>
            <a:r>
              <a:rPr lang="fr-FR" sz="2400" b="0" i="0" u="none" strike="noStrike" dirty="0">
                <a:effectLst/>
              </a:rPr>
              <a:t>omment pouvons-nous aider les utilisateurs à retrouver </a:t>
            </a:r>
            <a:r>
              <a:rPr lang="fr-FR" sz="2400" b="1" i="0" u="none" strike="noStrike" dirty="0">
                <a:effectLst/>
              </a:rPr>
              <a:t>rapidement et efficacement</a:t>
            </a:r>
            <a:r>
              <a:rPr lang="fr-FR" sz="2400" b="0" i="0" u="none" strike="noStrike" dirty="0">
                <a:effectLst/>
              </a:rPr>
              <a:t> les informations pertinentes,</a:t>
            </a:r>
          </a:p>
          <a:p>
            <a:pPr algn="ctr">
              <a:lnSpc>
                <a:spcPct val="150000"/>
              </a:lnSpc>
            </a:pPr>
            <a:r>
              <a:rPr lang="fr-FR" sz="2400" b="0" i="0" u="none" strike="noStrike" dirty="0">
                <a:effectLst/>
              </a:rPr>
              <a:t> tout en garantissant </a:t>
            </a:r>
            <a:r>
              <a:rPr lang="fr-FR" sz="2400" b="1" i="0" u="none" strike="noStrike" dirty="0">
                <a:effectLst/>
              </a:rPr>
              <a:t>précision et fiabilité</a:t>
            </a:r>
            <a:r>
              <a:rPr lang="fr-FR" sz="2400" b="0" i="0" u="none" strike="noStrike" dirty="0">
                <a:effectLst/>
              </a:rPr>
              <a:t> ?</a:t>
            </a:r>
            <a:endParaRPr lang="fr-FR" sz="2400" b="1" i="0" u="none" strike="noStrike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052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22CA29EE-756E-B245-A4CD-15278E85D0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51627" y="2676905"/>
            <a:ext cx="5746009" cy="1368745"/>
          </a:xfrm>
        </p:spPr>
        <p:txBody>
          <a:bodyPr/>
          <a:lstStyle/>
          <a:p>
            <a:r>
              <a:rPr lang="fr-FR" sz="3600" dirty="0"/>
              <a:t>Merci pour votre écoute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5D745E-D9A7-0246-B550-AF133C2BE7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261803-2079-ED4E-A7C6-0F90FE7BB400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966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9C59AF1-84BE-EC5A-5195-7CE880BAD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261803-2079-ED4E-A7C6-0F90FE7BB400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9B1276-753A-A09A-0D83-A562ECAD5B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0" y="1317812"/>
            <a:ext cx="5743477" cy="3146613"/>
          </a:xfrm>
        </p:spPr>
        <p:txBody>
          <a:bodyPr/>
          <a:lstStyle/>
          <a:p>
            <a:pPr marL="457200" indent="-457200">
              <a:buFont typeface="Wingdings" pitchFamily="2" charset="2"/>
              <a:buChar char="§"/>
            </a:pPr>
            <a:r>
              <a:rPr lang="fr-FR" sz="2800" b="0" dirty="0" err="1"/>
              <a:t>Chaibi</a:t>
            </a:r>
            <a:r>
              <a:rPr lang="fr-FR" sz="2800" b="0" dirty="0"/>
              <a:t> Kenza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fr-FR" sz="2800" b="0" dirty="0" err="1"/>
              <a:t>Mehri</a:t>
            </a:r>
            <a:r>
              <a:rPr lang="fr-FR" sz="2800" b="0" dirty="0"/>
              <a:t> Mehdi Ali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fr-FR" sz="2800" b="0" dirty="0"/>
              <a:t>Doudjedid Ania 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fr-FR" sz="2800" b="0" dirty="0"/>
              <a:t>Hassani Jawaheer 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fr-FR" sz="2800" b="0" dirty="0"/>
              <a:t>Saeid Nabil 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fr-FR" sz="2800" b="0" dirty="0"/>
              <a:t>Dos Santos </a:t>
            </a:r>
            <a:r>
              <a:rPr lang="fr-FR" sz="2800" b="0" dirty="0" err="1"/>
              <a:t>Ataide</a:t>
            </a:r>
            <a:r>
              <a:rPr lang="fr-FR" sz="2800" b="0" dirty="0"/>
              <a:t> Manuel Pedro </a:t>
            </a:r>
          </a:p>
          <a:p>
            <a:endParaRPr lang="fr-FR" dirty="0"/>
          </a:p>
        </p:txBody>
      </p:sp>
      <p:sp>
        <p:nvSpPr>
          <p:cNvPr id="2" name="Espace réservé du texte 3">
            <a:extLst>
              <a:ext uri="{FF2B5EF4-FFF2-40B4-BE49-F238E27FC236}">
                <a16:creationId xmlns:a16="http://schemas.microsoft.com/office/drawing/2014/main" id="{B21159DA-BA24-BA46-82AF-539BA2FF02CD}"/>
              </a:ext>
            </a:extLst>
          </p:cNvPr>
          <p:cNvSpPr txBox="1">
            <a:spLocks/>
          </p:cNvSpPr>
          <p:nvPr/>
        </p:nvSpPr>
        <p:spPr>
          <a:xfrm>
            <a:off x="107576" y="1223681"/>
            <a:ext cx="5988424" cy="12774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1" kern="1200" spc="-50" baseline="0">
                <a:solidFill>
                  <a:srgbClr val="49277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dirty="0"/>
              <a:t>Composition de l’équipe   </a:t>
            </a:r>
          </a:p>
        </p:txBody>
      </p:sp>
    </p:spTree>
    <p:extLst>
      <p:ext uri="{BB962C8B-B14F-4D97-AF65-F5344CB8AC3E}">
        <p14:creationId xmlns:p14="http://schemas.microsoft.com/office/powerpoint/2010/main" val="199654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7538195-B4AD-9544-9705-7556DBCC7F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08168" y="696192"/>
            <a:ext cx="10492923" cy="523673"/>
          </a:xfrm>
        </p:spPr>
        <p:txBody>
          <a:bodyPr/>
          <a:lstStyle/>
          <a:p>
            <a:r>
              <a:rPr lang="fr-FR" sz="2800" dirty="0"/>
              <a:t>Contenu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94229D-E66B-7C46-946E-51D70FCAD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261803-2079-ED4E-A7C6-0F90FE7BB400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C24B47C-41AB-2C5E-5B3E-BED89CA5C2C1}"/>
              </a:ext>
            </a:extLst>
          </p:cNvPr>
          <p:cNvSpPr txBox="1"/>
          <p:nvPr/>
        </p:nvSpPr>
        <p:spPr>
          <a:xfrm>
            <a:off x="1648702" y="1599105"/>
            <a:ext cx="9411854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Problématique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La solution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Etude du marché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Le fonctionnement de la solution  </a:t>
            </a:r>
          </a:p>
        </p:txBody>
      </p:sp>
    </p:spTree>
    <p:extLst>
      <p:ext uri="{BB962C8B-B14F-4D97-AF65-F5344CB8AC3E}">
        <p14:creationId xmlns:p14="http://schemas.microsoft.com/office/powerpoint/2010/main" val="422997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38EEA-3A56-9067-15E4-98908C5D1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E3715D5-CE26-FA71-3750-94F506333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261803-2079-ED4E-A7C6-0F90FE7BB400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9A14DAB-F054-DA1A-BACD-492B941753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65928" y="358142"/>
            <a:ext cx="5282387" cy="641757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Problématique </a:t>
            </a:r>
          </a:p>
          <a:p>
            <a:endParaRPr lang="fr-FR" dirty="0"/>
          </a:p>
        </p:txBody>
      </p:sp>
      <p:sp>
        <p:nvSpPr>
          <p:cNvPr id="2" name="Espace réservé du texte 5">
            <a:extLst>
              <a:ext uri="{FF2B5EF4-FFF2-40B4-BE49-F238E27FC236}">
                <a16:creationId xmlns:a16="http://schemas.microsoft.com/office/drawing/2014/main" id="{F77DE0C9-AF85-5F23-6F39-7859ACFF1AFB}"/>
              </a:ext>
            </a:extLst>
          </p:cNvPr>
          <p:cNvSpPr txBox="1">
            <a:spLocks/>
          </p:cNvSpPr>
          <p:nvPr/>
        </p:nvSpPr>
        <p:spPr>
          <a:xfrm>
            <a:off x="618565" y="1764213"/>
            <a:ext cx="11403105" cy="249850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fr-FR" sz="2000" spc="-50" dirty="0">
              <a:solidFill>
                <a:srgbClr val="33CCFF"/>
              </a:solidFill>
              <a:latin typeface="Gelion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b="1" dirty="0"/>
              <a:t>Perte de temps et inefficacité</a:t>
            </a:r>
            <a:r>
              <a:rPr lang="fr-FR" sz="2000" dirty="0"/>
              <a:t> dans la recherche d’informations.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/>
              <a:t>Surabondance d’informations en ligne et dans des documents internes.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2000" dirty="0"/>
              <a:t>Difficulté à </a:t>
            </a:r>
            <a:r>
              <a:rPr lang="fr-FR" sz="2000" b="1" dirty="0"/>
              <a:t>trouver une réponse claire</a:t>
            </a:r>
            <a:r>
              <a:rPr lang="fr-FR" sz="2000" dirty="0"/>
              <a:t> sans lire de longs textes.</a:t>
            </a:r>
          </a:p>
          <a:p>
            <a:pPr algn="ctr">
              <a:lnSpc>
                <a:spcPct val="150000"/>
              </a:lnSpc>
            </a:pPr>
            <a:br>
              <a:rPr lang="fr-FR" sz="1600" spc="-50" dirty="0">
                <a:solidFill>
                  <a:srgbClr val="33CCFF"/>
                </a:solidFill>
              </a:rPr>
            </a:br>
            <a:endParaRPr lang="fr-FR" sz="1600" spc="-50" dirty="0">
              <a:solidFill>
                <a:srgbClr val="33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01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A24C178-7F55-A711-A56E-3B7C306F1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261803-2079-ED4E-A7C6-0F90FE7BB400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F95B52-E685-6E43-1C76-E5FEF310EB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60125" y="623105"/>
            <a:ext cx="8171227" cy="780821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fr-FR" sz="3200" b="1" i="0" u="none" strike="noStrike" dirty="0">
                <a:effectLst/>
              </a:rPr>
              <a:t>Un Assistant Intelligent RAG</a:t>
            </a:r>
          </a:p>
          <a:p>
            <a:pPr algn="ctr">
              <a:lnSpc>
                <a:spcPct val="150000"/>
              </a:lnSpc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A12D6034-A1E4-4841-8A47-9F8E721F31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0426" y="1694330"/>
            <a:ext cx="9597573" cy="3263116"/>
          </a:xfrm>
        </p:spPr>
        <p:txBody>
          <a:bodyPr/>
          <a:lstStyle/>
          <a:p>
            <a:pPr marL="342900" indent="-342900" algn="l">
              <a:buFont typeface="Wingdings" pitchFamily="2" charset="2"/>
              <a:buChar char="§"/>
            </a:pPr>
            <a:r>
              <a:rPr lang="fr-FR" sz="24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fr-FR" sz="2400" i="0" u="none" strike="noStrike" dirty="0">
                <a:solidFill>
                  <a:srgbClr val="000000"/>
                </a:solidFill>
                <a:effectLst/>
              </a:rPr>
              <a:t>Synthétisation rapide d’informations issues de plusieurs documents.</a:t>
            </a:r>
          </a:p>
          <a:p>
            <a:pPr marL="342900" indent="-342900" algn="l">
              <a:buFont typeface="Wingdings" pitchFamily="2" charset="2"/>
              <a:buChar char="§"/>
            </a:pPr>
            <a:endParaRPr lang="fr-FR" sz="240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Font typeface="Wingdings" pitchFamily="2" charset="2"/>
              <a:buChar char="§"/>
            </a:pPr>
            <a:r>
              <a:rPr lang="fr-FR" sz="2400" i="0" u="none" strike="noStrike" dirty="0">
                <a:solidFill>
                  <a:srgbClr val="000000"/>
                </a:solidFill>
                <a:effectLst/>
              </a:rPr>
              <a:t> Recherche conversationnelle intuitive au lieu de simples mots-clés.</a:t>
            </a:r>
          </a:p>
          <a:p>
            <a:pPr marL="342900" indent="-342900" algn="l">
              <a:buFont typeface="Wingdings" pitchFamily="2" charset="2"/>
              <a:buChar char="§"/>
            </a:pPr>
            <a:endParaRPr lang="fr-FR" sz="240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Font typeface="Wingdings" pitchFamily="2" charset="2"/>
              <a:buChar char="§"/>
            </a:pPr>
            <a:r>
              <a:rPr lang="fr-FR" sz="2400" i="0" u="none" strike="noStrike" dirty="0">
                <a:solidFill>
                  <a:srgbClr val="000000"/>
                </a:solidFill>
                <a:effectLst/>
              </a:rPr>
              <a:t>Analyse de fichiers personnels (PDF, Word, TXT) avec extraction d’informations ciblées.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6304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2247388-BBFD-2E18-DE75-FFD0FEB27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261803-2079-ED4E-A7C6-0F90FE7BB400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64E282-4C6C-68B1-A0F3-4B4319E040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27847" y="510988"/>
            <a:ext cx="8821271" cy="1075765"/>
          </a:xfrm>
        </p:spPr>
        <p:txBody>
          <a:bodyPr/>
          <a:lstStyle/>
          <a:p>
            <a:pPr algn="ctr"/>
            <a:r>
              <a:rPr lang="fr-FR" dirty="0"/>
              <a:t>Comment </a:t>
            </a:r>
            <a:r>
              <a:rPr lang="fr-FR" sz="3200" b="1" i="0" u="none" strike="noStrike" dirty="0">
                <a:effectLst/>
              </a:rPr>
              <a:t>ça fonctionne ?</a:t>
            </a:r>
          </a:p>
          <a:p>
            <a:pPr algn="ctr"/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97D259B-9B83-2D79-A36D-A9C5A4E453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2318" y="2030505"/>
            <a:ext cx="10004611" cy="260872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fr-FR" sz="2000" b="0" i="0" u="none" strike="noStrike" dirty="0">
                <a:solidFill>
                  <a:srgbClr val="000000"/>
                </a:solidFill>
                <a:effectLst/>
              </a:rPr>
              <a:t>L’utilisateur pose une question à l’assistant.</a:t>
            </a:r>
          </a:p>
          <a:p>
            <a:pPr marL="342900" indent="-342900">
              <a:buFont typeface="Wingdings" pitchFamily="2" charset="2"/>
              <a:buChar char="§"/>
            </a:pPr>
            <a:endParaRPr lang="fr-FR" sz="2000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fr-FR" sz="2000" b="0" i="0" u="none" strike="noStrike" dirty="0">
                <a:solidFill>
                  <a:srgbClr val="000000"/>
                </a:solidFill>
                <a:effectLst/>
              </a:rPr>
              <a:t>Le système recherche la réponse dans une </a:t>
            </a:r>
            <a:r>
              <a:rPr lang="fr-FR" sz="2000" b="1" i="0" u="none" strike="noStrike" dirty="0">
                <a:solidFill>
                  <a:srgbClr val="000000"/>
                </a:solidFill>
                <a:effectLst/>
              </a:rPr>
              <a:t>base documentaire</a:t>
            </a:r>
            <a:r>
              <a:rPr lang="fr-FR" sz="2000" b="0" i="0" u="none" strike="noStrike" dirty="0">
                <a:solidFill>
                  <a:srgbClr val="000000"/>
                </a:solidFill>
                <a:effectLst/>
              </a:rPr>
              <a:t> ou dans les </a:t>
            </a:r>
            <a:r>
              <a:rPr lang="fr-FR" sz="2000" b="1" i="0" u="none" strike="noStrike" dirty="0">
                <a:solidFill>
                  <a:srgbClr val="000000"/>
                </a:solidFill>
                <a:effectLst/>
              </a:rPr>
              <a:t>fichiers uploadés</a:t>
            </a:r>
            <a:r>
              <a:rPr lang="fr-FR" sz="20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>
              <a:buFont typeface="Wingdings" pitchFamily="2" charset="2"/>
              <a:buChar char="§"/>
            </a:pPr>
            <a:endParaRPr lang="fr-FR" sz="2000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fr-FR" sz="2000" b="0" i="0" u="none" strike="noStrike" dirty="0">
                <a:solidFill>
                  <a:srgbClr val="000000"/>
                </a:solidFill>
                <a:effectLst/>
              </a:rPr>
              <a:t>L’IA génère une réponse concise, appuyée par des </a:t>
            </a:r>
            <a:r>
              <a:rPr lang="fr-FR" sz="2000" b="1" i="0" u="none" strike="noStrike" dirty="0">
                <a:solidFill>
                  <a:srgbClr val="000000"/>
                </a:solidFill>
                <a:effectLst/>
              </a:rPr>
              <a:t>sources claires</a:t>
            </a:r>
            <a:r>
              <a:rPr lang="fr-FR" sz="20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fr-FR" sz="2000" dirty="0">
              <a:solidFill>
                <a:srgbClr val="000000"/>
              </a:solidFill>
              <a:latin typeface="Gelion"/>
            </a:endParaRPr>
          </a:p>
          <a:p>
            <a:pPr lvl="1" indent="0" algn="just">
              <a:lnSpc>
                <a:spcPct val="100000"/>
              </a:lnSpc>
              <a:spcBef>
                <a:spcPts val="400"/>
              </a:spcBef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lion"/>
              <a:ea typeface="+mn-ea"/>
              <a:cs typeface="Arial" panose="020B0604020202020204" pitchFamily="34" charset="0"/>
            </a:endParaRPr>
          </a:p>
          <a:p>
            <a:pPr lvl="1" indent="0" algn="just">
              <a:lnSpc>
                <a:spcPct val="100000"/>
              </a:lnSpc>
              <a:spcBef>
                <a:spcPts val="400"/>
              </a:spcBef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lion"/>
              <a:ea typeface="+mn-ea"/>
              <a:cs typeface="Arial" panose="020B0604020202020204" pitchFamily="34" charset="0"/>
            </a:endParaRPr>
          </a:p>
          <a:p>
            <a:pPr marL="1485900" lvl="2" indent="-342900" algn="just">
              <a:lnSpc>
                <a:spcPct val="150000"/>
              </a:lnSpc>
            </a:pPr>
            <a:endParaRPr lang="fr-FR" dirty="0">
              <a:solidFill>
                <a:srgbClr val="000000"/>
              </a:solidFill>
              <a:latin typeface="Gelion"/>
            </a:endParaRPr>
          </a:p>
        </p:txBody>
      </p:sp>
    </p:spTree>
    <p:extLst>
      <p:ext uri="{BB962C8B-B14F-4D97-AF65-F5344CB8AC3E}">
        <p14:creationId xmlns:p14="http://schemas.microsoft.com/office/powerpoint/2010/main" val="2111194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DE971-D6BB-ECEF-7F99-6A125E9EF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9DE7CD7-F454-8628-4CA4-7CA6648A6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261803-2079-ED4E-A7C6-0F90FE7BB400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A968BF0-02E8-2319-CEF2-4E6A74BE7B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65928" y="358142"/>
            <a:ext cx="5282387" cy="641757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Phase 1 : </a:t>
            </a:r>
            <a:r>
              <a:rPr lang="fr-FR" sz="3200" dirty="0"/>
              <a:t>Phase d’Analyse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fr-FR" dirty="0"/>
          </a:p>
        </p:txBody>
      </p:sp>
      <p:sp>
        <p:nvSpPr>
          <p:cNvPr id="2" name="Espace réservé du texte 5">
            <a:extLst>
              <a:ext uri="{FF2B5EF4-FFF2-40B4-BE49-F238E27FC236}">
                <a16:creationId xmlns:a16="http://schemas.microsoft.com/office/drawing/2014/main" id="{EB9FECF3-0AA3-8B92-5197-E60CA120C954}"/>
              </a:ext>
            </a:extLst>
          </p:cNvPr>
          <p:cNvSpPr txBox="1">
            <a:spLocks/>
          </p:cNvSpPr>
          <p:nvPr/>
        </p:nvSpPr>
        <p:spPr>
          <a:xfrm>
            <a:off x="1258645" y="1293224"/>
            <a:ext cx="8515275" cy="465509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fr-FR" sz="2000" spc="-50" dirty="0">
              <a:solidFill>
                <a:srgbClr val="33CCFF"/>
              </a:solidFill>
              <a:latin typeface="Gelion"/>
            </a:endParaRPr>
          </a:p>
          <a:p>
            <a:pPr>
              <a:buNone/>
            </a:pPr>
            <a:r>
              <a:rPr lang="fr-FR" sz="2000" b="1" dirty="0"/>
              <a:t>Problématique identifiée</a:t>
            </a:r>
            <a:r>
              <a:rPr lang="fr-FR" sz="2000" dirty="0"/>
              <a:t> :</a:t>
            </a:r>
          </a:p>
          <a:p>
            <a:pPr lvl="1"/>
            <a:r>
              <a:rPr lang="fr-FR" sz="2000" dirty="0"/>
              <a:t>Perte de temps et surcharge d’informations lors de la recherche de données.</a:t>
            </a:r>
          </a:p>
          <a:p>
            <a:pPr lvl="1"/>
            <a:r>
              <a:rPr lang="fr-FR" sz="2000" dirty="0"/>
              <a:t>Difficulté à trouver rapidement une réponse précise.</a:t>
            </a:r>
          </a:p>
          <a:p>
            <a:pPr>
              <a:buNone/>
            </a:pPr>
            <a:r>
              <a:rPr lang="fr-FR" sz="2000" b="1" dirty="0"/>
              <a:t>Besoins des utilisateurs</a:t>
            </a:r>
            <a:r>
              <a:rPr lang="fr-FR" sz="2000" dirty="0"/>
              <a:t> :</a:t>
            </a:r>
          </a:p>
          <a:p>
            <a:pPr lvl="1"/>
            <a:r>
              <a:rPr lang="fr-FR" sz="2000" dirty="0"/>
              <a:t>Accéder rapidement aux informations pertinentes.</a:t>
            </a:r>
          </a:p>
          <a:p>
            <a:pPr lvl="1"/>
            <a:r>
              <a:rPr lang="fr-FR" sz="2000" dirty="0"/>
              <a:t>Pouvoir interroger des bases documentaires et des fichiers personnels.</a:t>
            </a:r>
          </a:p>
          <a:p>
            <a:pPr>
              <a:buNone/>
            </a:pPr>
            <a:r>
              <a:rPr lang="fr-FR" sz="2000" b="1" dirty="0"/>
              <a:t>Collecte de données &amp; études de l’existant</a:t>
            </a:r>
            <a:r>
              <a:rPr lang="fr-FR" sz="2000" dirty="0"/>
              <a:t> :</a:t>
            </a:r>
          </a:p>
          <a:p>
            <a:pPr lvl="1"/>
            <a:r>
              <a:rPr lang="fr-FR" sz="2000" dirty="0"/>
              <a:t>Analyse des solutions existantes : moteurs de recherche, systèmes classiques de gestion documentaire.</a:t>
            </a:r>
          </a:p>
          <a:p>
            <a:pPr>
              <a:lnSpc>
                <a:spcPct val="150000"/>
              </a:lnSpc>
            </a:pPr>
            <a:endParaRPr lang="fr-FR" sz="2000" dirty="0"/>
          </a:p>
          <a:p>
            <a:pPr algn="ctr">
              <a:lnSpc>
                <a:spcPct val="150000"/>
              </a:lnSpc>
            </a:pPr>
            <a:br>
              <a:rPr lang="fr-FR" sz="1600" spc="-50" dirty="0">
                <a:solidFill>
                  <a:srgbClr val="33CCFF"/>
                </a:solidFill>
              </a:rPr>
            </a:br>
            <a:endParaRPr lang="fr-FR" sz="1600" spc="-50" dirty="0">
              <a:solidFill>
                <a:srgbClr val="33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88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A382C-CE5C-D5DD-71C0-D0E279DE4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A59744C-2212-613A-0174-E36445CE4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261803-2079-ED4E-A7C6-0F90FE7BB400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0BB1671-8B5E-D753-32F8-263C98EEB0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65928" y="358142"/>
            <a:ext cx="5282387" cy="641757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Phase 2 : </a:t>
            </a:r>
            <a:r>
              <a:rPr lang="fr-FR" sz="3200" dirty="0"/>
              <a:t>Étude de marché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fr-FR" dirty="0"/>
          </a:p>
        </p:txBody>
      </p:sp>
      <p:sp>
        <p:nvSpPr>
          <p:cNvPr id="2" name="Espace réservé du texte 5">
            <a:extLst>
              <a:ext uri="{FF2B5EF4-FFF2-40B4-BE49-F238E27FC236}">
                <a16:creationId xmlns:a16="http://schemas.microsoft.com/office/drawing/2014/main" id="{0386AAED-111C-59BB-834A-DC028E825642}"/>
              </a:ext>
            </a:extLst>
          </p:cNvPr>
          <p:cNvSpPr txBox="1">
            <a:spLocks/>
          </p:cNvSpPr>
          <p:nvPr/>
        </p:nvSpPr>
        <p:spPr>
          <a:xfrm>
            <a:off x="1045285" y="1293224"/>
            <a:ext cx="10580832" cy="197829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fr-FR" sz="2000" spc="-50" dirty="0">
              <a:solidFill>
                <a:srgbClr val="33CCFF"/>
              </a:solidFill>
              <a:latin typeface="Gelion"/>
            </a:endParaRPr>
          </a:p>
          <a:p>
            <a:pPr>
              <a:buNone/>
            </a:pPr>
            <a:r>
              <a:rPr lang="fr-FR" sz="2000" b="1" dirty="0"/>
              <a:t>Étude de faisabilité</a:t>
            </a:r>
            <a:r>
              <a:rPr lang="fr-FR" sz="2000" dirty="0"/>
              <a:t> :</a:t>
            </a:r>
          </a:p>
          <a:p>
            <a:pPr lvl="1"/>
            <a:r>
              <a:rPr lang="fr-FR" sz="2000" dirty="0"/>
              <a:t>Utilisation des LLM et de l’indexation vectorielle pour accélérer la recherche.</a:t>
            </a:r>
          </a:p>
          <a:p>
            <a:pPr>
              <a:buNone/>
            </a:pPr>
            <a:r>
              <a:rPr lang="fr-FR" sz="2000" b="1" dirty="0"/>
              <a:t>Concurrence</a:t>
            </a:r>
            <a:r>
              <a:rPr lang="fr-FR" sz="2000" dirty="0"/>
              <a:t> :</a:t>
            </a:r>
          </a:p>
          <a:p>
            <a:pPr lvl="1"/>
            <a:r>
              <a:rPr lang="fr-FR" sz="2000" dirty="0"/>
              <a:t>Comparaison avec des solutions existantes (Google </a:t>
            </a:r>
            <a:r>
              <a:rPr lang="fr-FR" sz="2000" dirty="0" err="1"/>
              <a:t>Search</a:t>
            </a:r>
            <a:r>
              <a:rPr lang="fr-FR" sz="2000" dirty="0"/>
              <a:t>, moteurs internes classiques).</a:t>
            </a:r>
          </a:p>
          <a:p>
            <a:pPr>
              <a:lnSpc>
                <a:spcPct val="150000"/>
              </a:lnSpc>
            </a:pPr>
            <a:endParaRPr lang="fr-FR" sz="2000" dirty="0"/>
          </a:p>
          <a:p>
            <a:pPr algn="ctr">
              <a:lnSpc>
                <a:spcPct val="150000"/>
              </a:lnSpc>
            </a:pPr>
            <a:br>
              <a:rPr lang="fr-FR" sz="1600" spc="-50" dirty="0">
                <a:solidFill>
                  <a:srgbClr val="33CCFF"/>
                </a:solidFill>
              </a:rPr>
            </a:br>
            <a:endParaRPr lang="fr-FR" sz="1600" spc="-50" dirty="0">
              <a:solidFill>
                <a:srgbClr val="33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14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4CCA338-933A-8A47-399E-9F2A89AC1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261803-2079-ED4E-A7C6-0F90FE7BB400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7" name="Espace réservé du texte 3">
            <a:extLst>
              <a:ext uri="{FF2B5EF4-FFF2-40B4-BE49-F238E27FC236}">
                <a16:creationId xmlns:a16="http://schemas.microsoft.com/office/drawing/2014/main" id="{E35FF828-F897-CF72-DEB9-CF2D735501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87618" y="453193"/>
            <a:ext cx="11247500" cy="5245521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fr-FR" dirty="0"/>
              <a:t>Phase 2 : Etude du marché</a:t>
            </a:r>
            <a:endParaRPr lang="fr-FR" sz="2400" b="0" dirty="0">
              <a:solidFill>
                <a:srgbClr val="33CCFF"/>
              </a:solidFill>
              <a:latin typeface="Gelion"/>
            </a:endParaRPr>
          </a:p>
        </p:txBody>
      </p:sp>
      <p:sp>
        <p:nvSpPr>
          <p:cNvPr id="6" name="Espace réservé du texte 6">
            <a:extLst>
              <a:ext uri="{FF2B5EF4-FFF2-40B4-BE49-F238E27FC236}">
                <a16:creationId xmlns:a16="http://schemas.microsoft.com/office/drawing/2014/main" id="{3C402E65-AD6F-204D-3E77-0964561016A5}"/>
              </a:ext>
            </a:extLst>
          </p:cNvPr>
          <p:cNvSpPr txBox="1">
            <a:spLocks/>
          </p:cNvSpPr>
          <p:nvPr/>
        </p:nvSpPr>
        <p:spPr>
          <a:xfrm>
            <a:off x="481147" y="2010868"/>
            <a:ext cx="4321844" cy="278275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§"/>
            </a:pPr>
            <a:r>
              <a:rPr lang="fr-FR" sz="1600" b="1" i="0" u="none" strike="noStrike" dirty="0">
                <a:solidFill>
                  <a:srgbClr val="000000"/>
                </a:solidFill>
                <a:effectLst/>
              </a:rPr>
              <a:t>Un assistant intelligent basé sur un système RAG</a:t>
            </a:r>
            <a:r>
              <a:rPr lang="fr-FR" sz="1600" b="0" i="0" u="none" strike="noStrike" dirty="0">
                <a:solidFill>
                  <a:srgbClr val="000000"/>
                </a:solidFill>
                <a:effectLst/>
              </a:rPr>
              <a:t>, conçu pour offrir une recherche d’informations rapide, efficace et contextualisée. </a:t>
            </a:r>
          </a:p>
          <a:p>
            <a:pPr marL="342900" indent="-342900">
              <a:buFont typeface="Wingdings" pitchFamily="2" charset="2"/>
              <a:buChar char="§"/>
            </a:pPr>
            <a:endParaRPr lang="fr-FR" sz="1600" dirty="0">
              <a:solidFill>
                <a:srgbClr val="000000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endParaRPr lang="fr-FR" sz="1600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fr-FR" sz="1600" b="0" i="0" u="none" strike="noStrike" dirty="0">
                <a:solidFill>
                  <a:srgbClr val="000000"/>
                </a:solidFill>
                <a:effectLst/>
              </a:rPr>
              <a:t>Afin de valider son potentiel et ses défis, nous avons réalisé une étude approfondie du marché</a:t>
            </a:r>
            <a:endParaRPr lang="fr-FR" sz="1600" dirty="0"/>
          </a:p>
        </p:txBody>
      </p:sp>
      <p:pic>
        <p:nvPicPr>
          <p:cNvPr id="5" name="Image 4" descr="Une image contenant texte, capture d’écran, lettre, Police&#10;&#10;Le contenu généré par l’IA peut être incorrect.">
            <a:extLst>
              <a:ext uri="{FF2B5EF4-FFF2-40B4-BE49-F238E27FC236}">
                <a16:creationId xmlns:a16="http://schemas.microsoft.com/office/drawing/2014/main" id="{AAF7C3E8-7A2B-0AD4-21FB-F693F8902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138" y="1272553"/>
            <a:ext cx="5750524" cy="431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9670"/>
      </p:ext>
    </p:extLst>
  </p:cSld>
  <p:clrMapOvr>
    <a:masterClrMapping/>
  </p:clrMapOvr>
</p:sld>
</file>

<file path=ppt/theme/theme1.xml><?xml version="1.0" encoding="utf-8"?>
<a:theme xmlns:a="http://schemas.openxmlformats.org/drawingml/2006/main" name="COUVERTUR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6171</TotalTime>
  <Words>444</Words>
  <Application>Microsoft Office PowerPoint</Application>
  <PresentationFormat>Grand écran</PresentationFormat>
  <Paragraphs>95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Aptos</vt:lpstr>
      <vt:lpstr>Arial</vt:lpstr>
      <vt:lpstr>Calibri</vt:lpstr>
      <vt:lpstr>Gelion</vt:lpstr>
      <vt:lpstr>Wingdings</vt:lpstr>
      <vt:lpstr>COUVERTURE</vt:lpstr>
      <vt:lpstr>CONTENU</vt:lpstr>
      <vt:lpstr>FIN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DISSIDENTIA 05</dc:creator>
  <cp:lastModifiedBy>HASSANI Jawaheer</cp:lastModifiedBy>
  <cp:revision>115</cp:revision>
  <dcterms:created xsi:type="dcterms:W3CDTF">2020-09-07T13:25:51Z</dcterms:created>
  <dcterms:modified xsi:type="dcterms:W3CDTF">2025-03-13T09:24:06Z</dcterms:modified>
</cp:coreProperties>
</file>