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078560" y="4424400"/>
            <a:ext cx="1031724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1078560" y="4424400"/>
            <a:ext cx="1031724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078560" y="4424400"/>
            <a:ext cx="1031724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b4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884880" cy="685692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908440" y="0"/>
            <a:ext cx="282240" cy="6856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557160" y="631080"/>
            <a:ext cx="5234400" cy="5228280"/>
          </a:xfrm>
          <a:custGeom>
            <a:avLst/>
            <a:gdLst/>
            <a:ahLst/>
            <a:rect l="l" t="t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28224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884880" cy="685692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11908440" y="0"/>
            <a:ext cx="282240" cy="6856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b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 hidden="1"/>
          <p:cNvSpPr/>
          <p:nvPr/>
        </p:nvSpPr>
        <p:spPr>
          <a:xfrm>
            <a:off x="0" y="0"/>
            <a:ext cx="884880" cy="685692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 hidden="1"/>
          <p:cNvSpPr/>
          <p:nvPr/>
        </p:nvSpPr>
        <p:spPr>
          <a:xfrm>
            <a:off x="11908440" y="0"/>
            <a:ext cx="282240" cy="6856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3557160" y="631080"/>
            <a:ext cx="5234400" cy="5228280"/>
          </a:xfrm>
          <a:custGeom>
            <a:avLst/>
            <a:gdLst/>
            <a:ahLst/>
            <a:rect l="l" t="t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0" y="0"/>
            <a:ext cx="28224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240" cy="4393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200400" y="2410560"/>
            <a:ext cx="5970240" cy="16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6600" spc="792" strike="noStrike" cap="all">
                <a:solidFill>
                  <a:srgbClr val="0b082e"/>
                </a:solidFill>
                <a:latin typeface="Times New Roman"/>
                <a:ea typeface="DejaVu Sans"/>
              </a:rPr>
              <a:t>Class Diagram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645400" y="5036040"/>
            <a:ext cx="339336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1" lang="en-US" sz="2000" spc="392" strike="noStrike" cap="all">
                <a:solidFill>
                  <a:srgbClr val="0b082e"/>
                </a:solidFill>
                <a:latin typeface="Times New Roman"/>
                <a:ea typeface="DejaVu Sans"/>
              </a:rPr>
              <a:t>Presented by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1" lang="en-US" sz="2000" spc="392" strike="noStrike" cap="all">
                <a:solidFill>
                  <a:srgbClr val="0b082e"/>
                </a:solidFill>
                <a:latin typeface="Times New Roman"/>
                <a:ea typeface="DejaVu Sans"/>
              </a:rPr>
              <a:t>Bibek Acharya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1" lang="en-US" sz="2000" spc="392" strike="noStrike" cap="all">
                <a:solidFill>
                  <a:srgbClr val="0b082e"/>
                </a:solidFill>
                <a:latin typeface="Times New Roman"/>
                <a:ea typeface="DejaVu Sans"/>
              </a:rPr>
              <a:t>Ganesh Poudel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1" lang="en-US" sz="2000" spc="392" strike="noStrike" cap="all">
                <a:solidFill>
                  <a:srgbClr val="0b082e"/>
                </a:solidFill>
                <a:latin typeface="Times New Roman"/>
                <a:ea typeface="DejaVu Sans"/>
              </a:rPr>
              <a:t>Nabin Magar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p14:dur="10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251720" y="978480"/>
            <a:ext cx="1017720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194" strike="noStrike" cap="all">
                <a:solidFill>
                  <a:srgbClr val="0b082e"/>
                </a:solidFill>
                <a:latin typeface="Time"/>
                <a:ea typeface="DejaVu Sans"/>
              </a:rPr>
              <a:t>Dependency relationship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334880" y="2302200"/>
            <a:ext cx="1017720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>
              <a:lnSpc>
                <a:spcPct val="11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A dependency indicates a semantic relationship between two or more elements.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Example: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consumer cannot sales the product without the supplies of suppliers.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095880" y="4551840"/>
            <a:ext cx="2437200" cy="6084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Supliers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Line 4"/>
          <p:cNvSpPr/>
          <p:nvPr/>
        </p:nvSpPr>
        <p:spPr>
          <a:xfrm>
            <a:off x="4343400" y="4812840"/>
            <a:ext cx="1752480" cy="0"/>
          </a:xfrm>
          <a:prstGeom prst="line">
            <a:avLst/>
          </a:prstGeom>
          <a:ln w="28440">
            <a:solidFill>
              <a:schemeClr val="tx1"/>
            </a:solidFill>
            <a:prstDash val="dash"/>
            <a:round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5"/>
          <p:cNvSpPr/>
          <p:nvPr/>
        </p:nvSpPr>
        <p:spPr>
          <a:xfrm>
            <a:off x="1905120" y="4570560"/>
            <a:ext cx="2437200" cy="6084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Consumer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800">
        <p:circle/>
      </p:transition>
    </mc:Choice>
    <mc:Fallback>
      <p:transition spd="med">
        <p:circl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251720" y="978480"/>
            <a:ext cx="1017720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194" strike="noStrike" cap="all">
                <a:solidFill>
                  <a:srgbClr val="0b082e"/>
                </a:solidFill>
                <a:latin typeface="Time"/>
                <a:ea typeface="DejaVu Sans"/>
              </a:rPr>
              <a:t>AgGreGATion relationship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251720" y="2286000"/>
            <a:ext cx="1017720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It represent the two classes having no strong dependency relationship.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02" name="Line 3"/>
          <p:cNvSpPr/>
          <p:nvPr/>
        </p:nvSpPr>
        <p:spPr>
          <a:xfrm flipV="1">
            <a:off x="4368600" y="4457880"/>
            <a:ext cx="3289320" cy="2520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4"/>
          <p:cNvSpPr/>
          <p:nvPr/>
        </p:nvSpPr>
        <p:spPr>
          <a:xfrm>
            <a:off x="7581960" y="4229640"/>
            <a:ext cx="2056320" cy="5324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Book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1943280" y="4191480"/>
            <a:ext cx="2056320" cy="5324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Libary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4102200" y="3968640"/>
            <a:ext cx="367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7"/>
          <p:cNvSpPr/>
          <p:nvPr/>
        </p:nvSpPr>
        <p:spPr>
          <a:xfrm>
            <a:off x="6972480" y="3992040"/>
            <a:ext cx="608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1..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*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7" name="CustomShape 8"/>
          <p:cNvSpPr/>
          <p:nvPr/>
        </p:nvSpPr>
        <p:spPr>
          <a:xfrm>
            <a:off x="1943280" y="4784400"/>
            <a:ext cx="2056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Container class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 Whole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9"/>
          <p:cNvSpPr/>
          <p:nvPr/>
        </p:nvSpPr>
        <p:spPr>
          <a:xfrm>
            <a:off x="4000680" y="4338000"/>
            <a:ext cx="367200" cy="260640"/>
          </a:xfrm>
          <a:prstGeom prst="flowChartDecision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0"/>
          <p:cNvSpPr/>
          <p:nvPr/>
        </p:nvSpPr>
        <p:spPr>
          <a:xfrm>
            <a:off x="7496280" y="482580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Contained class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800">
        <p:circle/>
      </p:transition>
    </mc:Choice>
    <mc:Fallback>
      <p:transition spd="med">
        <p:circl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251720" y="978480"/>
            <a:ext cx="1017720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194" strike="noStrike" cap="all">
                <a:solidFill>
                  <a:srgbClr val="0b082e"/>
                </a:solidFill>
                <a:latin typeface="Time"/>
                <a:ea typeface="DejaVu Sans"/>
              </a:rPr>
              <a:t>Composition relationship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251720" y="2286000"/>
            <a:ext cx="1017720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It represent the two classes having strong dependency relationship.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12" name="Line 3"/>
          <p:cNvSpPr/>
          <p:nvPr/>
        </p:nvSpPr>
        <p:spPr>
          <a:xfrm flipV="1">
            <a:off x="4368600" y="4457880"/>
            <a:ext cx="3289320" cy="2520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"/>
          <p:cNvSpPr/>
          <p:nvPr/>
        </p:nvSpPr>
        <p:spPr>
          <a:xfrm>
            <a:off x="7581960" y="4229640"/>
            <a:ext cx="2056320" cy="5324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Pocket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1943280" y="4191480"/>
            <a:ext cx="2056320" cy="5324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Bags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4102200" y="3968640"/>
            <a:ext cx="367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7"/>
          <p:cNvSpPr/>
          <p:nvPr/>
        </p:nvSpPr>
        <p:spPr>
          <a:xfrm>
            <a:off x="6972480" y="3992040"/>
            <a:ext cx="608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1..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*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7" name="CustomShape 8"/>
          <p:cNvSpPr/>
          <p:nvPr/>
        </p:nvSpPr>
        <p:spPr>
          <a:xfrm>
            <a:off x="1943280" y="4784400"/>
            <a:ext cx="2056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Container class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 Whole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9"/>
          <p:cNvSpPr/>
          <p:nvPr/>
        </p:nvSpPr>
        <p:spPr>
          <a:xfrm>
            <a:off x="4000680" y="4338000"/>
            <a:ext cx="367200" cy="26064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10"/>
          <p:cNvSpPr/>
          <p:nvPr/>
        </p:nvSpPr>
        <p:spPr>
          <a:xfrm>
            <a:off x="7496280" y="482580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Contained class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800">
        <p:circle/>
      </p:transition>
    </mc:Choice>
    <mc:Fallback>
      <p:transition spd="med">
        <p:circl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251720" y="978480"/>
            <a:ext cx="1017720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194" strike="noStrike" cap="all">
                <a:solidFill>
                  <a:srgbClr val="0b082e"/>
                </a:solidFill>
                <a:latin typeface="Time"/>
                <a:ea typeface="DejaVu Sans"/>
              </a:rPr>
              <a:t>Generalization relationship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251720" y="2286000"/>
            <a:ext cx="5719680" cy="32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A generalization connects a subclass to its superclass. 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It denotes an  inheritance of attributes and behavior from the superclass to the subclass and indicates a specialization in the subclass of the more general superclass.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8334000" y="2232720"/>
            <a:ext cx="1494720" cy="6688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Person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7392600" y="4942080"/>
            <a:ext cx="1494720" cy="6606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Student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24" name="Group 5"/>
          <p:cNvGrpSpPr/>
          <p:nvPr/>
        </p:nvGrpSpPr>
        <p:grpSpPr>
          <a:xfrm>
            <a:off x="8955360" y="2905560"/>
            <a:ext cx="270000" cy="1049040"/>
            <a:chOff x="8955360" y="2905560"/>
            <a:chExt cx="270000" cy="1049040"/>
          </a:xfrm>
        </p:grpSpPr>
        <p:sp>
          <p:nvSpPr>
            <p:cNvPr id="225" name="Line 6"/>
            <p:cNvSpPr/>
            <p:nvPr/>
          </p:nvSpPr>
          <p:spPr>
            <a:xfrm>
              <a:off x="9095040" y="3143880"/>
              <a:ext cx="0" cy="8107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7"/>
            <p:cNvSpPr/>
            <p:nvPr/>
          </p:nvSpPr>
          <p:spPr>
            <a:xfrm>
              <a:off x="8955360" y="2905560"/>
              <a:ext cx="270000" cy="237240"/>
            </a:xfrm>
            <a:custGeom>
              <a:avLst/>
              <a:gdLst/>
              <a:ahLst/>
              <a:rect l="l" t="t" r="r" b="b"/>
              <a:pathLst>
                <a:path w="336" h="240">
                  <a:moveTo>
                    <a:pt x="144" y="0"/>
                  </a:moveTo>
                  <a:lnTo>
                    <a:pt x="0" y="240"/>
                  </a:lnTo>
                  <a:lnTo>
                    <a:pt x="336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7" name="CustomShape 8"/>
          <p:cNvSpPr/>
          <p:nvPr/>
        </p:nvSpPr>
        <p:spPr>
          <a:xfrm>
            <a:off x="9594360" y="4877280"/>
            <a:ext cx="1494720" cy="6606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teacher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Line 9"/>
          <p:cNvSpPr/>
          <p:nvPr/>
        </p:nvSpPr>
        <p:spPr>
          <a:xfrm>
            <a:off x="8140320" y="3954600"/>
            <a:ext cx="2201760" cy="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9" name="Line 10"/>
          <p:cNvSpPr/>
          <p:nvPr/>
        </p:nvSpPr>
        <p:spPr>
          <a:xfrm>
            <a:off x="8140320" y="3954600"/>
            <a:ext cx="0" cy="9871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0" name="Line 11"/>
          <p:cNvSpPr/>
          <p:nvPr/>
        </p:nvSpPr>
        <p:spPr>
          <a:xfrm>
            <a:off x="10353600" y="3958560"/>
            <a:ext cx="0" cy="9223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mc:AlternateContent>
    <mc:Choice Requires="p14">
      <p:transition spd="med" p14:dur="800">
        <p:circle/>
      </p:transition>
    </mc:Choice>
    <mc:Fallback>
      <p:transition spd="med">
        <p:circl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251720" y="978480"/>
            <a:ext cx="1017720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194" strike="noStrike" cap="all">
                <a:solidFill>
                  <a:srgbClr val="0b082e"/>
                </a:solidFill>
                <a:latin typeface="Time"/>
                <a:ea typeface="DejaVu Sans"/>
              </a:rPr>
              <a:t>Example of class diagram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med" p14:dur="800">
        <p:circle/>
      </p:transition>
    </mc:Choice>
    <mc:Fallback>
      <p:transition spd="med">
        <p:circl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2560680" y="33120"/>
            <a:ext cx="68576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800">
        <p:circle/>
      </p:transition>
    </mc:Choice>
    <mc:Fallback>
      <p:transition spd="med">
        <p:circl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110400" y="2480040"/>
            <a:ext cx="5970240" cy="16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7200" spc="792" strike="noStrike" cap="all">
                <a:solidFill>
                  <a:srgbClr val="0b082e"/>
                </a:solidFill>
                <a:latin typeface="Times New Roman"/>
                <a:ea typeface="DejaVu Sans"/>
              </a:rPr>
              <a:t> </a:t>
            </a:r>
            <a:r>
              <a:rPr b="0" lang="en-US" sz="7200" spc="792" strike="noStrike" cap="all">
                <a:solidFill>
                  <a:srgbClr val="0b082e"/>
                </a:solidFill>
                <a:latin typeface="Times New Roman"/>
                <a:ea typeface="DejaVu Sans"/>
              </a:rPr>
              <a:t>Thank</a:t>
            </a:r>
            <a:br/>
            <a:r>
              <a:rPr b="0" lang="en-US" sz="7200" spc="792" strike="noStrike" cap="all">
                <a:solidFill>
                  <a:srgbClr val="0b082e"/>
                </a:solidFill>
                <a:latin typeface="Times New Roman"/>
                <a:ea typeface="DejaVu Sans"/>
              </a:rPr>
              <a:t> you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283" dur="indefinite" restart="never" nodeType="tmRoot">
          <p:childTnLst>
            <p:seq>
              <p:cTn id="284" dur="indefinite" nodeType="mainSeq">
                <p:childTnLst>
                  <p:par>
                    <p:cTn id="285" fill="hold">
                      <p:stCondLst>
                        <p:cond delay="0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196440" y="2011680"/>
            <a:ext cx="5970240" cy="16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792" strike="noStrike" cap="all">
                <a:solidFill>
                  <a:srgbClr val="2a1a00"/>
                </a:solidFill>
                <a:latin typeface="Times New Roman"/>
                <a:ea typeface="DejaVu Sans"/>
              </a:rPr>
              <a:t>Any question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90000" y="3560760"/>
            <a:ext cx="1599120" cy="16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7200" spc="792" strike="noStrike" cap="all">
                <a:solidFill>
                  <a:srgbClr val="2a1a00"/>
                </a:solidFill>
                <a:latin typeface="Times New Roman"/>
                <a:ea typeface="DejaVu Sans"/>
              </a:rPr>
              <a:t>?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290" dur="indefinite" restart="never" nodeType="tmRoot">
          <p:childTnLst>
            <p:seq>
              <p:cTn id="291" dur="indefinite" nodeType="mainSeq">
                <p:childTnLst>
                  <p:par>
                    <p:cTn id="292" fill="hold">
                      <p:stCondLst>
                        <p:cond delay="0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afterEffect" fill="hold" presetClass="emph" presetID="8">
                                  <p:stCondLst>
                                    <p:cond delay="4500"/>
                                  </p:stCondLst>
                                  <p:childTnLst>
                                    <p:animRot by="21600000">
                                      <p:cBhvr>
                                        <p:cTn id="295" dur="150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251720" y="978480"/>
            <a:ext cx="1017720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194" strike="noStrike" cap="all">
                <a:solidFill>
                  <a:srgbClr val="0b082e"/>
                </a:solidFill>
                <a:latin typeface="Times New Roman"/>
                <a:ea typeface="DejaVu Sans"/>
              </a:rPr>
              <a:t>UmL(Unified Modeling languages)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251720" y="2286000"/>
            <a:ext cx="1017720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UML is a standardized modeling languages consisting of an itegrated set of diagrams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It is developed to help system and software developers for specifying, visualizing, constructing and documenting the artifacts of software systems.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Categories into two types: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Structural Diagram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Behaviour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800">
        <p:circle/>
      </p:transition>
    </mc:Choice>
    <mc:Fallback>
      <p:transition spd="med">
        <p:circle/>
      </p:transition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25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25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25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25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25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251720" y="978480"/>
            <a:ext cx="1017720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5100" spc="194" strike="noStrike" cap="all">
                <a:solidFill>
                  <a:srgbClr val="0b082e"/>
                </a:solidFill>
                <a:latin typeface="Time"/>
                <a:ea typeface="DejaVu Sans"/>
              </a:rPr>
              <a:t>Class Diagram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251720" y="2286000"/>
            <a:ext cx="814068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It’s an structural diagram of UML(Unified Modeling Language) Diagram.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It is an simple, easy to represent system static view, static aspects of a system.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A class is a description of a set of objects that share the same attributes, operations, relationships, and semantics.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Graphically, a class is rendered as a  rectangle, usually including its name, attributes, and operations in separate, designated compartments.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2000" spc="-1" strike="noStrike">
              <a:latin typeface="Arial"/>
            </a:endParaRPr>
          </a:p>
        </p:txBody>
      </p:sp>
      <p:grpSp>
        <p:nvGrpSpPr>
          <p:cNvPr id="130" name="Group 3"/>
          <p:cNvGrpSpPr/>
          <p:nvPr/>
        </p:nvGrpSpPr>
        <p:grpSpPr>
          <a:xfrm>
            <a:off x="9393480" y="2447280"/>
            <a:ext cx="2056320" cy="2570760"/>
            <a:chOff x="9393480" y="2447280"/>
            <a:chExt cx="2056320" cy="2570760"/>
          </a:xfrm>
        </p:grpSpPr>
        <p:sp>
          <p:nvSpPr>
            <p:cNvPr id="131" name="CustomShape 4"/>
            <p:cNvSpPr/>
            <p:nvPr/>
          </p:nvSpPr>
          <p:spPr>
            <a:xfrm>
              <a:off x="9393480" y="2447280"/>
              <a:ext cx="2056320" cy="76104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Class Name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2" name="CustomShape 5"/>
            <p:cNvSpPr/>
            <p:nvPr/>
          </p:nvSpPr>
          <p:spPr>
            <a:xfrm>
              <a:off x="9393480" y="3209400"/>
              <a:ext cx="2056320" cy="8560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attributes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3" name="CustomShape 6"/>
            <p:cNvSpPr/>
            <p:nvPr/>
          </p:nvSpPr>
          <p:spPr>
            <a:xfrm>
              <a:off x="9393480" y="4066560"/>
              <a:ext cx="2056320" cy="9514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operations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med" p14:dur="800">
        <p:circle/>
      </p:transition>
    </mc:Choice>
    <mc:Fallback>
      <p:transition spd="med">
        <p:circle/>
      </p:transition>
    </mc:Fallback>
  </mc:AlternateContent>
  <p:timing>
    <p:tnLst>
      <p:par>
        <p:cTn id="68" dur="indefinite" restart="never" nodeType="tmRoot">
          <p:childTnLst>
            <p:seq>
              <p:cTn id="69" dur="indefinite" nodeType="mainSeq"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251720" y="978480"/>
            <a:ext cx="1017720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5100" spc="194" strike="noStrike" cap="all">
                <a:solidFill>
                  <a:srgbClr val="0b082e"/>
                </a:solidFill>
                <a:latin typeface="Time"/>
                <a:ea typeface="DejaVu Sans"/>
              </a:rPr>
              <a:t>Class Name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251720" y="2286000"/>
            <a:ext cx="814068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The name of the class is the only required tag in the graphical representation of a class.  It always appears in the top-most compartment. Example: Student, teacher, suppliers, person etc.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36" name="Group 3"/>
          <p:cNvGrpSpPr/>
          <p:nvPr/>
        </p:nvGrpSpPr>
        <p:grpSpPr>
          <a:xfrm>
            <a:off x="9393480" y="2470680"/>
            <a:ext cx="2056320" cy="2570760"/>
            <a:chOff x="9393480" y="2470680"/>
            <a:chExt cx="2056320" cy="2570760"/>
          </a:xfrm>
        </p:grpSpPr>
        <p:sp>
          <p:nvSpPr>
            <p:cNvPr id="137" name="CustomShape 4"/>
            <p:cNvSpPr/>
            <p:nvPr/>
          </p:nvSpPr>
          <p:spPr>
            <a:xfrm>
              <a:off x="9393480" y="2470680"/>
              <a:ext cx="2056320" cy="761040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Class Name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8" name="CustomShape 5"/>
            <p:cNvSpPr/>
            <p:nvPr/>
          </p:nvSpPr>
          <p:spPr>
            <a:xfrm>
              <a:off x="9393480" y="3232440"/>
              <a:ext cx="2056320" cy="8560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attributes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9" name="CustomShape 6"/>
            <p:cNvSpPr/>
            <p:nvPr/>
          </p:nvSpPr>
          <p:spPr>
            <a:xfrm>
              <a:off x="9393480" y="4089960"/>
              <a:ext cx="2056320" cy="9514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operations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med" p14:dur="800">
        <p:circle/>
      </p:transition>
    </mc:Choice>
    <mc:Fallback>
      <p:transition spd="med">
        <p:circle/>
      </p:transition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251720" y="978480"/>
            <a:ext cx="1017720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5100" spc="194" strike="noStrike" cap="all">
                <a:solidFill>
                  <a:srgbClr val="0b082e"/>
                </a:solidFill>
                <a:latin typeface="Time"/>
                <a:ea typeface="DejaVu Sans"/>
              </a:rPr>
              <a:t>Attributes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251720" y="2286000"/>
            <a:ext cx="528660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Attributes are usually listed in the form: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attribute Name : Type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A derived attribute is one that can be computed from other attributes, but doesn’t actually exist. For example, a Person’s age can be computed from  his birth date. A derived attribute is designated by a preceding ‘/’ as in: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/ age : Date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grpSp>
        <p:nvGrpSpPr>
          <p:cNvPr id="142" name="Group 3"/>
          <p:cNvGrpSpPr/>
          <p:nvPr/>
        </p:nvGrpSpPr>
        <p:grpSpPr>
          <a:xfrm>
            <a:off x="9393480" y="2470680"/>
            <a:ext cx="2056320" cy="2570760"/>
            <a:chOff x="9393480" y="2470680"/>
            <a:chExt cx="2056320" cy="2570760"/>
          </a:xfrm>
        </p:grpSpPr>
        <p:sp>
          <p:nvSpPr>
            <p:cNvPr id="143" name="CustomShape 4"/>
            <p:cNvSpPr/>
            <p:nvPr/>
          </p:nvSpPr>
          <p:spPr>
            <a:xfrm>
              <a:off x="9393480" y="2470680"/>
              <a:ext cx="2056320" cy="76104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Class Name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4" name="CustomShape 5"/>
            <p:cNvSpPr/>
            <p:nvPr/>
          </p:nvSpPr>
          <p:spPr>
            <a:xfrm>
              <a:off x="9393480" y="3232440"/>
              <a:ext cx="2056320" cy="856080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attributes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5" name="CustomShape 6"/>
            <p:cNvSpPr/>
            <p:nvPr/>
          </p:nvSpPr>
          <p:spPr>
            <a:xfrm>
              <a:off x="9393480" y="4089960"/>
              <a:ext cx="2056320" cy="9514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operations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6" name="CustomShape 7"/>
          <p:cNvSpPr/>
          <p:nvPr/>
        </p:nvSpPr>
        <p:spPr>
          <a:xfrm>
            <a:off x="6643080" y="2286000"/>
            <a:ext cx="2589840" cy="7610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Person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6643080" y="3048120"/>
            <a:ext cx="2589840" cy="22849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name      : String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address   : Address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birthdate : Date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/ age        : Date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>
            <a:off x="6643080" y="5334120"/>
            <a:ext cx="2589840" cy="6084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800">
        <p:circle/>
      </p:transition>
    </mc:Choice>
    <mc:Fallback>
      <p:transition spd="med">
        <p:circle/>
      </p:transition>
    </mc:Fallback>
  </mc:AlternateContent>
  <p:timing>
    <p:tnLst>
      <p:par>
        <p:cTn id="102" dur="indefinite" restart="never" nodeType="tmRoot">
          <p:childTnLst>
            <p:seq>
              <p:cTn id="103" dur="indefinite" nodeType="mainSeq"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251720" y="978480"/>
            <a:ext cx="1017720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5100" spc="194" strike="noStrike" cap="all">
                <a:solidFill>
                  <a:srgbClr val="0b082e"/>
                </a:solidFill>
                <a:latin typeface="Times New Roman"/>
                <a:ea typeface="DejaVu Sans"/>
              </a:rPr>
              <a:t>Operations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251720" y="2286000"/>
            <a:ext cx="430308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Operations describe the class behavior and appear in the third compartment.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2000" spc="-1" strike="noStrike">
              <a:latin typeface="Arial"/>
            </a:endParaRPr>
          </a:p>
        </p:txBody>
      </p:sp>
      <p:grpSp>
        <p:nvGrpSpPr>
          <p:cNvPr id="151" name="Group 3"/>
          <p:cNvGrpSpPr/>
          <p:nvPr/>
        </p:nvGrpSpPr>
        <p:grpSpPr>
          <a:xfrm>
            <a:off x="9372600" y="2470680"/>
            <a:ext cx="2056320" cy="2570760"/>
            <a:chOff x="9372600" y="2470680"/>
            <a:chExt cx="2056320" cy="2570760"/>
          </a:xfrm>
        </p:grpSpPr>
        <p:sp>
          <p:nvSpPr>
            <p:cNvPr id="152" name="CustomShape 4"/>
            <p:cNvSpPr/>
            <p:nvPr/>
          </p:nvSpPr>
          <p:spPr>
            <a:xfrm>
              <a:off x="9372600" y="2470680"/>
              <a:ext cx="2056320" cy="76104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Class Name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3" name="CustomShape 5"/>
            <p:cNvSpPr/>
            <p:nvPr/>
          </p:nvSpPr>
          <p:spPr>
            <a:xfrm>
              <a:off x="9372600" y="3232440"/>
              <a:ext cx="2056320" cy="8560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attributes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4" name="CustomShape 6"/>
            <p:cNvSpPr/>
            <p:nvPr/>
          </p:nvSpPr>
          <p:spPr>
            <a:xfrm>
              <a:off x="9372600" y="4089960"/>
              <a:ext cx="2056320" cy="951480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operations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55" name="Group 7"/>
          <p:cNvGrpSpPr/>
          <p:nvPr/>
        </p:nvGrpSpPr>
        <p:grpSpPr>
          <a:xfrm>
            <a:off x="6636240" y="2009160"/>
            <a:ext cx="2437200" cy="4113720"/>
            <a:chOff x="6636240" y="2009160"/>
            <a:chExt cx="2437200" cy="4113720"/>
          </a:xfrm>
        </p:grpSpPr>
        <p:sp>
          <p:nvSpPr>
            <p:cNvPr id="156" name="CustomShape 8"/>
            <p:cNvSpPr/>
            <p:nvPr/>
          </p:nvSpPr>
          <p:spPr>
            <a:xfrm>
              <a:off x="6636240" y="2009160"/>
              <a:ext cx="2437200" cy="76104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Person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7" name="CustomShape 9"/>
            <p:cNvSpPr/>
            <p:nvPr/>
          </p:nvSpPr>
          <p:spPr>
            <a:xfrm>
              <a:off x="6636240" y="2771280"/>
              <a:ext cx="2437200" cy="167544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name      : String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address   : Address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birthdate : Date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8" name="CustomShape 10"/>
            <p:cNvSpPr/>
            <p:nvPr/>
          </p:nvSpPr>
          <p:spPr>
            <a:xfrm>
              <a:off x="6636240" y="4447440"/>
              <a:ext cx="2437200" cy="167544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eat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sleep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work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play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med" p14:dur="800">
        <p:circle/>
      </p:transition>
    </mc:Choice>
    <mc:Fallback>
      <p:transition spd="med">
        <p:circle/>
      </p:transition>
    </mc:Fallback>
  </mc:AlternateContent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299600" y="958320"/>
            <a:ext cx="1017720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4400" spc="194" strike="noStrike" cap="all">
                <a:solidFill>
                  <a:srgbClr val="0b082e"/>
                </a:solidFill>
                <a:latin typeface="Times New Roman"/>
                <a:ea typeface="DejaVu Sans"/>
              </a:rPr>
              <a:t>Represented of class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160" name="Group 2"/>
          <p:cNvGrpSpPr/>
          <p:nvPr/>
        </p:nvGrpSpPr>
        <p:grpSpPr>
          <a:xfrm>
            <a:off x="1071720" y="2470680"/>
            <a:ext cx="2056320" cy="2570760"/>
            <a:chOff x="1071720" y="2470680"/>
            <a:chExt cx="2056320" cy="2570760"/>
          </a:xfrm>
        </p:grpSpPr>
        <p:sp>
          <p:nvSpPr>
            <p:cNvPr id="161" name="CustomShape 3"/>
            <p:cNvSpPr/>
            <p:nvPr/>
          </p:nvSpPr>
          <p:spPr>
            <a:xfrm>
              <a:off x="1071720" y="2470680"/>
              <a:ext cx="2056320" cy="76104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Class Name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2" name="CustomShape 4"/>
            <p:cNvSpPr/>
            <p:nvPr/>
          </p:nvSpPr>
          <p:spPr>
            <a:xfrm>
              <a:off x="1071720" y="3232440"/>
              <a:ext cx="2056320" cy="8560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attributes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3" name="CustomShape 5"/>
            <p:cNvSpPr/>
            <p:nvPr/>
          </p:nvSpPr>
          <p:spPr>
            <a:xfrm>
              <a:off x="1071720" y="4089960"/>
              <a:ext cx="2056320" cy="9514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operations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64" name="Group 6"/>
          <p:cNvGrpSpPr/>
          <p:nvPr/>
        </p:nvGrpSpPr>
        <p:grpSpPr>
          <a:xfrm>
            <a:off x="3794040" y="2470680"/>
            <a:ext cx="2056320" cy="2570760"/>
            <a:chOff x="3794040" y="2470680"/>
            <a:chExt cx="2056320" cy="2570760"/>
          </a:xfrm>
        </p:grpSpPr>
        <p:sp>
          <p:nvSpPr>
            <p:cNvPr id="165" name="CustomShape 7"/>
            <p:cNvSpPr/>
            <p:nvPr/>
          </p:nvSpPr>
          <p:spPr>
            <a:xfrm>
              <a:off x="3794040" y="2470680"/>
              <a:ext cx="2056320" cy="76104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Student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6" name="CustomShape 8"/>
            <p:cNvSpPr/>
            <p:nvPr/>
          </p:nvSpPr>
          <p:spPr>
            <a:xfrm>
              <a:off x="3794040" y="3232440"/>
              <a:ext cx="2056320" cy="8560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Name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Roll no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7" name="CustomShape 9"/>
            <p:cNvSpPr/>
            <p:nvPr/>
          </p:nvSpPr>
          <p:spPr>
            <a:xfrm>
              <a:off x="3794040" y="4089960"/>
              <a:ext cx="2056320" cy="9514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Create record()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68" name="CustomShape 10"/>
          <p:cNvSpPr/>
          <p:nvPr/>
        </p:nvSpPr>
        <p:spPr>
          <a:xfrm>
            <a:off x="3129120" y="366120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db2c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11"/>
          <p:cNvGrpSpPr/>
          <p:nvPr/>
        </p:nvGrpSpPr>
        <p:grpSpPr>
          <a:xfrm>
            <a:off x="6388200" y="2470680"/>
            <a:ext cx="2298240" cy="2570760"/>
            <a:chOff x="6388200" y="2470680"/>
            <a:chExt cx="2298240" cy="2570760"/>
          </a:xfrm>
        </p:grpSpPr>
        <p:sp>
          <p:nvSpPr>
            <p:cNvPr id="170" name="CustomShape 12"/>
            <p:cNvSpPr/>
            <p:nvPr/>
          </p:nvSpPr>
          <p:spPr>
            <a:xfrm>
              <a:off x="6388200" y="2470680"/>
              <a:ext cx="2298240" cy="76104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Student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1" name="CustomShape 13"/>
            <p:cNvSpPr/>
            <p:nvPr/>
          </p:nvSpPr>
          <p:spPr>
            <a:xfrm>
              <a:off x="6388200" y="3232440"/>
              <a:ext cx="2298240" cy="8560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Name: String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Roll no: int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2" name="CustomShape 14"/>
            <p:cNvSpPr/>
            <p:nvPr/>
          </p:nvSpPr>
          <p:spPr>
            <a:xfrm>
              <a:off x="6388200" y="4089960"/>
              <a:ext cx="2298240" cy="9514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Create record():int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73" name="Group 15"/>
          <p:cNvGrpSpPr/>
          <p:nvPr/>
        </p:nvGrpSpPr>
        <p:grpSpPr>
          <a:xfrm>
            <a:off x="9238680" y="2470680"/>
            <a:ext cx="2465280" cy="2570760"/>
            <a:chOff x="9238680" y="2470680"/>
            <a:chExt cx="2465280" cy="2570760"/>
          </a:xfrm>
        </p:grpSpPr>
        <p:sp>
          <p:nvSpPr>
            <p:cNvPr id="174" name="CustomShape 16"/>
            <p:cNvSpPr/>
            <p:nvPr/>
          </p:nvSpPr>
          <p:spPr>
            <a:xfrm>
              <a:off x="9238680" y="2470680"/>
              <a:ext cx="2465280" cy="76104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Student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5" name="CustomShape 17"/>
            <p:cNvSpPr/>
            <p:nvPr/>
          </p:nvSpPr>
          <p:spPr>
            <a:xfrm>
              <a:off x="9238680" y="3232440"/>
              <a:ext cx="2465280" cy="8560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+Name: String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-Roll no: int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6" name="CustomShape 18"/>
            <p:cNvSpPr/>
            <p:nvPr/>
          </p:nvSpPr>
          <p:spPr>
            <a:xfrm>
              <a:off x="9238680" y="4089960"/>
              <a:ext cx="2465280" cy="9514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  <a:ea typeface="DejaVu Sans"/>
                </a:rPr>
                <a:t>#Create record():int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7" name="CustomShape 19"/>
          <p:cNvSpPr/>
          <p:nvPr/>
        </p:nvSpPr>
        <p:spPr>
          <a:xfrm>
            <a:off x="3243600" y="3429000"/>
            <a:ext cx="442440" cy="5324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0"/>
          <p:cNvSpPr/>
          <p:nvPr/>
        </p:nvSpPr>
        <p:spPr>
          <a:xfrm>
            <a:off x="3894480" y="5217120"/>
            <a:ext cx="18554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Taking example of student as a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21"/>
          <p:cNvSpPr/>
          <p:nvPr/>
        </p:nvSpPr>
        <p:spPr>
          <a:xfrm>
            <a:off x="6516360" y="5217120"/>
            <a:ext cx="1855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Including data types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22"/>
          <p:cNvSpPr/>
          <p:nvPr/>
        </p:nvSpPr>
        <p:spPr>
          <a:xfrm>
            <a:off x="9382680" y="5167080"/>
            <a:ext cx="232128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Including visibility notation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+ : Public 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: Private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# : Protected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23"/>
          <p:cNvSpPr/>
          <p:nvPr/>
        </p:nvSpPr>
        <p:spPr>
          <a:xfrm>
            <a:off x="9205560" y="1566360"/>
            <a:ext cx="20898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Gill Sans MT"/>
                <a:ea typeface="DejaVu Sans"/>
              </a:rPr>
              <a:t>Final representation of student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24"/>
          <p:cNvSpPr/>
          <p:nvPr/>
        </p:nvSpPr>
        <p:spPr>
          <a:xfrm>
            <a:off x="8795520" y="3429000"/>
            <a:ext cx="372960" cy="5810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5"/>
          <p:cNvSpPr/>
          <p:nvPr/>
        </p:nvSpPr>
        <p:spPr>
          <a:xfrm>
            <a:off x="5942880" y="3507480"/>
            <a:ext cx="372960" cy="5810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800">
        <p:circle/>
      </p:transition>
    </mc:Choice>
    <mc:Fallback>
      <p:transition spd="med">
        <p:circle/>
      </p:transition>
    </mc:Fallback>
  </mc:AlternateContent>
  <p:timing>
    <p:tnLst>
      <p:par>
        <p:cTn id="116" dur="indefinite" restart="never" nodeType="tmRoot">
          <p:childTnLst>
            <p:seq>
              <p:cTn id="117" dur="indefinite" nodeType="mainSeq">
                <p:childTnLst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3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251720" y="978480"/>
            <a:ext cx="1017720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194" strike="noStrike" cap="all">
                <a:solidFill>
                  <a:srgbClr val="0b082e"/>
                </a:solidFill>
                <a:latin typeface="Time"/>
                <a:ea typeface="DejaVu Sans"/>
              </a:rPr>
              <a:t>Relationship of 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194" strike="noStrike" cap="all">
                <a:solidFill>
                  <a:srgbClr val="0b082e"/>
                </a:solidFill>
                <a:latin typeface="Time"/>
                <a:ea typeface="DejaVu Sans"/>
              </a:rPr>
              <a:t>class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251720" y="2286000"/>
            <a:ext cx="1017720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61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Impact"/>
              <a:buAutoNum type="arabicPeriod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Association</a:t>
            </a:r>
            <a:endParaRPr b="0" lang="en-US" sz="2000" spc="-1" strike="noStrike">
              <a:latin typeface="Arial"/>
            </a:endParaRPr>
          </a:p>
          <a:p>
            <a:pPr marL="457200" indent="-4561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Impact"/>
              <a:buAutoNum type="arabicPeriod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Dependency</a:t>
            </a:r>
            <a:endParaRPr b="0" lang="en-US" sz="2000" spc="-1" strike="noStrike">
              <a:latin typeface="Arial"/>
            </a:endParaRPr>
          </a:p>
          <a:p>
            <a:pPr marL="457200" indent="-4561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Impact"/>
              <a:buAutoNum type="arabicPeriod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Aggregation</a:t>
            </a:r>
            <a:endParaRPr b="0" lang="en-US" sz="2000" spc="-1" strike="noStrike">
              <a:latin typeface="Arial"/>
            </a:endParaRPr>
          </a:p>
          <a:p>
            <a:pPr marL="457200" indent="-4561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Impact"/>
              <a:buAutoNum type="arabicPeriod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Composition</a:t>
            </a:r>
            <a:endParaRPr b="0" lang="en-US" sz="2000" spc="-1" strike="noStrike">
              <a:latin typeface="Arial"/>
            </a:endParaRPr>
          </a:p>
          <a:p>
            <a:pPr marL="457200" indent="-4561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Impact"/>
              <a:buAutoNum type="arabicPeriod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Generalization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800">
        <p:circle/>
      </p:transition>
    </mc:Choice>
    <mc:Fallback>
      <p:transition spd="med">
        <p:circle/>
      </p:transition>
    </mc:Fallback>
  </mc:AlternateContent>
  <p:timing>
    <p:tnLst>
      <p:par>
        <p:cTn id="189" dur="indefinite" restart="never" nodeType="tmRoot">
          <p:childTnLst>
            <p:seq>
              <p:cTn id="190" dur="indefinite" nodeType="mainSeq"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5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00"/>
                            </p:stCondLst>
                            <p:childTnLst>
                              <p:par>
                                <p:cTn id="209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2" dur="500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3" dur="500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000"/>
                            </p:stCondLst>
                            <p:childTnLst>
                              <p:par>
                                <p:cTn id="215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7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9" dur="50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21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3" dur="5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4" dur="500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5" dur="500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226160" y="978480"/>
            <a:ext cx="1017720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194" strike="noStrike" cap="all">
                <a:solidFill>
                  <a:srgbClr val="0b082e"/>
                </a:solidFill>
                <a:latin typeface="Time"/>
                <a:ea typeface="DejaVu Sans"/>
              </a:rPr>
              <a:t>Association relationship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390320" y="2279520"/>
            <a:ext cx="1017720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If two classes in a model need to communicate with each other, there must be link between them.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An association denotes that link.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8" name="Line 3"/>
          <p:cNvSpPr/>
          <p:nvPr/>
        </p:nvSpPr>
        <p:spPr>
          <a:xfrm>
            <a:off x="4000320" y="4457880"/>
            <a:ext cx="36576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7581960" y="4229640"/>
            <a:ext cx="2056320" cy="5324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Student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1943280" y="4191480"/>
            <a:ext cx="2056320" cy="5324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Teacher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4102200" y="3968640"/>
            <a:ext cx="367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6972480" y="3992040"/>
            <a:ext cx="608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1..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*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4965840" y="457704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Teaches to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 rot="5400000">
            <a:off x="6103080" y="4632480"/>
            <a:ext cx="228600" cy="195840"/>
          </a:xfrm>
          <a:prstGeom prst="flowChartExtract">
            <a:avLst/>
          </a:prstGeom>
          <a:solidFill>
            <a:schemeClr val="tx1"/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800">
        <p:circle/>
      </p:transition>
    </mc:Choice>
    <mc:Fallback>
      <p:transition spd="med">
        <p:circle/>
      </p:transition>
    </mc:Fallback>
  </mc:AlternateContent>
  <p:timing>
    <p:tnLst>
      <p:par>
        <p:cTn id="226" dur="indefinite" restart="never" nodeType="tmRoot">
          <p:childTnLst>
            <p:seq>
              <p:cTn id="227" dur="indefinite" nodeType="mainSeq">
                <p:childTnLst>
                  <p:par>
                    <p:cTn id="228" fill="hold">
                      <p:stCondLst>
                        <p:cond delay="0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6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00"/>
                            </p:stCondLst>
                            <p:childTnLst>
                              <p:par>
                                <p:cTn id="23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0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500"/>
                            </p:stCondLst>
                            <p:childTnLst>
                              <p:par>
                                <p:cTn id="242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4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500"/>
                            </p:stCondLst>
                            <p:childTnLst>
                              <p:par>
                                <p:cTn id="248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3500"/>
                            </p:stCondLst>
                            <p:childTnLst>
                              <p:par>
                                <p:cTn id="254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6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7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4500"/>
                            </p:stCondLst>
                            <p:childTnLst>
                              <p:par>
                                <p:cTn id="260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6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8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6500"/>
                            </p:stCondLst>
                            <p:childTnLst>
                              <p:par>
                                <p:cTn id="272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4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7500"/>
                            </p:stCondLst>
                            <p:childTnLst>
                              <p:par>
                                <p:cTn id="278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0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1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2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180</TotalTime>
  <Application>LibreOffice/6.4.7.2$Linux_X86_64 LibreOffice_project/40$Build-2</Application>
  <Words>542</Words>
  <Paragraphs>120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2021-12-06T06:47:03Z</dcterms:created>
  <dc:creator>Nabin</dc:creator>
  <dc:description/>
  <dc:language>en-US</dc:language>
  <cp:lastModifiedBy/>
  <dcterms:modified xsi:type="dcterms:W3CDTF">2021-12-16T08:18:11Z</dcterms:modified>
  <cp:revision>24</cp:revision>
  <dc:subject/>
  <dc:title>Class Diagram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