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Nunito"/>
      <p:regular r:id="rId56"/>
      <p:bold r:id="rId57"/>
      <p:italic r:id="rId58"/>
      <p:boldItalic r:id="rId59"/>
    </p:embeddedFont>
    <p:embeddedFont>
      <p:font typeface="Maven Pro"/>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aven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bold.fntdata"/><Relationship Id="rId12" Type="http://schemas.openxmlformats.org/officeDocument/2006/relationships/slide" Target="slides/slide7.xml"/><Relationship Id="rId56" Type="http://schemas.openxmlformats.org/officeDocument/2006/relationships/font" Target="fonts/Nunito-regular.fntdata"/><Relationship Id="rId15" Type="http://schemas.openxmlformats.org/officeDocument/2006/relationships/slide" Target="slides/slide10.xml"/><Relationship Id="rId59" Type="http://schemas.openxmlformats.org/officeDocument/2006/relationships/font" Target="fonts/Nunito-boldItalic.fntdata"/><Relationship Id="rId14" Type="http://schemas.openxmlformats.org/officeDocument/2006/relationships/slide" Target="slides/slide9.xml"/><Relationship Id="rId58"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bd1647ba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bd1647ba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d1647ba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d1647ba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d1647ba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d1647ba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d1647ba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d1647ba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bd1647ba1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bd1647ba1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d1647ba1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d1647ba1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bd1647ba1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bd1647ba1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bd1647ba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bd1647ba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c2c837ee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bc2c837ee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bd1647ba1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bd1647ba1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c2c837ee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c2c837ee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bc2c837ee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bc2c837ee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d1647ba1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bd1647ba1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bd5cce87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bd5cce87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bd1647ba1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bd1647ba1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bd1647ba1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bd1647ba1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bd5cce87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bd5cce87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d5cce87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d5cce87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d5cce87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d5cce87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d5cce87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d5cce87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bd5cce87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bd5cce87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c2c837ee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c2c837ee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bd5cce87f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bd5cce87f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bd5cce87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bd5cce87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bd5cce87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bd5cce87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bd5cce87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bd5cce87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bd5cce87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bd5cce87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bd5cce87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bd5cce87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bd5cce87f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bd5cce87f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bd5cce87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bd5cce87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bd5cce87f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bd5cce87f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bd5cce87f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bd5cce87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c2c837ee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bc2c837ee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bd5cce87f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bd5cce87f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bd5cce87f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bd5cce87f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bd5cce87f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bd5cce87f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bd5cce87f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bd5cce87f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bd5cce87f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bd5cce87f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bd5cce87f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bd5cce87f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bd5cce87f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bd5cce87f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bd5cce87f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bd5cce87f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bd5cce87f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bd5cce87f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bd5cce87f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bd5cce87f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c2c837ee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c2c837ee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bd5cce87f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bd5cce87f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d1647ba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bd1647ba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c2c837ee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c2c837ee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c2c837ee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c2c837ee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d1647b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bd1647b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43.png"/><Relationship Id="rId6" Type="http://schemas.openxmlformats.org/officeDocument/2006/relationships/image" Target="../media/image33.png"/><Relationship Id="rId7"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47.png"/><Relationship Id="rId5"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2.png"/><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0.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en.wikipedia.org/wiki/Wine" TargetMode="External"/><Relationship Id="rId4" Type="http://schemas.openxmlformats.org/officeDocument/2006/relationships/hyperlink" Target="https://www.baeldung.com/cs/train-test-datasets-ratio" TargetMode="External"/><Relationship Id="rId5" Type="http://schemas.openxmlformats.org/officeDocument/2006/relationships/hyperlink" Target="https://medium.com/@minhsang.08clc/if-time-series-prediction-can-be-used-to-predict-stock-prices-32249af7233a" TargetMode="External"/><Relationship Id="rId6" Type="http://schemas.openxmlformats.org/officeDocument/2006/relationships/hyperlink" Target="https://www.scribbr.com/statistics/outli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22625" y="237525"/>
            <a:ext cx="8478600" cy="243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How EDA and multicollinearity affect the linear regression? </a:t>
            </a:r>
            <a:endParaRPr/>
          </a:p>
        </p:txBody>
      </p:sp>
      <p:sp>
        <p:nvSpPr>
          <p:cNvPr id="278" name="Google Shape;278;p13"/>
          <p:cNvSpPr txBox="1"/>
          <p:nvPr>
            <p:ph idx="1" type="subTitle"/>
          </p:nvPr>
        </p:nvSpPr>
        <p:spPr>
          <a:xfrm>
            <a:off x="331750" y="3064000"/>
            <a:ext cx="5042700" cy="19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Student: Nabi Nabiyev</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Subject: Statistical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ctrTitle"/>
          </p:nvPr>
        </p:nvSpPr>
        <p:spPr>
          <a:xfrm>
            <a:off x="3097250" y="-2913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Second step</a:t>
            </a:r>
            <a:endParaRPr/>
          </a:p>
        </p:txBody>
      </p:sp>
      <p:sp>
        <p:nvSpPr>
          <p:cNvPr id="340" name="Google Shape;340;p22"/>
          <p:cNvSpPr txBox="1"/>
          <p:nvPr>
            <p:ph idx="1" type="subTitle"/>
          </p:nvPr>
        </p:nvSpPr>
        <p:spPr>
          <a:xfrm>
            <a:off x="361900" y="1126750"/>
            <a:ext cx="5213700" cy="23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We can only implement standardization based on the mean and variance of the training data. Otherwise, our model gets some information about the test dataset, which we, of course, don’t want it to know </a:t>
            </a:r>
            <a:endParaRPr sz="2000"/>
          </a:p>
        </p:txBody>
      </p:sp>
      <p:pic>
        <p:nvPicPr>
          <p:cNvPr id="341" name="Google Shape;341;p22"/>
          <p:cNvPicPr preferRelativeResize="0"/>
          <p:nvPr/>
        </p:nvPicPr>
        <p:blipFill>
          <a:blip r:embed="rId3">
            <a:alphaModFix/>
          </a:blip>
          <a:stretch>
            <a:fillRect/>
          </a:stretch>
        </p:blipFill>
        <p:spPr>
          <a:xfrm>
            <a:off x="3930300" y="3405550"/>
            <a:ext cx="5213701" cy="523975"/>
          </a:xfrm>
          <a:prstGeom prst="rect">
            <a:avLst/>
          </a:prstGeom>
          <a:noFill/>
          <a:ln>
            <a:noFill/>
          </a:ln>
        </p:spPr>
      </p:pic>
      <p:pic>
        <p:nvPicPr>
          <p:cNvPr id="342" name="Google Shape;342;p22"/>
          <p:cNvPicPr preferRelativeResize="0"/>
          <p:nvPr/>
        </p:nvPicPr>
        <p:blipFill>
          <a:blip r:embed="rId4">
            <a:alphaModFix/>
          </a:blip>
          <a:stretch>
            <a:fillRect/>
          </a:stretch>
        </p:blipFill>
        <p:spPr>
          <a:xfrm>
            <a:off x="3941588" y="4451900"/>
            <a:ext cx="5191125"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ctrTitle"/>
          </p:nvPr>
        </p:nvSpPr>
        <p:spPr>
          <a:xfrm>
            <a:off x="1125375" y="6"/>
            <a:ext cx="6670200" cy="119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Third and fourth step</a:t>
            </a:r>
            <a:endParaRPr/>
          </a:p>
        </p:txBody>
      </p:sp>
      <p:sp>
        <p:nvSpPr>
          <p:cNvPr id="348" name="Google Shape;348;p23"/>
          <p:cNvSpPr txBox="1"/>
          <p:nvPr>
            <p:ph idx="1" type="subTitle"/>
          </p:nvPr>
        </p:nvSpPr>
        <p:spPr>
          <a:xfrm>
            <a:off x="0" y="1125000"/>
            <a:ext cx="5364300" cy="27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100"/>
              <a:t>MLR is defined and gets fit on training data. After, we enable the model to predict the target of the training data by himself. Subsequently, model is given a challenge to predict the target of the test data, the part of the data that it didn’t see before</a:t>
            </a:r>
            <a:endParaRPr sz="2100"/>
          </a:p>
        </p:txBody>
      </p:sp>
      <p:pic>
        <p:nvPicPr>
          <p:cNvPr id="349" name="Google Shape;349;p23"/>
          <p:cNvPicPr preferRelativeResize="0"/>
          <p:nvPr/>
        </p:nvPicPr>
        <p:blipFill>
          <a:blip r:embed="rId3">
            <a:alphaModFix/>
          </a:blip>
          <a:stretch>
            <a:fillRect/>
          </a:stretch>
        </p:blipFill>
        <p:spPr>
          <a:xfrm>
            <a:off x="5364350" y="1069158"/>
            <a:ext cx="3779650" cy="3648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ctrTitle"/>
          </p:nvPr>
        </p:nvSpPr>
        <p:spPr>
          <a:xfrm>
            <a:off x="3556250" y="-1"/>
            <a:ext cx="3184800" cy="108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Fifth step</a:t>
            </a:r>
            <a:endParaRPr/>
          </a:p>
        </p:txBody>
      </p:sp>
      <p:sp>
        <p:nvSpPr>
          <p:cNvPr id="355" name="Google Shape;355;p24"/>
          <p:cNvSpPr txBox="1"/>
          <p:nvPr>
            <p:ph idx="1" type="subTitle"/>
          </p:nvPr>
        </p:nvSpPr>
        <p:spPr>
          <a:xfrm>
            <a:off x="773525" y="1694825"/>
            <a:ext cx="3897900" cy="2092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rPr lang="ru" sz="2260"/>
              <a:t>MAE (Mean Absolute Error)</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p:txBody>
      </p:sp>
      <p:pic>
        <p:nvPicPr>
          <p:cNvPr id="356" name="Google Shape;356;p24"/>
          <p:cNvPicPr preferRelativeResize="0"/>
          <p:nvPr/>
        </p:nvPicPr>
        <p:blipFill>
          <a:blip r:embed="rId3">
            <a:alphaModFix/>
          </a:blip>
          <a:stretch>
            <a:fillRect/>
          </a:stretch>
        </p:blipFill>
        <p:spPr>
          <a:xfrm>
            <a:off x="5475000" y="1433625"/>
            <a:ext cx="3334350" cy="1874875"/>
          </a:xfrm>
          <a:prstGeom prst="rect">
            <a:avLst/>
          </a:prstGeom>
          <a:noFill/>
          <a:ln>
            <a:noFill/>
          </a:ln>
        </p:spPr>
      </p:pic>
      <p:sp>
        <p:nvSpPr>
          <p:cNvPr id="357" name="Google Shape;357;p24"/>
          <p:cNvSpPr txBox="1"/>
          <p:nvPr>
            <p:ph idx="1" type="subTitle"/>
          </p:nvPr>
        </p:nvSpPr>
        <p:spPr>
          <a:xfrm>
            <a:off x="6308825" y="496400"/>
            <a:ext cx="1811700" cy="1241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rPr lang="ru" sz="2260"/>
              <a:t>actual value</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p:txBody>
      </p:sp>
      <p:sp>
        <p:nvSpPr>
          <p:cNvPr id="358" name="Google Shape;358;p24"/>
          <p:cNvSpPr txBox="1"/>
          <p:nvPr>
            <p:ph idx="1" type="subTitle"/>
          </p:nvPr>
        </p:nvSpPr>
        <p:spPr>
          <a:xfrm>
            <a:off x="6308825" y="2900300"/>
            <a:ext cx="2823300" cy="170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rPr lang="ru" sz="2260"/>
              <a:t>predicted value</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p:txBody>
      </p:sp>
      <p:cxnSp>
        <p:nvCxnSpPr>
          <p:cNvPr id="359" name="Google Shape;359;p24"/>
          <p:cNvCxnSpPr/>
          <p:nvPr/>
        </p:nvCxnSpPr>
        <p:spPr>
          <a:xfrm flipH="1">
            <a:off x="7092475" y="1386325"/>
            <a:ext cx="170700" cy="8640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4"/>
          <p:cNvCxnSpPr/>
          <p:nvPr/>
        </p:nvCxnSpPr>
        <p:spPr>
          <a:xfrm flipH="1" rot="10800000">
            <a:off x="7644925" y="2762750"/>
            <a:ext cx="462000" cy="77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ctrTitle"/>
          </p:nvPr>
        </p:nvSpPr>
        <p:spPr>
          <a:xfrm>
            <a:off x="3556250" y="-1"/>
            <a:ext cx="3184800" cy="108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Fifth step</a:t>
            </a:r>
            <a:endParaRPr/>
          </a:p>
        </p:txBody>
      </p:sp>
      <p:sp>
        <p:nvSpPr>
          <p:cNvPr id="366" name="Google Shape;366;p25"/>
          <p:cNvSpPr txBox="1"/>
          <p:nvPr>
            <p:ph idx="1" type="subTitle"/>
          </p:nvPr>
        </p:nvSpPr>
        <p:spPr>
          <a:xfrm>
            <a:off x="406525" y="1041988"/>
            <a:ext cx="3897900" cy="2092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rPr lang="ru" sz="2260"/>
              <a:t>Custom function that calculates the accuracy by rounding up the predicted values to the nearest whole numbers, and then computing the percentage of right matches</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a:p>
            <a:pPr indent="0" lvl="0" marL="0" rtl="0" algn="l">
              <a:lnSpc>
                <a:spcPct val="80000"/>
              </a:lnSpc>
              <a:spcBef>
                <a:spcPts val="0"/>
              </a:spcBef>
              <a:spcAft>
                <a:spcPts val="0"/>
              </a:spcAft>
              <a:buSzPts val="935"/>
              <a:buNone/>
            </a:pPr>
            <a:r>
              <a:t/>
            </a:r>
            <a:endParaRPr sz="2260"/>
          </a:p>
        </p:txBody>
      </p:sp>
      <p:pic>
        <p:nvPicPr>
          <p:cNvPr id="367" name="Google Shape;367;p25"/>
          <p:cNvPicPr preferRelativeResize="0"/>
          <p:nvPr/>
        </p:nvPicPr>
        <p:blipFill>
          <a:blip r:embed="rId3">
            <a:alphaModFix/>
          </a:blip>
          <a:stretch>
            <a:fillRect/>
          </a:stretch>
        </p:blipFill>
        <p:spPr>
          <a:xfrm>
            <a:off x="4304425" y="1041989"/>
            <a:ext cx="4839575" cy="33136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ctrTitle"/>
          </p:nvPr>
        </p:nvSpPr>
        <p:spPr>
          <a:xfrm>
            <a:off x="2652375" y="-3516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Fifth step</a:t>
            </a:r>
            <a:endParaRPr/>
          </a:p>
        </p:txBody>
      </p:sp>
      <p:sp>
        <p:nvSpPr>
          <p:cNvPr id="373" name="Google Shape;373;p26"/>
          <p:cNvSpPr txBox="1"/>
          <p:nvPr>
            <p:ph idx="1" type="subTitle"/>
          </p:nvPr>
        </p:nvSpPr>
        <p:spPr>
          <a:xfrm>
            <a:off x="2834875" y="10547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800"/>
              <a:t>Before</a:t>
            </a:r>
            <a:endParaRPr sz="3000"/>
          </a:p>
        </p:txBody>
      </p:sp>
      <p:sp>
        <p:nvSpPr>
          <p:cNvPr id="374" name="Google Shape;374;p26"/>
          <p:cNvSpPr txBox="1"/>
          <p:nvPr>
            <p:ph idx="1" type="subTitle"/>
          </p:nvPr>
        </p:nvSpPr>
        <p:spPr>
          <a:xfrm>
            <a:off x="2834875" y="26319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800"/>
              <a:t>After</a:t>
            </a:r>
            <a:endParaRPr sz="3000"/>
          </a:p>
        </p:txBody>
      </p:sp>
      <p:pic>
        <p:nvPicPr>
          <p:cNvPr id="375" name="Google Shape;375;p26"/>
          <p:cNvPicPr preferRelativeResize="0"/>
          <p:nvPr/>
        </p:nvPicPr>
        <p:blipFill>
          <a:blip r:embed="rId3">
            <a:alphaModFix/>
          </a:blip>
          <a:stretch>
            <a:fillRect/>
          </a:stretch>
        </p:blipFill>
        <p:spPr>
          <a:xfrm>
            <a:off x="1268175" y="1832150"/>
            <a:ext cx="5924674" cy="639125"/>
          </a:xfrm>
          <a:prstGeom prst="rect">
            <a:avLst/>
          </a:prstGeom>
          <a:noFill/>
          <a:ln>
            <a:noFill/>
          </a:ln>
        </p:spPr>
      </p:pic>
      <p:pic>
        <p:nvPicPr>
          <p:cNvPr id="376" name="Google Shape;376;p26"/>
          <p:cNvPicPr preferRelativeResize="0"/>
          <p:nvPr/>
        </p:nvPicPr>
        <p:blipFill>
          <a:blip r:embed="rId4">
            <a:alphaModFix/>
          </a:blip>
          <a:stretch>
            <a:fillRect/>
          </a:stretch>
        </p:blipFill>
        <p:spPr>
          <a:xfrm>
            <a:off x="2019475" y="3487925"/>
            <a:ext cx="2695575" cy="3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ctrTitle"/>
          </p:nvPr>
        </p:nvSpPr>
        <p:spPr>
          <a:xfrm>
            <a:off x="2320850" y="-939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Results of metrics</a:t>
            </a:r>
            <a:endParaRPr/>
          </a:p>
        </p:txBody>
      </p:sp>
      <p:sp>
        <p:nvSpPr>
          <p:cNvPr id="382" name="Google Shape;382;p27"/>
          <p:cNvSpPr txBox="1"/>
          <p:nvPr>
            <p:ph idx="1" type="subTitle"/>
          </p:nvPr>
        </p:nvSpPr>
        <p:spPr>
          <a:xfrm>
            <a:off x="201150" y="1366100"/>
            <a:ext cx="5324100" cy="28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Training MAE: </a:t>
            </a:r>
            <a:r>
              <a:rPr lang="ru" sz="1050">
                <a:solidFill>
                  <a:srgbClr val="212121"/>
                </a:solidFill>
                <a:highlight>
                  <a:srgbClr val="FFFFFF"/>
                </a:highlight>
                <a:latin typeface="Courier New"/>
                <a:ea typeface="Courier New"/>
                <a:cs typeface="Courier New"/>
                <a:sym typeface="Courier New"/>
              </a:rPr>
              <a:t>0.5641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a:t>Training accuracy: </a:t>
            </a:r>
            <a:r>
              <a:rPr lang="ru" sz="1050">
                <a:solidFill>
                  <a:srgbClr val="212121"/>
                </a:solidFill>
                <a:highlight>
                  <a:srgbClr val="FFFFFF"/>
                </a:highlight>
                <a:latin typeface="Courier New"/>
                <a:ea typeface="Courier New"/>
                <a:cs typeface="Courier New"/>
                <a:sym typeface="Courier New"/>
              </a:rPr>
              <a:t>53.34%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a:t>Testing MAE: </a:t>
            </a:r>
            <a:r>
              <a:rPr lang="ru" sz="1050">
                <a:solidFill>
                  <a:srgbClr val="212121"/>
                </a:solidFill>
                <a:highlight>
                  <a:srgbClr val="FFFFFF"/>
                </a:highlight>
                <a:latin typeface="Courier New"/>
                <a:ea typeface="Courier New"/>
                <a:cs typeface="Courier New"/>
                <a:sym typeface="Courier New"/>
              </a:rPr>
              <a:t>0.5818</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Testing accuracy: </a:t>
            </a:r>
            <a:r>
              <a:rPr lang="ru" sz="1050">
                <a:solidFill>
                  <a:srgbClr val="212121"/>
                </a:solidFill>
                <a:highlight>
                  <a:srgbClr val="FFFFFF"/>
                </a:highlight>
                <a:latin typeface="Courier New"/>
                <a:ea typeface="Courier New"/>
                <a:cs typeface="Courier New"/>
                <a:sym typeface="Courier New"/>
              </a:rPr>
              <a:t>52.92%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552675" y="1302400"/>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Now let’s see how EDA can help us with understanding of the data and improving the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959200" y="10914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Firstly, let’s plot the histograms of each continuous variable to identify the distribution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type="ctrTitle"/>
          </p:nvPr>
        </p:nvSpPr>
        <p:spPr>
          <a:xfrm>
            <a:off x="2260325" y="-120550"/>
            <a:ext cx="3918000" cy="99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2400"/>
              <a:t>Distribution of the data</a:t>
            </a:r>
            <a:endParaRPr sz="2400"/>
          </a:p>
        </p:txBody>
      </p:sp>
      <p:sp>
        <p:nvSpPr>
          <p:cNvPr id="398" name="Google Shape;398;p30"/>
          <p:cNvSpPr txBox="1"/>
          <p:nvPr>
            <p:ph idx="1" type="subTitle"/>
          </p:nvPr>
        </p:nvSpPr>
        <p:spPr>
          <a:xfrm>
            <a:off x="452075" y="2056675"/>
            <a:ext cx="4255500" cy="695400"/>
          </a:xfrm>
          <a:prstGeom prst="rect">
            <a:avLst/>
          </a:prstGeom>
        </p:spPr>
        <p:txBody>
          <a:bodyPr anchorCtr="0" anchor="t" bIns="91425" lIns="91425" spcFirstLastPara="1" rIns="91425" wrap="square" tIns="91425">
            <a:noAutofit/>
          </a:bodyPr>
          <a:lstStyle/>
          <a:p>
            <a:pPr indent="-340360" lvl="0" marL="457200" rtl="0" algn="l">
              <a:lnSpc>
                <a:spcPct val="80000"/>
              </a:lnSpc>
              <a:spcBef>
                <a:spcPts val="0"/>
              </a:spcBef>
              <a:spcAft>
                <a:spcPts val="0"/>
              </a:spcAft>
              <a:buSzPts val="1760"/>
              <a:buChar char="-"/>
            </a:pPr>
            <a:r>
              <a:rPr lang="ru" sz="1760"/>
              <a:t>Histograms of almost all of the features are normally distributed. However, most of them are positively (right) skewed</a:t>
            </a:r>
            <a:endParaRPr sz="1760"/>
          </a:p>
        </p:txBody>
      </p:sp>
      <p:pic>
        <p:nvPicPr>
          <p:cNvPr id="399" name="Google Shape;399;p30"/>
          <p:cNvPicPr preferRelativeResize="0"/>
          <p:nvPr/>
        </p:nvPicPr>
        <p:blipFill>
          <a:blip r:embed="rId3">
            <a:alphaModFix/>
          </a:blip>
          <a:stretch>
            <a:fillRect/>
          </a:stretch>
        </p:blipFill>
        <p:spPr>
          <a:xfrm>
            <a:off x="5093275" y="629651"/>
            <a:ext cx="4050725" cy="4513849"/>
          </a:xfrm>
          <a:prstGeom prst="rect">
            <a:avLst/>
          </a:prstGeom>
          <a:noFill/>
          <a:ln>
            <a:noFill/>
          </a:ln>
        </p:spPr>
      </p:pic>
      <p:pic>
        <p:nvPicPr>
          <p:cNvPr id="400" name="Google Shape;400;p30"/>
          <p:cNvPicPr preferRelativeResize="0"/>
          <p:nvPr/>
        </p:nvPicPr>
        <p:blipFill>
          <a:blip r:embed="rId4">
            <a:alphaModFix/>
          </a:blip>
          <a:stretch>
            <a:fillRect/>
          </a:stretch>
        </p:blipFill>
        <p:spPr>
          <a:xfrm>
            <a:off x="3864625" y="2711544"/>
            <a:ext cx="1228650" cy="243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959200" y="10914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Secondly</a:t>
            </a:r>
            <a:r>
              <a:rPr lang="ru"/>
              <a:t>, let’s plot the box plots to visualize the presence of outliers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473875" y="-485775"/>
            <a:ext cx="6117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Dataset</a:t>
            </a:r>
            <a:endParaRPr/>
          </a:p>
        </p:txBody>
      </p:sp>
      <p:pic>
        <p:nvPicPr>
          <p:cNvPr id="284" name="Google Shape;284;p14"/>
          <p:cNvPicPr preferRelativeResize="0"/>
          <p:nvPr/>
        </p:nvPicPr>
        <p:blipFill>
          <a:blip r:embed="rId3">
            <a:alphaModFix/>
          </a:blip>
          <a:stretch>
            <a:fillRect/>
          </a:stretch>
        </p:blipFill>
        <p:spPr>
          <a:xfrm>
            <a:off x="202625" y="811250"/>
            <a:ext cx="3152700" cy="3152700"/>
          </a:xfrm>
          <a:prstGeom prst="rect">
            <a:avLst/>
          </a:prstGeom>
          <a:noFill/>
          <a:ln>
            <a:noFill/>
          </a:ln>
        </p:spPr>
      </p:pic>
      <p:pic>
        <p:nvPicPr>
          <p:cNvPr id="285" name="Google Shape;285;p14"/>
          <p:cNvPicPr preferRelativeResize="0"/>
          <p:nvPr/>
        </p:nvPicPr>
        <p:blipFill>
          <a:blip r:embed="rId4">
            <a:alphaModFix/>
          </a:blip>
          <a:stretch>
            <a:fillRect/>
          </a:stretch>
        </p:blipFill>
        <p:spPr>
          <a:xfrm>
            <a:off x="3871600" y="917575"/>
            <a:ext cx="4719875" cy="340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type="ctrTitle"/>
          </p:nvPr>
        </p:nvSpPr>
        <p:spPr>
          <a:xfrm>
            <a:off x="2079475" y="-686700"/>
            <a:ext cx="8207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2400"/>
              <a:t>Distribution of the data</a:t>
            </a:r>
            <a:endParaRPr sz="2400"/>
          </a:p>
        </p:txBody>
      </p:sp>
      <p:pic>
        <p:nvPicPr>
          <p:cNvPr id="411" name="Google Shape;411;p32"/>
          <p:cNvPicPr preferRelativeResize="0"/>
          <p:nvPr/>
        </p:nvPicPr>
        <p:blipFill>
          <a:blip r:embed="rId3">
            <a:alphaModFix/>
          </a:blip>
          <a:stretch>
            <a:fillRect/>
          </a:stretch>
        </p:blipFill>
        <p:spPr>
          <a:xfrm>
            <a:off x="5895825" y="621050"/>
            <a:ext cx="3248175" cy="2255510"/>
          </a:xfrm>
          <a:prstGeom prst="rect">
            <a:avLst/>
          </a:prstGeom>
          <a:noFill/>
          <a:ln>
            <a:noFill/>
          </a:ln>
        </p:spPr>
      </p:pic>
      <p:pic>
        <p:nvPicPr>
          <p:cNvPr id="412" name="Google Shape;412;p32"/>
          <p:cNvPicPr preferRelativeResize="0"/>
          <p:nvPr/>
        </p:nvPicPr>
        <p:blipFill>
          <a:blip r:embed="rId4">
            <a:alphaModFix/>
          </a:blip>
          <a:stretch>
            <a:fillRect/>
          </a:stretch>
        </p:blipFill>
        <p:spPr>
          <a:xfrm>
            <a:off x="5895825" y="2876550"/>
            <a:ext cx="3248167" cy="2266950"/>
          </a:xfrm>
          <a:prstGeom prst="rect">
            <a:avLst/>
          </a:prstGeom>
          <a:noFill/>
          <a:ln>
            <a:noFill/>
          </a:ln>
        </p:spPr>
      </p:pic>
      <p:pic>
        <p:nvPicPr>
          <p:cNvPr id="413" name="Google Shape;413;p32"/>
          <p:cNvPicPr preferRelativeResize="0"/>
          <p:nvPr/>
        </p:nvPicPr>
        <p:blipFill>
          <a:blip r:embed="rId5">
            <a:alphaModFix/>
          </a:blip>
          <a:stretch>
            <a:fillRect/>
          </a:stretch>
        </p:blipFill>
        <p:spPr>
          <a:xfrm>
            <a:off x="2647651" y="2940787"/>
            <a:ext cx="3248175" cy="2202713"/>
          </a:xfrm>
          <a:prstGeom prst="rect">
            <a:avLst/>
          </a:prstGeom>
          <a:noFill/>
          <a:ln>
            <a:noFill/>
          </a:ln>
        </p:spPr>
      </p:pic>
      <p:pic>
        <p:nvPicPr>
          <p:cNvPr id="414" name="Google Shape;414;p32"/>
          <p:cNvPicPr preferRelativeResize="0"/>
          <p:nvPr/>
        </p:nvPicPr>
        <p:blipFill>
          <a:blip r:embed="rId6">
            <a:alphaModFix/>
          </a:blip>
          <a:stretch>
            <a:fillRect/>
          </a:stretch>
        </p:blipFill>
        <p:spPr>
          <a:xfrm>
            <a:off x="2663097" y="685300"/>
            <a:ext cx="3217278" cy="2255500"/>
          </a:xfrm>
          <a:prstGeom prst="rect">
            <a:avLst/>
          </a:prstGeom>
          <a:noFill/>
          <a:ln>
            <a:noFill/>
          </a:ln>
        </p:spPr>
      </p:pic>
      <p:pic>
        <p:nvPicPr>
          <p:cNvPr id="415" name="Google Shape;415;p32"/>
          <p:cNvPicPr preferRelativeResize="0"/>
          <p:nvPr/>
        </p:nvPicPr>
        <p:blipFill>
          <a:blip r:embed="rId7">
            <a:alphaModFix/>
          </a:blip>
          <a:stretch>
            <a:fillRect/>
          </a:stretch>
        </p:blipFill>
        <p:spPr>
          <a:xfrm>
            <a:off x="0" y="3328475"/>
            <a:ext cx="2663100" cy="1815029"/>
          </a:xfrm>
          <a:prstGeom prst="rect">
            <a:avLst/>
          </a:prstGeom>
          <a:noFill/>
          <a:ln>
            <a:noFill/>
          </a:ln>
        </p:spPr>
      </p:pic>
      <p:pic>
        <p:nvPicPr>
          <p:cNvPr id="416" name="Google Shape;416;p32"/>
          <p:cNvPicPr preferRelativeResize="0"/>
          <p:nvPr/>
        </p:nvPicPr>
        <p:blipFill>
          <a:blip r:embed="rId8">
            <a:alphaModFix/>
          </a:blip>
          <a:stretch>
            <a:fillRect/>
          </a:stretch>
        </p:blipFill>
        <p:spPr>
          <a:xfrm>
            <a:off x="0" y="1569875"/>
            <a:ext cx="2647650" cy="175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ctrTitle"/>
          </p:nvPr>
        </p:nvSpPr>
        <p:spPr>
          <a:xfrm>
            <a:off x="2079475" y="-686700"/>
            <a:ext cx="8207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2400"/>
              <a:t>Distribution of the data</a:t>
            </a:r>
            <a:endParaRPr sz="2400"/>
          </a:p>
        </p:txBody>
      </p:sp>
      <p:pic>
        <p:nvPicPr>
          <p:cNvPr id="422" name="Google Shape;422;p33"/>
          <p:cNvPicPr preferRelativeResize="0"/>
          <p:nvPr/>
        </p:nvPicPr>
        <p:blipFill>
          <a:blip r:embed="rId3">
            <a:alphaModFix/>
          </a:blip>
          <a:stretch>
            <a:fillRect/>
          </a:stretch>
        </p:blipFill>
        <p:spPr>
          <a:xfrm>
            <a:off x="6107375" y="2945950"/>
            <a:ext cx="3036625" cy="2197550"/>
          </a:xfrm>
          <a:prstGeom prst="rect">
            <a:avLst/>
          </a:prstGeom>
          <a:noFill/>
          <a:ln>
            <a:noFill/>
          </a:ln>
        </p:spPr>
      </p:pic>
      <p:pic>
        <p:nvPicPr>
          <p:cNvPr id="423" name="Google Shape;423;p33"/>
          <p:cNvPicPr preferRelativeResize="0"/>
          <p:nvPr/>
        </p:nvPicPr>
        <p:blipFill>
          <a:blip r:embed="rId4">
            <a:alphaModFix/>
          </a:blip>
          <a:stretch>
            <a:fillRect/>
          </a:stretch>
        </p:blipFill>
        <p:spPr>
          <a:xfrm>
            <a:off x="6107375" y="687086"/>
            <a:ext cx="3036625" cy="2258864"/>
          </a:xfrm>
          <a:prstGeom prst="rect">
            <a:avLst/>
          </a:prstGeom>
          <a:noFill/>
          <a:ln>
            <a:noFill/>
          </a:ln>
        </p:spPr>
      </p:pic>
      <p:pic>
        <p:nvPicPr>
          <p:cNvPr id="424" name="Google Shape;424;p33"/>
          <p:cNvPicPr preferRelativeResize="0"/>
          <p:nvPr/>
        </p:nvPicPr>
        <p:blipFill>
          <a:blip r:embed="rId5">
            <a:alphaModFix/>
          </a:blip>
          <a:stretch>
            <a:fillRect/>
          </a:stretch>
        </p:blipFill>
        <p:spPr>
          <a:xfrm>
            <a:off x="3012379" y="687075"/>
            <a:ext cx="3094996" cy="2258875"/>
          </a:xfrm>
          <a:prstGeom prst="rect">
            <a:avLst/>
          </a:prstGeom>
          <a:noFill/>
          <a:ln>
            <a:noFill/>
          </a:ln>
        </p:spPr>
      </p:pic>
      <p:pic>
        <p:nvPicPr>
          <p:cNvPr id="425" name="Google Shape;425;p33"/>
          <p:cNvPicPr preferRelativeResize="0"/>
          <p:nvPr/>
        </p:nvPicPr>
        <p:blipFill>
          <a:blip r:embed="rId6">
            <a:alphaModFix/>
          </a:blip>
          <a:stretch>
            <a:fillRect/>
          </a:stretch>
        </p:blipFill>
        <p:spPr>
          <a:xfrm>
            <a:off x="3012375" y="2945950"/>
            <a:ext cx="3095000" cy="2197550"/>
          </a:xfrm>
          <a:prstGeom prst="rect">
            <a:avLst/>
          </a:prstGeom>
          <a:noFill/>
          <a:ln>
            <a:noFill/>
          </a:ln>
        </p:spPr>
      </p:pic>
      <p:pic>
        <p:nvPicPr>
          <p:cNvPr id="426" name="Google Shape;426;p33"/>
          <p:cNvPicPr preferRelativeResize="0"/>
          <p:nvPr/>
        </p:nvPicPr>
        <p:blipFill>
          <a:blip r:embed="rId7">
            <a:alphaModFix/>
          </a:blip>
          <a:stretch>
            <a:fillRect/>
          </a:stretch>
        </p:blipFill>
        <p:spPr>
          <a:xfrm>
            <a:off x="7" y="1741900"/>
            <a:ext cx="3015842" cy="219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ctrTitle"/>
          </p:nvPr>
        </p:nvSpPr>
        <p:spPr>
          <a:xfrm>
            <a:off x="494850" y="0"/>
            <a:ext cx="8154300" cy="82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How to detect outliers in boxplots?</a:t>
            </a:r>
            <a:endParaRPr/>
          </a:p>
        </p:txBody>
      </p:sp>
      <p:pic>
        <p:nvPicPr>
          <p:cNvPr id="432" name="Google Shape;432;p34"/>
          <p:cNvPicPr preferRelativeResize="0"/>
          <p:nvPr/>
        </p:nvPicPr>
        <p:blipFill>
          <a:blip r:embed="rId3">
            <a:alphaModFix/>
          </a:blip>
          <a:stretch>
            <a:fillRect/>
          </a:stretch>
        </p:blipFill>
        <p:spPr>
          <a:xfrm>
            <a:off x="1211750" y="912200"/>
            <a:ext cx="6470160" cy="400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ctrTitle"/>
          </p:nvPr>
        </p:nvSpPr>
        <p:spPr>
          <a:xfrm>
            <a:off x="1446850" y="307850"/>
            <a:ext cx="6509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From the boxplots and histograms, we can see that</a:t>
            </a:r>
            <a:endParaRPr/>
          </a:p>
        </p:txBody>
      </p:sp>
      <p:sp>
        <p:nvSpPr>
          <p:cNvPr id="438" name="Google Shape;438;p35"/>
          <p:cNvSpPr txBox="1"/>
          <p:nvPr>
            <p:ph idx="1" type="subTitle"/>
          </p:nvPr>
        </p:nvSpPr>
        <p:spPr>
          <a:xfrm>
            <a:off x="1052325" y="2341475"/>
            <a:ext cx="6615300" cy="19350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AutoNum type="arabicPeriod"/>
            </a:pPr>
            <a:r>
              <a:rPr lang="ru"/>
              <a:t>Certain variables like volatile acidity, residual sugar, chlorides and sulphates are right skewed and they contain lots of outliers in the skewed (right) part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4960" lvl="0" marL="457200" rtl="0" algn="l">
              <a:spcBef>
                <a:spcPts val="0"/>
              </a:spcBef>
              <a:spcAft>
                <a:spcPts val="0"/>
              </a:spcAft>
              <a:buSzPct val="100000"/>
              <a:buAutoNum type="arabicPeriod"/>
            </a:pPr>
            <a:r>
              <a:rPr lang="ru"/>
              <a:t>Citric acid and fixed acidity contain the highest amount of outliers among other variables, and they are not perfectly skewed to the right. Moreover, outliers are detected in both parts (left and right)  of the distribution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ctrTitle"/>
          </p:nvPr>
        </p:nvSpPr>
        <p:spPr>
          <a:xfrm>
            <a:off x="977325" y="-390301"/>
            <a:ext cx="7999500" cy="17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Outlier share for each variable </a:t>
            </a:r>
            <a:endParaRPr/>
          </a:p>
        </p:txBody>
      </p:sp>
      <p:pic>
        <p:nvPicPr>
          <p:cNvPr id="444" name="Google Shape;444;p36"/>
          <p:cNvPicPr preferRelativeResize="0"/>
          <p:nvPr/>
        </p:nvPicPr>
        <p:blipFill>
          <a:blip r:embed="rId3">
            <a:alphaModFix/>
          </a:blip>
          <a:stretch>
            <a:fillRect/>
          </a:stretch>
        </p:blipFill>
        <p:spPr>
          <a:xfrm>
            <a:off x="439425" y="954800"/>
            <a:ext cx="4132575" cy="3986475"/>
          </a:xfrm>
          <a:prstGeom prst="rect">
            <a:avLst/>
          </a:prstGeom>
          <a:noFill/>
          <a:ln>
            <a:noFill/>
          </a:ln>
        </p:spPr>
      </p:pic>
      <p:sp>
        <p:nvSpPr>
          <p:cNvPr id="445" name="Google Shape;445;p36"/>
          <p:cNvSpPr txBox="1"/>
          <p:nvPr/>
        </p:nvSpPr>
        <p:spPr>
          <a:xfrm>
            <a:off x="5540750" y="1129050"/>
            <a:ext cx="3198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Data point is an outlier if it’s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ru">
                <a:latin typeface="Nunito"/>
                <a:ea typeface="Nunito"/>
                <a:cs typeface="Nunito"/>
                <a:sym typeface="Nunito"/>
              </a:rPr>
              <a:t>&lt; Q1 - 1.5*IQR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ru">
                <a:latin typeface="Nunito"/>
                <a:ea typeface="Nunito"/>
                <a:cs typeface="Nunito"/>
                <a:sym typeface="Nunito"/>
              </a:rPr>
              <a:t>&gt; Q3 + 1.5*IQR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in which IQR = Q3-Q1</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ctrTitle"/>
          </p:nvPr>
        </p:nvSpPr>
        <p:spPr>
          <a:xfrm>
            <a:off x="1667350" y="52675"/>
            <a:ext cx="5455500" cy="151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Dealing with outliers</a:t>
            </a:r>
            <a:endParaRPr/>
          </a:p>
        </p:txBody>
      </p:sp>
      <p:sp>
        <p:nvSpPr>
          <p:cNvPr id="451" name="Google Shape;451;p37"/>
          <p:cNvSpPr txBox="1"/>
          <p:nvPr>
            <p:ph idx="1" type="subTitle"/>
          </p:nvPr>
        </p:nvSpPr>
        <p:spPr>
          <a:xfrm>
            <a:off x="1667350" y="1449700"/>
            <a:ext cx="5302200" cy="3456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AutoNum type="arabicPeriod"/>
            </a:pPr>
            <a:r>
              <a:rPr lang="ru"/>
              <a:t>Dropping the outliers from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ru"/>
              <a:t>Transforming the variables (square root, cubic root, inverse transform, log)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ru"/>
              <a:t>Using models and scalers that are insensitive to outliers (HuberRegressor, RobustScaler)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8"/>
          <p:cNvSpPr txBox="1"/>
          <p:nvPr>
            <p:ph type="ctrTitle"/>
          </p:nvPr>
        </p:nvSpPr>
        <p:spPr>
          <a:xfrm>
            <a:off x="596700" y="178125"/>
            <a:ext cx="7950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I decided to experiment with various transformations and found out that…</a:t>
            </a:r>
            <a:endParaRPr/>
          </a:p>
        </p:txBody>
      </p:sp>
      <p:sp>
        <p:nvSpPr>
          <p:cNvPr id="457" name="Google Shape;457;p38"/>
          <p:cNvSpPr txBox="1"/>
          <p:nvPr>
            <p:ph idx="1" type="subTitle"/>
          </p:nvPr>
        </p:nvSpPr>
        <p:spPr>
          <a:xfrm>
            <a:off x="243950" y="2216325"/>
            <a:ext cx="8488800" cy="271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ru"/>
              <a:t>Some transformations decrease the amount of outliers of one variable, while increasing it in another</a:t>
            </a:r>
            <a:endParaRPr/>
          </a:p>
          <a:p>
            <a:pPr indent="-330200" lvl="0" marL="457200" rtl="0" algn="l">
              <a:spcBef>
                <a:spcPts val="0"/>
              </a:spcBef>
              <a:spcAft>
                <a:spcPts val="0"/>
              </a:spcAft>
              <a:buSzPts val="1600"/>
              <a:buAutoNum type="arabicPeriod"/>
            </a:pPr>
            <a:r>
              <a:rPr lang="ru"/>
              <a:t>Cubic root transformation is the most effective for right-skewed data, where outliers are located on the one side of distribution (1st point in 23rd slide)</a:t>
            </a:r>
            <a:endParaRPr/>
          </a:p>
          <a:p>
            <a:pPr indent="-330200" lvl="0" marL="457200" rtl="0" algn="l">
              <a:spcBef>
                <a:spcPts val="0"/>
              </a:spcBef>
              <a:spcAft>
                <a:spcPts val="0"/>
              </a:spcAft>
              <a:buSzPts val="1600"/>
              <a:buAutoNum type="arabicPeriod"/>
            </a:pPr>
            <a:r>
              <a:rPr lang="ru"/>
              <a:t>However, cubic root transformation increases the outlier share in variables that are not completely right-skewed (2nd point in 23rd slide)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1959200" y="10914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Now, let’s implement 2nd model and compare it to the baseline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type="ctrTitle"/>
          </p:nvPr>
        </p:nvSpPr>
        <p:spPr>
          <a:xfrm>
            <a:off x="2496675" y="-6"/>
            <a:ext cx="4200900" cy="89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2nd approach</a:t>
            </a:r>
            <a:endParaRPr/>
          </a:p>
        </p:txBody>
      </p:sp>
      <p:sp>
        <p:nvSpPr>
          <p:cNvPr id="468" name="Google Shape;468;p40"/>
          <p:cNvSpPr txBox="1"/>
          <p:nvPr>
            <p:ph idx="1" type="subTitle"/>
          </p:nvPr>
        </p:nvSpPr>
        <p:spPr>
          <a:xfrm>
            <a:off x="259450" y="1150000"/>
            <a:ext cx="4255500" cy="69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a:t>Using cubic root transformation to right-skewed variables </a:t>
            </a:r>
            <a:endParaRPr/>
          </a:p>
        </p:txBody>
      </p:sp>
      <p:pic>
        <p:nvPicPr>
          <p:cNvPr id="469" name="Google Shape;469;p40"/>
          <p:cNvPicPr preferRelativeResize="0"/>
          <p:nvPr/>
        </p:nvPicPr>
        <p:blipFill>
          <a:blip r:embed="rId3">
            <a:alphaModFix/>
          </a:blip>
          <a:stretch>
            <a:fillRect/>
          </a:stretch>
        </p:blipFill>
        <p:spPr>
          <a:xfrm>
            <a:off x="4680825" y="2186900"/>
            <a:ext cx="3438525" cy="1504950"/>
          </a:xfrm>
          <a:prstGeom prst="rect">
            <a:avLst/>
          </a:prstGeom>
          <a:noFill/>
          <a:ln>
            <a:noFill/>
          </a:ln>
        </p:spPr>
      </p:pic>
      <p:pic>
        <p:nvPicPr>
          <p:cNvPr id="470" name="Google Shape;470;p40"/>
          <p:cNvPicPr preferRelativeResize="0"/>
          <p:nvPr/>
        </p:nvPicPr>
        <p:blipFill>
          <a:blip r:embed="rId4">
            <a:alphaModFix/>
          </a:blip>
          <a:stretch>
            <a:fillRect/>
          </a:stretch>
        </p:blipFill>
        <p:spPr>
          <a:xfrm>
            <a:off x="591475" y="2345825"/>
            <a:ext cx="3067800" cy="295625"/>
          </a:xfrm>
          <a:prstGeom prst="rect">
            <a:avLst/>
          </a:prstGeom>
          <a:noFill/>
          <a:ln>
            <a:noFill/>
          </a:ln>
        </p:spPr>
      </p:pic>
      <p:pic>
        <p:nvPicPr>
          <p:cNvPr id="471" name="Google Shape;471;p40"/>
          <p:cNvPicPr preferRelativeResize="0"/>
          <p:nvPr/>
        </p:nvPicPr>
        <p:blipFill>
          <a:blip r:embed="rId5">
            <a:alphaModFix/>
          </a:blip>
          <a:stretch>
            <a:fillRect/>
          </a:stretch>
        </p:blipFill>
        <p:spPr>
          <a:xfrm>
            <a:off x="591474" y="2638227"/>
            <a:ext cx="3067800" cy="260270"/>
          </a:xfrm>
          <a:prstGeom prst="rect">
            <a:avLst/>
          </a:prstGeom>
          <a:noFill/>
          <a:ln>
            <a:noFill/>
          </a:ln>
        </p:spPr>
      </p:pic>
      <p:pic>
        <p:nvPicPr>
          <p:cNvPr id="472" name="Google Shape;472;p40"/>
          <p:cNvPicPr preferRelativeResize="0"/>
          <p:nvPr/>
        </p:nvPicPr>
        <p:blipFill>
          <a:blip r:embed="rId6">
            <a:alphaModFix/>
          </a:blip>
          <a:stretch>
            <a:fillRect/>
          </a:stretch>
        </p:blipFill>
        <p:spPr>
          <a:xfrm>
            <a:off x="591475" y="2898500"/>
            <a:ext cx="3067800" cy="284359"/>
          </a:xfrm>
          <a:prstGeom prst="rect">
            <a:avLst/>
          </a:prstGeom>
          <a:noFill/>
          <a:ln>
            <a:noFill/>
          </a:ln>
        </p:spPr>
      </p:pic>
      <p:pic>
        <p:nvPicPr>
          <p:cNvPr id="473" name="Google Shape;473;p40"/>
          <p:cNvPicPr preferRelativeResize="0"/>
          <p:nvPr/>
        </p:nvPicPr>
        <p:blipFill>
          <a:blip r:embed="rId7">
            <a:alphaModFix/>
          </a:blip>
          <a:stretch>
            <a:fillRect/>
          </a:stretch>
        </p:blipFill>
        <p:spPr>
          <a:xfrm>
            <a:off x="591475" y="3182850"/>
            <a:ext cx="3067800" cy="257889"/>
          </a:xfrm>
          <a:prstGeom prst="rect">
            <a:avLst/>
          </a:prstGeom>
          <a:noFill/>
          <a:ln>
            <a:noFill/>
          </a:ln>
        </p:spPr>
      </p:pic>
      <p:sp>
        <p:nvSpPr>
          <p:cNvPr id="474" name="Google Shape;474;p40"/>
          <p:cNvSpPr txBox="1"/>
          <p:nvPr/>
        </p:nvSpPr>
        <p:spPr>
          <a:xfrm>
            <a:off x="1575100" y="1840875"/>
            <a:ext cx="27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Before</a:t>
            </a:r>
            <a:endParaRPr>
              <a:latin typeface="Nunito"/>
              <a:ea typeface="Nunito"/>
              <a:cs typeface="Nunito"/>
              <a:sym typeface="Nunito"/>
            </a:endParaRPr>
          </a:p>
        </p:txBody>
      </p:sp>
      <p:sp>
        <p:nvSpPr>
          <p:cNvPr id="475" name="Google Shape;475;p40"/>
          <p:cNvSpPr txBox="1"/>
          <p:nvPr/>
        </p:nvSpPr>
        <p:spPr>
          <a:xfrm>
            <a:off x="6097400" y="1588125"/>
            <a:ext cx="27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After</a:t>
            </a:r>
            <a:endParaRPr>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1"/>
          <p:cNvSpPr txBox="1"/>
          <p:nvPr>
            <p:ph type="ctrTitle"/>
          </p:nvPr>
        </p:nvSpPr>
        <p:spPr>
          <a:xfrm>
            <a:off x="2517600" y="52643"/>
            <a:ext cx="4681800" cy="81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2nd approach</a:t>
            </a:r>
            <a:endParaRPr/>
          </a:p>
        </p:txBody>
      </p:sp>
      <p:sp>
        <p:nvSpPr>
          <p:cNvPr id="481" name="Google Shape;481;p41"/>
          <p:cNvSpPr txBox="1"/>
          <p:nvPr>
            <p:ph idx="1" type="subTitle"/>
          </p:nvPr>
        </p:nvSpPr>
        <p:spPr>
          <a:xfrm>
            <a:off x="316500" y="1198800"/>
            <a:ext cx="8555700" cy="274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a:t>Using Robust Scaler instead of Standard Scaler to be more resilient towards other variables that had outliers but weren’t transformed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Other steps are the same as in the baseline model</a:t>
            </a:r>
            <a:endParaRPr/>
          </a:p>
        </p:txBody>
      </p:sp>
      <p:sp>
        <p:nvSpPr>
          <p:cNvPr id="482" name="Google Shape;482;p41"/>
          <p:cNvSpPr txBox="1"/>
          <p:nvPr/>
        </p:nvSpPr>
        <p:spPr>
          <a:xfrm>
            <a:off x="5666225" y="381235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MAE:  0.5606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Train accuracy:  53.81%</a:t>
            </a:r>
            <a:endParaRPr/>
          </a:p>
        </p:txBody>
      </p:sp>
      <p:sp>
        <p:nvSpPr>
          <p:cNvPr id="483" name="Google Shape;483;p41"/>
          <p:cNvSpPr txBox="1"/>
          <p:nvPr/>
        </p:nvSpPr>
        <p:spPr>
          <a:xfrm>
            <a:off x="5666225" y="44813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MAE:  0.5788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Test accuracy:  53.47%</a:t>
            </a:r>
            <a:endParaRPr/>
          </a:p>
        </p:txBody>
      </p:sp>
      <p:sp>
        <p:nvSpPr>
          <p:cNvPr id="484" name="Google Shape;484;p41"/>
          <p:cNvSpPr txBox="1"/>
          <p:nvPr>
            <p:ph idx="1" type="subTitle"/>
          </p:nvPr>
        </p:nvSpPr>
        <p:spPr>
          <a:xfrm>
            <a:off x="236000" y="3596275"/>
            <a:ext cx="4231500" cy="139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Training MAE: </a:t>
            </a:r>
            <a:r>
              <a:rPr lang="ru" sz="1050">
                <a:solidFill>
                  <a:srgbClr val="212121"/>
                </a:solidFill>
                <a:highlight>
                  <a:srgbClr val="FFFFFF"/>
                </a:highlight>
                <a:latin typeface="Courier New"/>
                <a:ea typeface="Courier New"/>
                <a:cs typeface="Courier New"/>
                <a:sym typeface="Courier New"/>
              </a:rPr>
              <a:t>0.5641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a:t>Training accuracy: </a:t>
            </a:r>
            <a:r>
              <a:rPr lang="ru" sz="1050">
                <a:solidFill>
                  <a:srgbClr val="212121"/>
                </a:solidFill>
                <a:highlight>
                  <a:srgbClr val="FFFFFF"/>
                </a:highlight>
                <a:latin typeface="Courier New"/>
                <a:ea typeface="Courier New"/>
                <a:cs typeface="Courier New"/>
                <a:sym typeface="Courier New"/>
              </a:rPr>
              <a:t>53.34%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a:t>Testing MAE: </a:t>
            </a:r>
            <a:r>
              <a:rPr lang="ru" sz="1050">
                <a:solidFill>
                  <a:srgbClr val="212121"/>
                </a:solidFill>
                <a:highlight>
                  <a:srgbClr val="FFFFFF"/>
                </a:highlight>
                <a:latin typeface="Courier New"/>
                <a:ea typeface="Courier New"/>
                <a:cs typeface="Courier New"/>
                <a:sym typeface="Courier New"/>
              </a:rPr>
              <a:t>0.5818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ru"/>
              <a:t>Testing accuracy: </a:t>
            </a:r>
            <a:r>
              <a:rPr lang="ru" sz="1050">
                <a:solidFill>
                  <a:srgbClr val="212121"/>
                </a:solidFill>
                <a:highlight>
                  <a:srgbClr val="FFFFFF"/>
                </a:highlight>
                <a:latin typeface="Courier New"/>
                <a:ea typeface="Courier New"/>
                <a:cs typeface="Courier New"/>
                <a:sym typeface="Courier New"/>
              </a:rPr>
              <a:t>52.92%</a:t>
            </a:r>
            <a:endParaRPr/>
          </a:p>
        </p:txBody>
      </p:sp>
      <p:sp>
        <p:nvSpPr>
          <p:cNvPr id="485" name="Google Shape;485;p41"/>
          <p:cNvSpPr txBox="1"/>
          <p:nvPr/>
        </p:nvSpPr>
        <p:spPr>
          <a:xfrm>
            <a:off x="285750" y="3066575"/>
            <a:ext cx="20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Baseline model</a:t>
            </a:r>
            <a:endParaRPr>
              <a:latin typeface="Nunito"/>
              <a:ea typeface="Nunito"/>
              <a:cs typeface="Nunito"/>
              <a:sym typeface="Nunito"/>
            </a:endParaRPr>
          </a:p>
        </p:txBody>
      </p:sp>
      <p:sp>
        <p:nvSpPr>
          <p:cNvPr id="486" name="Google Shape;486;p41"/>
          <p:cNvSpPr txBox="1"/>
          <p:nvPr/>
        </p:nvSpPr>
        <p:spPr>
          <a:xfrm>
            <a:off x="5707100" y="3112425"/>
            <a:ext cx="26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2nd approach</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1657825" y="-455625"/>
            <a:ext cx="6509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Overall view of the data</a:t>
            </a:r>
            <a:endParaRPr/>
          </a:p>
        </p:txBody>
      </p:sp>
      <p:pic>
        <p:nvPicPr>
          <p:cNvPr id="291" name="Google Shape;291;p15"/>
          <p:cNvPicPr preferRelativeResize="0"/>
          <p:nvPr/>
        </p:nvPicPr>
        <p:blipFill>
          <a:blip r:embed="rId3">
            <a:alphaModFix/>
          </a:blip>
          <a:stretch>
            <a:fillRect/>
          </a:stretch>
        </p:blipFill>
        <p:spPr>
          <a:xfrm>
            <a:off x="154700" y="1176200"/>
            <a:ext cx="8896651" cy="3371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1332775" y="986575"/>
            <a:ext cx="6298800" cy="233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As we can see, EDA helped us to identify problems within variables. We also increased the accuracy of a MLR even though it’s just 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1897300" y="1251400"/>
            <a:ext cx="6145500" cy="2240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Let’s dig deeper and see whether each type of wine has equal patterns in the psychochemical tests when determining the quality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4"/>
          <p:cNvSpPr txBox="1"/>
          <p:nvPr>
            <p:ph type="ctrTitle"/>
          </p:nvPr>
        </p:nvSpPr>
        <p:spPr>
          <a:xfrm>
            <a:off x="2766900" y="94474"/>
            <a:ext cx="3122400" cy="112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Strip plots</a:t>
            </a:r>
            <a:endParaRPr/>
          </a:p>
        </p:txBody>
      </p:sp>
      <p:pic>
        <p:nvPicPr>
          <p:cNvPr id="502" name="Google Shape;502;p44"/>
          <p:cNvPicPr preferRelativeResize="0"/>
          <p:nvPr/>
        </p:nvPicPr>
        <p:blipFill>
          <a:blip r:embed="rId3">
            <a:alphaModFix/>
          </a:blip>
          <a:stretch>
            <a:fillRect/>
          </a:stretch>
        </p:blipFill>
        <p:spPr>
          <a:xfrm>
            <a:off x="6175475" y="1162975"/>
            <a:ext cx="2968525" cy="3980525"/>
          </a:xfrm>
          <a:prstGeom prst="rect">
            <a:avLst/>
          </a:prstGeom>
          <a:noFill/>
          <a:ln>
            <a:noFill/>
          </a:ln>
        </p:spPr>
      </p:pic>
      <p:pic>
        <p:nvPicPr>
          <p:cNvPr id="503" name="Google Shape;503;p44"/>
          <p:cNvPicPr preferRelativeResize="0"/>
          <p:nvPr/>
        </p:nvPicPr>
        <p:blipFill>
          <a:blip r:embed="rId4">
            <a:alphaModFix/>
          </a:blip>
          <a:stretch>
            <a:fillRect/>
          </a:stretch>
        </p:blipFill>
        <p:spPr>
          <a:xfrm>
            <a:off x="3206950" y="1162975"/>
            <a:ext cx="2968525" cy="2056860"/>
          </a:xfrm>
          <a:prstGeom prst="rect">
            <a:avLst/>
          </a:prstGeom>
          <a:noFill/>
          <a:ln>
            <a:noFill/>
          </a:ln>
        </p:spPr>
      </p:pic>
      <p:pic>
        <p:nvPicPr>
          <p:cNvPr id="504" name="Google Shape;504;p44"/>
          <p:cNvPicPr preferRelativeResize="0"/>
          <p:nvPr/>
        </p:nvPicPr>
        <p:blipFill>
          <a:blip r:embed="rId5">
            <a:alphaModFix/>
          </a:blip>
          <a:stretch>
            <a:fillRect/>
          </a:stretch>
        </p:blipFill>
        <p:spPr>
          <a:xfrm>
            <a:off x="3206950" y="3219825"/>
            <a:ext cx="2968525" cy="1923675"/>
          </a:xfrm>
          <a:prstGeom prst="rect">
            <a:avLst/>
          </a:prstGeom>
          <a:noFill/>
          <a:ln>
            <a:noFill/>
          </a:ln>
        </p:spPr>
      </p:pic>
      <p:sp>
        <p:nvSpPr>
          <p:cNvPr id="505" name="Google Shape;505;p44"/>
          <p:cNvSpPr txBox="1"/>
          <p:nvPr/>
        </p:nvSpPr>
        <p:spPr>
          <a:xfrm>
            <a:off x="404250" y="2063000"/>
            <a:ext cx="250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Red wine - type 1</a:t>
            </a:r>
            <a:endParaRPr>
              <a:latin typeface="Nunito"/>
              <a:ea typeface="Nunito"/>
              <a:cs typeface="Nunito"/>
              <a:sym typeface="Nunito"/>
            </a:endParaRPr>
          </a:p>
          <a:p>
            <a:pPr indent="0" lvl="0" marL="0" rtl="0" algn="l">
              <a:spcBef>
                <a:spcPts val="0"/>
              </a:spcBef>
              <a:spcAft>
                <a:spcPts val="0"/>
              </a:spcAft>
              <a:buNone/>
            </a:pPr>
            <a:r>
              <a:rPr lang="ru">
                <a:latin typeface="Nunito"/>
                <a:ea typeface="Nunito"/>
                <a:cs typeface="Nunito"/>
                <a:sym typeface="Nunito"/>
              </a:rPr>
              <a:t>White wine - type 0</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5"/>
          <p:cNvSpPr txBox="1"/>
          <p:nvPr>
            <p:ph type="ctrTitle"/>
          </p:nvPr>
        </p:nvSpPr>
        <p:spPr>
          <a:xfrm>
            <a:off x="1136025" y="111525"/>
            <a:ext cx="7143600" cy="1073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Box plots for each quality and wine type</a:t>
            </a:r>
            <a:endParaRPr/>
          </a:p>
        </p:txBody>
      </p:sp>
      <p:pic>
        <p:nvPicPr>
          <p:cNvPr id="511" name="Google Shape;511;p45"/>
          <p:cNvPicPr preferRelativeResize="0"/>
          <p:nvPr/>
        </p:nvPicPr>
        <p:blipFill>
          <a:blip r:embed="rId3">
            <a:alphaModFix/>
          </a:blip>
          <a:stretch>
            <a:fillRect/>
          </a:stretch>
        </p:blipFill>
        <p:spPr>
          <a:xfrm>
            <a:off x="6181950" y="1301149"/>
            <a:ext cx="2962050" cy="1889600"/>
          </a:xfrm>
          <a:prstGeom prst="rect">
            <a:avLst/>
          </a:prstGeom>
          <a:noFill/>
          <a:ln>
            <a:noFill/>
          </a:ln>
        </p:spPr>
      </p:pic>
      <p:pic>
        <p:nvPicPr>
          <p:cNvPr id="512" name="Google Shape;512;p45"/>
          <p:cNvPicPr preferRelativeResize="0"/>
          <p:nvPr/>
        </p:nvPicPr>
        <p:blipFill>
          <a:blip r:embed="rId4">
            <a:alphaModFix/>
          </a:blip>
          <a:stretch>
            <a:fillRect/>
          </a:stretch>
        </p:blipFill>
        <p:spPr>
          <a:xfrm>
            <a:off x="6181950" y="3190743"/>
            <a:ext cx="2962050" cy="1952757"/>
          </a:xfrm>
          <a:prstGeom prst="rect">
            <a:avLst/>
          </a:prstGeom>
          <a:noFill/>
          <a:ln>
            <a:noFill/>
          </a:ln>
        </p:spPr>
      </p:pic>
      <p:pic>
        <p:nvPicPr>
          <p:cNvPr id="513" name="Google Shape;513;p45"/>
          <p:cNvPicPr preferRelativeResize="0"/>
          <p:nvPr/>
        </p:nvPicPr>
        <p:blipFill>
          <a:blip r:embed="rId5">
            <a:alphaModFix/>
          </a:blip>
          <a:stretch>
            <a:fillRect/>
          </a:stretch>
        </p:blipFill>
        <p:spPr>
          <a:xfrm>
            <a:off x="3408100" y="1301150"/>
            <a:ext cx="2773850" cy="1816875"/>
          </a:xfrm>
          <a:prstGeom prst="rect">
            <a:avLst/>
          </a:prstGeom>
          <a:noFill/>
          <a:ln>
            <a:noFill/>
          </a:ln>
        </p:spPr>
      </p:pic>
      <p:pic>
        <p:nvPicPr>
          <p:cNvPr id="514" name="Google Shape;514;p45"/>
          <p:cNvPicPr preferRelativeResize="0"/>
          <p:nvPr/>
        </p:nvPicPr>
        <p:blipFill>
          <a:blip r:embed="rId6">
            <a:alphaModFix/>
          </a:blip>
          <a:stretch>
            <a:fillRect/>
          </a:stretch>
        </p:blipFill>
        <p:spPr>
          <a:xfrm>
            <a:off x="3408100" y="3118025"/>
            <a:ext cx="2773850" cy="2025475"/>
          </a:xfrm>
          <a:prstGeom prst="rect">
            <a:avLst/>
          </a:prstGeom>
          <a:noFill/>
          <a:ln>
            <a:noFill/>
          </a:ln>
        </p:spPr>
      </p:pic>
      <p:pic>
        <p:nvPicPr>
          <p:cNvPr id="515" name="Google Shape;515;p45"/>
          <p:cNvPicPr preferRelativeResize="0"/>
          <p:nvPr/>
        </p:nvPicPr>
        <p:blipFill>
          <a:blip r:embed="rId7">
            <a:alphaModFix/>
          </a:blip>
          <a:stretch>
            <a:fillRect/>
          </a:stretch>
        </p:blipFill>
        <p:spPr>
          <a:xfrm>
            <a:off x="493675" y="1301150"/>
            <a:ext cx="2914425" cy="38423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title"/>
          </p:nvPr>
        </p:nvSpPr>
        <p:spPr>
          <a:xfrm>
            <a:off x="1458225" y="1139900"/>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Patterns are not the same for white and red wine. It makes sense to create separate model for each wine type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7"/>
          <p:cNvSpPr txBox="1"/>
          <p:nvPr>
            <p:ph type="ctrTitle"/>
          </p:nvPr>
        </p:nvSpPr>
        <p:spPr>
          <a:xfrm>
            <a:off x="1750925" y="0"/>
            <a:ext cx="6340800" cy="95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Correlation matrix (red wine)</a:t>
            </a:r>
            <a:endParaRPr/>
          </a:p>
        </p:txBody>
      </p:sp>
      <p:pic>
        <p:nvPicPr>
          <p:cNvPr id="526" name="Google Shape;526;p47"/>
          <p:cNvPicPr preferRelativeResize="0"/>
          <p:nvPr/>
        </p:nvPicPr>
        <p:blipFill>
          <a:blip r:embed="rId3">
            <a:alphaModFix/>
          </a:blip>
          <a:stretch>
            <a:fillRect/>
          </a:stretch>
        </p:blipFill>
        <p:spPr>
          <a:xfrm>
            <a:off x="0" y="913000"/>
            <a:ext cx="9144000" cy="4230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8"/>
          <p:cNvSpPr txBox="1"/>
          <p:nvPr>
            <p:ph type="ctrTitle"/>
          </p:nvPr>
        </p:nvSpPr>
        <p:spPr>
          <a:xfrm>
            <a:off x="1750925" y="0"/>
            <a:ext cx="6856500" cy="95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Correlation matrix (white wine)</a:t>
            </a:r>
            <a:endParaRPr/>
          </a:p>
        </p:txBody>
      </p:sp>
      <p:pic>
        <p:nvPicPr>
          <p:cNvPr id="532" name="Google Shape;532;p48"/>
          <p:cNvPicPr preferRelativeResize="0"/>
          <p:nvPr/>
        </p:nvPicPr>
        <p:blipFill>
          <a:blip r:embed="rId3">
            <a:alphaModFix/>
          </a:blip>
          <a:stretch>
            <a:fillRect/>
          </a:stretch>
        </p:blipFill>
        <p:spPr>
          <a:xfrm>
            <a:off x="0" y="878150"/>
            <a:ext cx="9144001" cy="4265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9"/>
          <p:cNvSpPr txBox="1"/>
          <p:nvPr>
            <p:ph type="ctrTitle"/>
          </p:nvPr>
        </p:nvSpPr>
        <p:spPr>
          <a:xfrm>
            <a:off x="1040050" y="0"/>
            <a:ext cx="7400100" cy="1334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Strongly correlated relationships</a:t>
            </a:r>
            <a:endParaRPr/>
          </a:p>
        </p:txBody>
      </p:sp>
      <p:sp>
        <p:nvSpPr>
          <p:cNvPr id="538" name="Google Shape;538;p49"/>
          <p:cNvSpPr txBox="1"/>
          <p:nvPr>
            <p:ph idx="1" type="subTitle"/>
          </p:nvPr>
        </p:nvSpPr>
        <p:spPr>
          <a:xfrm>
            <a:off x="440675" y="1240600"/>
            <a:ext cx="5072100" cy="37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White wine: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density &amp; alcohol: -0.78</a:t>
            </a:r>
            <a:endParaRPr/>
          </a:p>
          <a:p>
            <a:pPr indent="0" lvl="0" marL="0" rtl="0" algn="l">
              <a:spcBef>
                <a:spcPts val="0"/>
              </a:spcBef>
              <a:spcAft>
                <a:spcPts val="0"/>
              </a:spcAft>
              <a:buNone/>
            </a:pPr>
            <a:r>
              <a:rPr lang="ru"/>
              <a:t>density &amp; residual sugar: 0.84</a:t>
            </a:r>
            <a:endParaRPr/>
          </a:p>
          <a:p>
            <a:pPr indent="0" lvl="0" marL="0" rtl="0" algn="l">
              <a:spcBef>
                <a:spcPts val="0"/>
              </a:spcBef>
              <a:spcAft>
                <a:spcPts val="0"/>
              </a:spcAft>
              <a:buNone/>
            </a:pPr>
            <a:r>
              <a:rPr lang="ru"/>
              <a:t>total sulfur dioxide &amp; free sulfur dioxide: 0.62</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Red wine: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total sulfur dioxide &amp; free sulfur dioxide: 0.67</a:t>
            </a:r>
            <a:endParaRPr/>
          </a:p>
          <a:p>
            <a:pPr indent="0" lvl="0" marL="0" rtl="0" algn="l">
              <a:spcBef>
                <a:spcPts val="0"/>
              </a:spcBef>
              <a:spcAft>
                <a:spcPts val="0"/>
              </a:spcAft>
              <a:buNone/>
            </a:pPr>
            <a:r>
              <a:rPr lang="ru"/>
              <a:t>pH &amp; fixed acidity: -0.68</a:t>
            </a:r>
            <a:endParaRPr/>
          </a:p>
          <a:p>
            <a:pPr indent="0" lvl="0" marL="0" rtl="0" algn="l">
              <a:spcBef>
                <a:spcPts val="0"/>
              </a:spcBef>
              <a:spcAft>
                <a:spcPts val="0"/>
              </a:spcAft>
              <a:buNone/>
            </a:pPr>
            <a:r>
              <a:rPr lang="ru"/>
              <a:t>citric acid &amp; fixed acidity: 0.67</a:t>
            </a:r>
            <a:endParaRPr/>
          </a:p>
          <a:p>
            <a:pPr indent="0" lvl="0" marL="0" rtl="0" algn="l">
              <a:spcBef>
                <a:spcPts val="0"/>
              </a:spcBef>
              <a:spcAft>
                <a:spcPts val="0"/>
              </a:spcAft>
              <a:buNone/>
            </a:pPr>
            <a:r>
              <a:rPr lang="ru"/>
              <a:t>density &amp; fixed acidity: 0.67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ctrTitle"/>
          </p:nvPr>
        </p:nvSpPr>
        <p:spPr>
          <a:xfrm>
            <a:off x="2297900" y="108375"/>
            <a:ext cx="4086300" cy="111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Multicollinearity</a:t>
            </a:r>
            <a:endParaRPr/>
          </a:p>
        </p:txBody>
      </p:sp>
      <p:sp>
        <p:nvSpPr>
          <p:cNvPr id="544" name="Google Shape;544;p50"/>
          <p:cNvSpPr txBox="1"/>
          <p:nvPr>
            <p:ph idx="1" type="subTitle"/>
          </p:nvPr>
        </p:nvSpPr>
        <p:spPr>
          <a:xfrm>
            <a:off x="370975" y="1303325"/>
            <a:ext cx="8166600" cy="18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Multicollinearity is a statistical concept where independent variables are highly correlated with each other. High correlation shows that independent variables are linearly dependent on each other, which can spoil the model. Ideally, models, especially linear ones, depend on the fact that independent variables don’t have any sort of relationship with each other, except the target variable.</a:t>
            </a:r>
            <a:endParaRPr/>
          </a:p>
        </p:txBody>
      </p:sp>
      <p:sp>
        <p:nvSpPr>
          <p:cNvPr id="545" name="Google Shape;545;p50"/>
          <p:cNvSpPr txBox="1"/>
          <p:nvPr/>
        </p:nvSpPr>
        <p:spPr>
          <a:xfrm>
            <a:off x="515750" y="3031750"/>
            <a:ext cx="69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Ideally, multicollinearity is defined when correlation (Pearson’s coefficient) is more than 0.7. However, I lowered this threshold to 0.65 to fully see the picture</a:t>
            </a:r>
            <a:endParaRPr>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1"/>
          <p:cNvSpPr txBox="1"/>
          <p:nvPr>
            <p:ph type="ctrTitle"/>
          </p:nvPr>
        </p:nvSpPr>
        <p:spPr>
          <a:xfrm>
            <a:off x="637800" y="-149450"/>
            <a:ext cx="7868400" cy="94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How to measure multicollinearity?</a:t>
            </a:r>
            <a:endParaRPr/>
          </a:p>
        </p:txBody>
      </p:sp>
      <p:sp>
        <p:nvSpPr>
          <p:cNvPr id="551" name="Google Shape;551;p51"/>
          <p:cNvSpPr txBox="1"/>
          <p:nvPr>
            <p:ph idx="1" type="subTitle"/>
          </p:nvPr>
        </p:nvSpPr>
        <p:spPr>
          <a:xfrm>
            <a:off x="637800" y="11375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Variance Inflation Factor</a:t>
            </a:r>
            <a:endParaRPr/>
          </a:p>
        </p:txBody>
      </p:sp>
      <p:sp>
        <p:nvSpPr>
          <p:cNvPr id="552" name="Google Shape;552;p51"/>
          <p:cNvSpPr txBox="1"/>
          <p:nvPr/>
        </p:nvSpPr>
        <p:spPr>
          <a:xfrm>
            <a:off x="1045425" y="3298550"/>
            <a:ext cx="243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Only variables which have high correlation</a:t>
            </a:r>
            <a:endParaRPr>
              <a:latin typeface="Nunito"/>
              <a:ea typeface="Nunito"/>
              <a:cs typeface="Nunito"/>
              <a:sym typeface="Nunito"/>
            </a:endParaRPr>
          </a:p>
        </p:txBody>
      </p:sp>
      <p:pic>
        <p:nvPicPr>
          <p:cNvPr id="553" name="Google Shape;553;p51"/>
          <p:cNvPicPr preferRelativeResize="0"/>
          <p:nvPr/>
        </p:nvPicPr>
        <p:blipFill>
          <a:blip r:embed="rId3">
            <a:alphaModFix/>
          </a:blip>
          <a:stretch>
            <a:fillRect/>
          </a:stretch>
        </p:blipFill>
        <p:spPr>
          <a:xfrm>
            <a:off x="682775" y="1755500"/>
            <a:ext cx="2971800" cy="1543050"/>
          </a:xfrm>
          <a:prstGeom prst="rect">
            <a:avLst/>
          </a:prstGeom>
          <a:noFill/>
          <a:ln>
            <a:noFill/>
          </a:ln>
        </p:spPr>
      </p:pic>
      <p:sp>
        <p:nvSpPr>
          <p:cNvPr id="554" name="Google Shape;554;p51"/>
          <p:cNvSpPr txBox="1"/>
          <p:nvPr/>
        </p:nvSpPr>
        <p:spPr>
          <a:xfrm>
            <a:off x="4362000" y="1832975"/>
            <a:ext cx="2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R2 score</a:t>
            </a:r>
            <a:endParaRPr>
              <a:latin typeface="Nunito"/>
              <a:ea typeface="Nunito"/>
              <a:cs typeface="Nunito"/>
              <a:sym typeface="Nunito"/>
            </a:endParaRPr>
          </a:p>
        </p:txBody>
      </p:sp>
      <p:cxnSp>
        <p:nvCxnSpPr>
          <p:cNvPr id="555" name="Google Shape;555;p51"/>
          <p:cNvCxnSpPr>
            <a:stCxn id="554" idx="1"/>
          </p:cNvCxnSpPr>
          <p:nvPr/>
        </p:nvCxnSpPr>
        <p:spPr>
          <a:xfrm flipH="1">
            <a:off x="3387300" y="2033075"/>
            <a:ext cx="974700" cy="838500"/>
          </a:xfrm>
          <a:prstGeom prst="straightConnector1">
            <a:avLst/>
          </a:prstGeom>
          <a:noFill/>
          <a:ln cap="flat" cmpd="sng" w="9525">
            <a:solidFill>
              <a:schemeClr val="dk2"/>
            </a:solidFill>
            <a:prstDash val="solid"/>
            <a:round/>
            <a:headEnd len="med" w="med" type="none"/>
            <a:tailEnd len="med" w="med" type="triangle"/>
          </a:ln>
        </p:spPr>
      </p:cxnSp>
      <p:pic>
        <p:nvPicPr>
          <p:cNvPr id="556" name="Google Shape;556;p51"/>
          <p:cNvPicPr preferRelativeResize="0"/>
          <p:nvPr/>
        </p:nvPicPr>
        <p:blipFill>
          <a:blip r:embed="rId4">
            <a:alphaModFix/>
          </a:blip>
          <a:stretch>
            <a:fillRect/>
          </a:stretch>
        </p:blipFill>
        <p:spPr>
          <a:xfrm>
            <a:off x="6047675" y="1177975"/>
            <a:ext cx="2324100" cy="1866900"/>
          </a:xfrm>
          <a:prstGeom prst="rect">
            <a:avLst/>
          </a:prstGeom>
          <a:noFill/>
          <a:ln>
            <a:noFill/>
          </a:ln>
        </p:spPr>
      </p:pic>
      <p:sp>
        <p:nvSpPr>
          <p:cNvPr id="557" name="Google Shape;557;p51"/>
          <p:cNvSpPr txBox="1"/>
          <p:nvPr/>
        </p:nvSpPr>
        <p:spPr>
          <a:xfrm>
            <a:off x="6410075" y="794650"/>
            <a:ext cx="2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white wine</a:t>
            </a:r>
            <a:endParaRPr>
              <a:latin typeface="Nunito"/>
              <a:ea typeface="Nunito"/>
              <a:cs typeface="Nunito"/>
              <a:sym typeface="Nunito"/>
            </a:endParaRPr>
          </a:p>
        </p:txBody>
      </p:sp>
      <p:sp>
        <p:nvSpPr>
          <p:cNvPr id="558" name="Google Shape;558;p51"/>
          <p:cNvSpPr txBox="1"/>
          <p:nvPr/>
        </p:nvSpPr>
        <p:spPr>
          <a:xfrm>
            <a:off x="4765250" y="4091200"/>
            <a:ext cx="2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red</a:t>
            </a:r>
            <a:r>
              <a:rPr lang="ru">
                <a:latin typeface="Nunito"/>
                <a:ea typeface="Nunito"/>
                <a:cs typeface="Nunito"/>
                <a:sym typeface="Nunito"/>
              </a:rPr>
              <a:t> wine</a:t>
            </a:r>
            <a:endParaRPr>
              <a:latin typeface="Nunito"/>
              <a:ea typeface="Nunito"/>
              <a:cs typeface="Nunito"/>
              <a:sym typeface="Nunito"/>
            </a:endParaRPr>
          </a:p>
        </p:txBody>
      </p:sp>
      <p:pic>
        <p:nvPicPr>
          <p:cNvPr id="559" name="Google Shape;559;p51"/>
          <p:cNvPicPr preferRelativeResize="0"/>
          <p:nvPr/>
        </p:nvPicPr>
        <p:blipFill>
          <a:blip r:embed="rId5">
            <a:alphaModFix/>
          </a:blip>
          <a:stretch>
            <a:fillRect/>
          </a:stretch>
        </p:blipFill>
        <p:spPr>
          <a:xfrm>
            <a:off x="5902275" y="3271500"/>
            <a:ext cx="1853925" cy="1782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378000" y="-60300"/>
            <a:ext cx="9071100" cy="154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Steps for implementing MLR</a:t>
            </a:r>
            <a:endParaRPr/>
          </a:p>
        </p:txBody>
      </p:sp>
      <p:sp>
        <p:nvSpPr>
          <p:cNvPr id="297" name="Google Shape;297;p16"/>
          <p:cNvSpPr txBox="1"/>
          <p:nvPr>
            <p:ph idx="1" type="subTitle"/>
          </p:nvPr>
        </p:nvSpPr>
        <p:spPr>
          <a:xfrm>
            <a:off x="431975" y="1486800"/>
            <a:ext cx="7393800" cy="2716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ru" sz="2400"/>
              <a:t>Defining input (independent) and output (dependent) variables</a:t>
            </a:r>
            <a:endParaRPr sz="2400"/>
          </a:p>
          <a:p>
            <a:pPr indent="-381000" lvl="0" marL="457200" rtl="0" algn="l">
              <a:spcBef>
                <a:spcPts val="0"/>
              </a:spcBef>
              <a:spcAft>
                <a:spcPts val="0"/>
              </a:spcAft>
              <a:buSzPts val="2400"/>
              <a:buAutoNum type="arabicPeriod"/>
            </a:pPr>
            <a:r>
              <a:rPr lang="ru" sz="2400"/>
              <a:t>Standardizing (normalizing) input variables</a:t>
            </a:r>
            <a:endParaRPr sz="2400"/>
          </a:p>
          <a:p>
            <a:pPr indent="-381000" lvl="0" marL="457200" rtl="0" algn="l">
              <a:spcBef>
                <a:spcPts val="0"/>
              </a:spcBef>
              <a:spcAft>
                <a:spcPts val="0"/>
              </a:spcAft>
              <a:buSzPts val="2400"/>
              <a:buAutoNum type="arabicPeriod"/>
            </a:pPr>
            <a:r>
              <a:rPr lang="ru" sz="2400"/>
              <a:t>Model fitting</a:t>
            </a:r>
            <a:endParaRPr sz="2400"/>
          </a:p>
          <a:p>
            <a:pPr indent="-381000" lvl="0" marL="457200" rtl="0" algn="l">
              <a:spcBef>
                <a:spcPts val="0"/>
              </a:spcBef>
              <a:spcAft>
                <a:spcPts val="0"/>
              </a:spcAft>
              <a:buSzPts val="2400"/>
              <a:buAutoNum type="arabicPeriod"/>
            </a:pPr>
            <a:r>
              <a:rPr lang="ru" sz="2400"/>
              <a:t>Model prediction</a:t>
            </a:r>
            <a:endParaRPr sz="2400"/>
          </a:p>
          <a:p>
            <a:pPr indent="-381000" lvl="0" marL="457200" rtl="0" algn="l">
              <a:spcBef>
                <a:spcPts val="0"/>
              </a:spcBef>
              <a:spcAft>
                <a:spcPts val="0"/>
              </a:spcAft>
              <a:buSzPts val="2400"/>
              <a:buAutoNum type="arabicPeriod"/>
            </a:pPr>
            <a:r>
              <a:rPr lang="ru" sz="2400"/>
              <a:t>Accuracy estimation</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2"/>
          <p:cNvSpPr txBox="1"/>
          <p:nvPr>
            <p:ph type="ctrTitle"/>
          </p:nvPr>
        </p:nvSpPr>
        <p:spPr>
          <a:xfrm>
            <a:off x="637800" y="-149450"/>
            <a:ext cx="7868400" cy="94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How to measure multicollinearity?</a:t>
            </a:r>
            <a:endParaRPr/>
          </a:p>
        </p:txBody>
      </p:sp>
      <p:pic>
        <p:nvPicPr>
          <p:cNvPr id="565" name="Google Shape;565;p52"/>
          <p:cNvPicPr preferRelativeResize="0"/>
          <p:nvPr/>
        </p:nvPicPr>
        <p:blipFill>
          <a:blip r:embed="rId3">
            <a:alphaModFix/>
          </a:blip>
          <a:stretch>
            <a:fillRect/>
          </a:stretch>
        </p:blipFill>
        <p:spPr>
          <a:xfrm>
            <a:off x="3846275" y="2447950"/>
            <a:ext cx="2324100" cy="1866900"/>
          </a:xfrm>
          <a:prstGeom prst="rect">
            <a:avLst/>
          </a:prstGeom>
          <a:noFill/>
          <a:ln>
            <a:noFill/>
          </a:ln>
        </p:spPr>
      </p:pic>
      <p:sp>
        <p:nvSpPr>
          <p:cNvPr id="566" name="Google Shape;566;p52"/>
          <p:cNvSpPr txBox="1"/>
          <p:nvPr/>
        </p:nvSpPr>
        <p:spPr>
          <a:xfrm>
            <a:off x="4213825" y="2090950"/>
            <a:ext cx="2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before dropping</a:t>
            </a:r>
            <a:endParaRPr>
              <a:latin typeface="Nunito"/>
              <a:ea typeface="Nunito"/>
              <a:cs typeface="Nunito"/>
              <a:sym typeface="Nunito"/>
            </a:endParaRPr>
          </a:p>
        </p:txBody>
      </p:sp>
      <p:sp>
        <p:nvSpPr>
          <p:cNvPr id="567" name="Google Shape;567;p52"/>
          <p:cNvSpPr txBox="1"/>
          <p:nvPr/>
        </p:nvSpPr>
        <p:spPr>
          <a:xfrm>
            <a:off x="62725" y="836350"/>
            <a:ext cx="5937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latin typeface="Nunito"/>
                <a:ea typeface="Nunito"/>
                <a:cs typeface="Nunito"/>
                <a:sym typeface="Nunito"/>
              </a:rPr>
              <a:t>VIF equal to 1 - no linear relationship</a:t>
            </a:r>
            <a:endParaRPr sz="1800">
              <a:latin typeface="Nunito"/>
              <a:ea typeface="Nunito"/>
              <a:cs typeface="Nunito"/>
              <a:sym typeface="Nunito"/>
            </a:endParaRPr>
          </a:p>
          <a:p>
            <a:pPr indent="0" lvl="0" marL="0" rtl="0" algn="l">
              <a:spcBef>
                <a:spcPts val="0"/>
              </a:spcBef>
              <a:spcAft>
                <a:spcPts val="0"/>
              </a:spcAft>
              <a:buNone/>
            </a:pPr>
            <a:r>
              <a:rPr lang="ru" sz="1800">
                <a:latin typeface="Nunito"/>
                <a:ea typeface="Nunito"/>
                <a:cs typeface="Nunito"/>
                <a:sym typeface="Nunito"/>
              </a:rPr>
              <a:t>VIF is between 1 and 5 - moderate linear relationship</a:t>
            </a:r>
            <a:endParaRPr sz="1800">
              <a:latin typeface="Nunito"/>
              <a:ea typeface="Nunito"/>
              <a:cs typeface="Nunito"/>
              <a:sym typeface="Nunito"/>
            </a:endParaRPr>
          </a:p>
          <a:p>
            <a:pPr indent="0" lvl="0" marL="0" rtl="0" algn="l">
              <a:spcBef>
                <a:spcPts val="0"/>
              </a:spcBef>
              <a:spcAft>
                <a:spcPts val="0"/>
              </a:spcAft>
              <a:buNone/>
            </a:pPr>
            <a:r>
              <a:rPr lang="ru" sz="1800">
                <a:latin typeface="Nunito"/>
                <a:ea typeface="Nunito"/>
                <a:cs typeface="Nunito"/>
                <a:sym typeface="Nunito"/>
              </a:rPr>
              <a:t>VIF is more than 5 - high linear relationship</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
        <p:nvSpPr>
          <p:cNvPr id="568" name="Google Shape;568;p52"/>
          <p:cNvSpPr txBox="1"/>
          <p:nvPr/>
        </p:nvSpPr>
        <p:spPr>
          <a:xfrm>
            <a:off x="216075" y="2406250"/>
            <a:ext cx="320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We drop the variable with highest VIF (if it’s more than 5), and then calculate VIF for the remaining variables again. This procedure is repeated until no variable will have a high VIF score</a:t>
            </a:r>
            <a:endParaRPr>
              <a:latin typeface="Nunito"/>
              <a:ea typeface="Nunito"/>
              <a:cs typeface="Nunito"/>
              <a:sym typeface="Nunito"/>
            </a:endParaRPr>
          </a:p>
        </p:txBody>
      </p:sp>
      <p:sp>
        <p:nvSpPr>
          <p:cNvPr id="569" name="Google Shape;569;p52"/>
          <p:cNvSpPr txBox="1"/>
          <p:nvPr/>
        </p:nvSpPr>
        <p:spPr>
          <a:xfrm>
            <a:off x="6965850" y="2090950"/>
            <a:ext cx="2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after</a:t>
            </a:r>
            <a:r>
              <a:rPr lang="ru">
                <a:latin typeface="Nunito"/>
                <a:ea typeface="Nunito"/>
                <a:cs typeface="Nunito"/>
                <a:sym typeface="Nunito"/>
              </a:rPr>
              <a:t> dropping</a:t>
            </a:r>
            <a:endParaRPr>
              <a:latin typeface="Nunito"/>
              <a:ea typeface="Nunito"/>
              <a:cs typeface="Nunito"/>
              <a:sym typeface="Nunito"/>
            </a:endParaRPr>
          </a:p>
        </p:txBody>
      </p:sp>
      <p:pic>
        <p:nvPicPr>
          <p:cNvPr id="570" name="Google Shape;570;p52"/>
          <p:cNvPicPr preferRelativeResize="0"/>
          <p:nvPr/>
        </p:nvPicPr>
        <p:blipFill>
          <a:blip r:embed="rId4">
            <a:alphaModFix/>
          </a:blip>
          <a:stretch>
            <a:fillRect/>
          </a:stretch>
        </p:blipFill>
        <p:spPr>
          <a:xfrm>
            <a:off x="6434275" y="2619400"/>
            <a:ext cx="2409825" cy="1695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3"/>
          <p:cNvSpPr txBox="1"/>
          <p:nvPr>
            <p:ph type="title"/>
          </p:nvPr>
        </p:nvSpPr>
        <p:spPr>
          <a:xfrm>
            <a:off x="1472175" y="118867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Collinearity suggests us to drop density column for white wine data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4"/>
          <p:cNvSpPr txBox="1"/>
          <p:nvPr>
            <p:ph type="ctrTitle"/>
          </p:nvPr>
        </p:nvSpPr>
        <p:spPr>
          <a:xfrm>
            <a:off x="766650" y="31750"/>
            <a:ext cx="7206600" cy="95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Collinearity doesn’t affect the accuracy</a:t>
            </a:r>
            <a:endParaRPr/>
          </a:p>
        </p:txBody>
      </p:sp>
      <p:sp>
        <p:nvSpPr>
          <p:cNvPr id="581" name="Google Shape;581;p54"/>
          <p:cNvSpPr txBox="1"/>
          <p:nvPr>
            <p:ph idx="1" type="subTitle"/>
          </p:nvPr>
        </p:nvSpPr>
        <p:spPr>
          <a:xfrm>
            <a:off x="1581200" y="1129075"/>
            <a:ext cx="5359500" cy="10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Here’s the accuracy metrics for </a:t>
            </a:r>
            <a:r>
              <a:rPr b="1" lang="ru"/>
              <a:t>2nd</a:t>
            </a:r>
            <a:r>
              <a:rPr b="1" lang="ru"/>
              <a:t> model</a:t>
            </a:r>
            <a:r>
              <a:rPr lang="ru"/>
              <a:t> that got fit exclusively on white wine data, and </a:t>
            </a:r>
            <a:r>
              <a:rPr b="1" lang="ru"/>
              <a:t>the </a:t>
            </a:r>
            <a:r>
              <a:rPr b="1" lang="ru"/>
              <a:t>same</a:t>
            </a:r>
            <a:r>
              <a:rPr b="1" lang="ru"/>
              <a:t> model </a:t>
            </a:r>
            <a:r>
              <a:rPr lang="ru"/>
              <a:t>that received white wine data without density column</a:t>
            </a:r>
            <a:endParaRPr/>
          </a:p>
        </p:txBody>
      </p:sp>
      <p:sp>
        <p:nvSpPr>
          <p:cNvPr id="582" name="Google Shape;582;p54"/>
          <p:cNvSpPr txBox="1"/>
          <p:nvPr/>
        </p:nvSpPr>
        <p:spPr>
          <a:xfrm>
            <a:off x="5136525" y="2453250"/>
            <a:ext cx="347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2nd approach</a:t>
            </a:r>
            <a:endParaRPr>
              <a:latin typeface="Nunito"/>
              <a:ea typeface="Nunito"/>
              <a:cs typeface="Nunito"/>
              <a:sym typeface="Nunito"/>
            </a:endParaRPr>
          </a:p>
        </p:txBody>
      </p:sp>
      <p:sp>
        <p:nvSpPr>
          <p:cNvPr id="583" name="Google Shape;583;p54"/>
          <p:cNvSpPr txBox="1"/>
          <p:nvPr/>
        </p:nvSpPr>
        <p:spPr>
          <a:xfrm>
            <a:off x="5446925" y="291412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0.5849</a:t>
            </a:r>
            <a:endParaRPr/>
          </a:p>
        </p:txBody>
      </p:sp>
      <p:sp>
        <p:nvSpPr>
          <p:cNvPr id="584" name="Google Shape;584;p54"/>
          <p:cNvSpPr txBox="1"/>
          <p:nvPr/>
        </p:nvSpPr>
        <p:spPr>
          <a:xfrm>
            <a:off x="3955050" y="2887125"/>
            <a:ext cx="13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Training MAE:</a:t>
            </a:r>
            <a:endParaRPr>
              <a:latin typeface="Nunito"/>
              <a:ea typeface="Nunito"/>
              <a:cs typeface="Nunito"/>
              <a:sym typeface="Nunito"/>
            </a:endParaRPr>
          </a:p>
        </p:txBody>
      </p:sp>
      <p:sp>
        <p:nvSpPr>
          <p:cNvPr id="585" name="Google Shape;585;p54"/>
          <p:cNvSpPr txBox="1"/>
          <p:nvPr/>
        </p:nvSpPr>
        <p:spPr>
          <a:xfrm>
            <a:off x="5446925" y="331432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52.32%</a:t>
            </a:r>
            <a:endParaRPr/>
          </a:p>
        </p:txBody>
      </p:sp>
      <p:sp>
        <p:nvSpPr>
          <p:cNvPr id="586" name="Google Shape;586;p54"/>
          <p:cNvSpPr txBox="1"/>
          <p:nvPr/>
        </p:nvSpPr>
        <p:spPr>
          <a:xfrm>
            <a:off x="3721725" y="3287325"/>
            <a:ext cx="17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Training accuracy:</a:t>
            </a:r>
            <a:endParaRPr>
              <a:latin typeface="Nunito"/>
              <a:ea typeface="Nunito"/>
              <a:cs typeface="Nunito"/>
              <a:sym typeface="Nunito"/>
            </a:endParaRPr>
          </a:p>
        </p:txBody>
      </p:sp>
      <p:sp>
        <p:nvSpPr>
          <p:cNvPr id="587" name="Google Shape;587;p54"/>
          <p:cNvSpPr txBox="1"/>
          <p:nvPr/>
        </p:nvSpPr>
        <p:spPr>
          <a:xfrm>
            <a:off x="5446925" y="367862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0.5813</a:t>
            </a:r>
            <a:endParaRPr/>
          </a:p>
        </p:txBody>
      </p:sp>
      <p:sp>
        <p:nvSpPr>
          <p:cNvPr id="588" name="Google Shape;588;p54"/>
          <p:cNvSpPr txBox="1"/>
          <p:nvPr/>
        </p:nvSpPr>
        <p:spPr>
          <a:xfrm>
            <a:off x="3923825" y="3651625"/>
            <a:ext cx="17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Testing MAE:</a:t>
            </a:r>
            <a:endParaRPr>
              <a:latin typeface="Nunito"/>
              <a:ea typeface="Nunito"/>
              <a:cs typeface="Nunito"/>
              <a:sym typeface="Nunito"/>
            </a:endParaRPr>
          </a:p>
        </p:txBody>
      </p:sp>
      <p:sp>
        <p:nvSpPr>
          <p:cNvPr id="589" name="Google Shape;589;p54"/>
          <p:cNvSpPr txBox="1"/>
          <p:nvPr/>
        </p:nvSpPr>
        <p:spPr>
          <a:xfrm>
            <a:off x="5446925" y="414840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52.89%</a:t>
            </a:r>
            <a:endParaRPr/>
          </a:p>
        </p:txBody>
      </p:sp>
      <p:sp>
        <p:nvSpPr>
          <p:cNvPr id="590" name="Google Shape;590;p54"/>
          <p:cNvSpPr txBox="1"/>
          <p:nvPr/>
        </p:nvSpPr>
        <p:spPr>
          <a:xfrm>
            <a:off x="3812300" y="4121400"/>
            <a:ext cx="17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Testing accuracy:</a:t>
            </a:r>
            <a:endParaRPr>
              <a:latin typeface="Nunito"/>
              <a:ea typeface="Nunito"/>
              <a:cs typeface="Nunito"/>
              <a:sym typeface="Nunito"/>
            </a:endParaRPr>
          </a:p>
        </p:txBody>
      </p:sp>
      <p:sp>
        <p:nvSpPr>
          <p:cNvPr id="591" name="Google Shape;591;p54"/>
          <p:cNvSpPr txBox="1"/>
          <p:nvPr/>
        </p:nvSpPr>
        <p:spPr>
          <a:xfrm>
            <a:off x="6969525" y="2897288"/>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0.5835</a:t>
            </a:r>
            <a:endParaRPr/>
          </a:p>
        </p:txBody>
      </p:sp>
      <p:sp>
        <p:nvSpPr>
          <p:cNvPr id="592" name="Google Shape;592;p54"/>
          <p:cNvSpPr txBox="1"/>
          <p:nvPr/>
        </p:nvSpPr>
        <p:spPr>
          <a:xfrm>
            <a:off x="6940700" y="2426250"/>
            <a:ext cx="20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Baseline</a:t>
            </a:r>
            <a:endParaRPr>
              <a:latin typeface="Nunito"/>
              <a:ea typeface="Nunito"/>
              <a:cs typeface="Nunito"/>
              <a:sym typeface="Nunito"/>
            </a:endParaRPr>
          </a:p>
        </p:txBody>
      </p:sp>
      <p:sp>
        <p:nvSpPr>
          <p:cNvPr id="593" name="Google Shape;593;p54"/>
          <p:cNvSpPr txBox="1"/>
          <p:nvPr/>
        </p:nvSpPr>
        <p:spPr>
          <a:xfrm>
            <a:off x="6969525" y="3296363"/>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52.51%</a:t>
            </a:r>
            <a:endParaRPr/>
          </a:p>
        </p:txBody>
      </p:sp>
      <p:sp>
        <p:nvSpPr>
          <p:cNvPr id="594" name="Google Shape;594;p54"/>
          <p:cNvSpPr txBox="1"/>
          <p:nvPr/>
        </p:nvSpPr>
        <p:spPr>
          <a:xfrm>
            <a:off x="6940700" y="3678613"/>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0.5803</a:t>
            </a:r>
            <a:endParaRPr/>
          </a:p>
        </p:txBody>
      </p:sp>
      <p:sp>
        <p:nvSpPr>
          <p:cNvPr id="595" name="Google Shape;595;p54"/>
          <p:cNvSpPr txBox="1"/>
          <p:nvPr/>
        </p:nvSpPr>
        <p:spPr>
          <a:xfrm>
            <a:off x="6969525" y="412140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52.89%</a:t>
            </a:r>
            <a:endParaRPr/>
          </a:p>
        </p:txBody>
      </p:sp>
      <p:pic>
        <p:nvPicPr>
          <p:cNvPr id="596" name="Google Shape;596;p54"/>
          <p:cNvPicPr preferRelativeResize="0"/>
          <p:nvPr/>
        </p:nvPicPr>
        <p:blipFill>
          <a:blip r:embed="rId3">
            <a:alphaModFix/>
          </a:blip>
          <a:stretch>
            <a:fillRect/>
          </a:stretch>
        </p:blipFill>
        <p:spPr>
          <a:xfrm>
            <a:off x="0" y="4290713"/>
            <a:ext cx="3268925" cy="852775"/>
          </a:xfrm>
          <a:prstGeom prst="rect">
            <a:avLst/>
          </a:prstGeom>
          <a:noFill/>
          <a:ln>
            <a:noFill/>
          </a:ln>
        </p:spPr>
      </p:pic>
      <p:pic>
        <p:nvPicPr>
          <p:cNvPr id="597" name="Google Shape;597;p54"/>
          <p:cNvPicPr preferRelativeResize="0"/>
          <p:nvPr/>
        </p:nvPicPr>
        <p:blipFill>
          <a:blip r:embed="rId4">
            <a:alphaModFix/>
          </a:blip>
          <a:stretch>
            <a:fillRect/>
          </a:stretch>
        </p:blipFill>
        <p:spPr>
          <a:xfrm>
            <a:off x="0" y="2167372"/>
            <a:ext cx="3268925" cy="212750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5"/>
          <p:cNvSpPr txBox="1"/>
          <p:nvPr>
            <p:ph type="ctrTitle"/>
          </p:nvPr>
        </p:nvSpPr>
        <p:spPr>
          <a:xfrm>
            <a:off x="787550" y="62725"/>
            <a:ext cx="7548000" cy="11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However, it affects the interpretation of the model and its coefficients</a:t>
            </a:r>
            <a:endParaRPr/>
          </a:p>
        </p:txBody>
      </p:sp>
      <p:pic>
        <p:nvPicPr>
          <p:cNvPr id="603" name="Google Shape;603;p55"/>
          <p:cNvPicPr preferRelativeResize="0"/>
          <p:nvPr/>
        </p:nvPicPr>
        <p:blipFill>
          <a:blip r:embed="rId3">
            <a:alphaModFix/>
          </a:blip>
          <a:stretch>
            <a:fillRect/>
          </a:stretch>
        </p:blipFill>
        <p:spPr>
          <a:xfrm>
            <a:off x="905125" y="1704675"/>
            <a:ext cx="2030650" cy="2949075"/>
          </a:xfrm>
          <a:prstGeom prst="rect">
            <a:avLst/>
          </a:prstGeom>
          <a:noFill/>
          <a:ln>
            <a:noFill/>
          </a:ln>
        </p:spPr>
      </p:pic>
      <p:pic>
        <p:nvPicPr>
          <p:cNvPr id="604" name="Google Shape;604;p55"/>
          <p:cNvPicPr preferRelativeResize="0"/>
          <p:nvPr/>
        </p:nvPicPr>
        <p:blipFill>
          <a:blip r:embed="rId4">
            <a:alphaModFix/>
          </a:blip>
          <a:stretch>
            <a:fillRect/>
          </a:stretch>
        </p:blipFill>
        <p:spPr>
          <a:xfrm>
            <a:off x="5326769" y="1643850"/>
            <a:ext cx="2076450" cy="3009900"/>
          </a:xfrm>
          <a:prstGeom prst="rect">
            <a:avLst/>
          </a:prstGeom>
          <a:noFill/>
          <a:ln>
            <a:noFill/>
          </a:ln>
        </p:spPr>
      </p:pic>
      <p:sp>
        <p:nvSpPr>
          <p:cNvPr id="605" name="Google Shape;605;p55"/>
          <p:cNvSpPr txBox="1"/>
          <p:nvPr/>
        </p:nvSpPr>
        <p:spPr>
          <a:xfrm>
            <a:off x="905125" y="1240525"/>
            <a:ext cx="24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With multicollinearity</a:t>
            </a:r>
            <a:endParaRPr>
              <a:latin typeface="Nunito"/>
              <a:ea typeface="Nunito"/>
              <a:cs typeface="Nunito"/>
              <a:sym typeface="Nunito"/>
            </a:endParaRPr>
          </a:p>
        </p:txBody>
      </p:sp>
      <p:sp>
        <p:nvSpPr>
          <p:cNvPr id="606" name="Google Shape;606;p55"/>
          <p:cNvSpPr txBox="1"/>
          <p:nvPr/>
        </p:nvSpPr>
        <p:spPr>
          <a:xfrm>
            <a:off x="5215250" y="1240525"/>
            <a:ext cx="24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Without multicollinearity</a:t>
            </a:r>
            <a:endParaRPr>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6"/>
          <p:cNvSpPr txBox="1"/>
          <p:nvPr>
            <p:ph type="ctrTitle"/>
          </p:nvPr>
        </p:nvSpPr>
        <p:spPr>
          <a:xfrm>
            <a:off x="371000" y="0"/>
            <a:ext cx="8605800" cy="1484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Even the small change in coefficients can affect the overall interpretation of the model</a:t>
            </a:r>
            <a:endParaRPr/>
          </a:p>
        </p:txBody>
      </p:sp>
      <p:pic>
        <p:nvPicPr>
          <p:cNvPr id="612" name="Google Shape;612;p56"/>
          <p:cNvPicPr preferRelativeResize="0"/>
          <p:nvPr/>
        </p:nvPicPr>
        <p:blipFill>
          <a:blip r:embed="rId3">
            <a:alphaModFix/>
          </a:blip>
          <a:stretch>
            <a:fillRect/>
          </a:stretch>
        </p:blipFill>
        <p:spPr>
          <a:xfrm>
            <a:off x="468575" y="1574550"/>
            <a:ext cx="8309925" cy="3409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7"/>
          <p:cNvSpPr txBox="1"/>
          <p:nvPr>
            <p:ph type="title"/>
          </p:nvPr>
        </p:nvSpPr>
        <p:spPr>
          <a:xfrm>
            <a:off x="684625" y="519600"/>
            <a:ext cx="8131800" cy="412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ru"/>
              <a:t>The major change happened with </a:t>
            </a:r>
            <a:r>
              <a:rPr lang="ru"/>
              <a:t>residual sugar</a:t>
            </a:r>
            <a:r>
              <a:rPr b="0" lang="ru"/>
              <a:t> and </a:t>
            </a:r>
            <a:r>
              <a:rPr lang="ru"/>
              <a:t>alcohol</a:t>
            </a:r>
            <a:r>
              <a:rPr b="0" lang="ru"/>
              <a:t> variables. Before getting rid of multicollinearity, they had the </a:t>
            </a:r>
            <a:r>
              <a:rPr lang="ru"/>
              <a:t>same</a:t>
            </a:r>
            <a:r>
              <a:rPr b="0" lang="ru"/>
              <a:t> impact on the model. However, now, the impact of </a:t>
            </a:r>
            <a:r>
              <a:rPr lang="ru"/>
              <a:t>residual sugar</a:t>
            </a:r>
            <a:r>
              <a:rPr b="0" lang="ru"/>
              <a:t> decreased while the role of </a:t>
            </a:r>
            <a:r>
              <a:rPr lang="ru"/>
              <a:t>alcohol</a:t>
            </a:r>
            <a:r>
              <a:rPr b="0" lang="ru"/>
              <a:t> in determining the quality of the wine increased.</a:t>
            </a:r>
            <a:endParaRPr b="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8"/>
          <p:cNvSpPr txBox="1"/>
          <p:nvPr>
            <p:ph type="title"/>
          </p:nvPr>
        </p:nvSpPr>
        <p:spPr>
          <a:xfrm>
            <a:off x="684625" y="519600"/>
            <a:ext cx="8131800" cy="4122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ru"/>
              <a:t>Now let’s implement the approach we’ve discovered through EDA (cubic root, separate model for each type of wine,dropping density column for white wine data) and compare the results with the baseline model</a:t>
            </a:r>
            <a:endParaRPr b="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59"/>
          <p:cNvPicPr preferRelativeResize="0"/>
          <p:nvPr/>
        </p:nvPicPr>
        <p:blipFill>
          <a:blip r:embed="rId3">
            <a:alphaModFix/>
          </a:blip>
          <a:stretch>
            <a:fillRect/>
          </a:stretch>
        </p:blipFill>
        <p:spPr>
          <a:xfrm>
            <a:off x="549650" y="1038225"/>
            <a:ext cx="4657725" cy="3067050"/>
          </a:xfrm>
          <a:prstGeom prst="rect">
            <a:avLst/>
          </a:prstGeom>
          <a:noFill/>
          <a:ln>
            <a:noFill/>
          </a:ln>
        </p:spPr>
      </p:pic>
      <p:sp>
        <p:nvSpPr>
          <p:cNvPr id="628" name="Google Shape;628;p59"/>
          <p:cNvSpPr txBox="1"/>
          <p:nvPr/>
        </p:nvSpPr>
        <p:spPr>
          <a:xfrm>
            <a:off x="6614075" y="1414800"/>
            <a:ext cx="2495100" cy="346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56.77%</a:t>
            </a:r>
            <a:endParaRPr/>
          </a:p>
        </p:txBody>
      </p:sp>
      <p:sp>
        <p:nvSpPr>
          <p:cNvPr id="629" name="Google Shape;629;p59"/>
          <p:cNvSpPr txBox="1"/>
          <p:nvPr/>
        </p:nvSpPr>
        <p:spPr>
          <a:xfrm>
            <a:off x="6105275" y="138780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Mean training accuracy</a:t>
            </a:r>
            <a:endParaRPr>
              <a:latin typeface="Nunito"/>
              <a:ea typeface="Nunito"/>
              <a:cs typeface="Nunito"/>
              <a:sym typeface="Nunito"/>
            </a:endParaRPr>
          </a:p>
        </p:txBody>
      </p:sp>
      <p:sp>
        <p:nvSpPr>
          <p:cNvPr id="630" name="Google Shape;630;p59"/>
          <p:cNvSpPr txBox="1"/>
          <p:nvPr/>
        </p:nvSpPr>
        <p:spPr>
          <a:xfrm>
            <a:off x="6417275" y="2132675"/>
            <a:ext cx="2691900" cy="346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0.5381</a:t>
            </a:r>
            <a:endParaRPr/>
          </a:p>
        </p:txBody>
      </p:sp>
      <p:sp>
        <p:nvSpPr>
          <p:cNvPr id="631" name="Google Shape;631;p59"/>
          <p:cNvSpPr txBox="1"/>
          <p:nvPr/>
        </p:nvSpPr>
        <p:spPr>
          <a:xfrm>
            <a:off x="6139200" y="2105675"/>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Mean training MAE</a:t>
            </a:r>
            <a:endParaRPr>
              <a:latin typeface="Nunito"/>
              <a:ea typeface="Nunito"/>
              <a:cs typeface="Nunito"/>
              <a:sym typeface="Nunito"/>
            </a:endParaRPr>
          </a:p>
        </p:txBody>
      </p:sp>
      <p:sp>
        <p:nvSpPr>
          <p:cNvPr id="632" name="Google Shape;632;p59"/>
          <p:cNvSpPr txBox="1"/>
          <p:nvPr/>
        </p:nvSpPr>
        <p:spPr>
          <a:xfrm>
            <a:off x="6105275" y="2725075"/>
            <a:ext cx="3000000" cy="346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54.82%</a:t>
            </a:r>
            <a:endParaRPr/>
          </a:p>
        </p:txBody>
      </p:sp>
      <p:sp>
        <p:nvSpPr>
          <p:cNvPr id="633" name="Google Shape;633;p59"/>
          <p:cNvSpPr txBox="1"/>
          <p:nvPr/>
        </p:nvSpPr>
        <p:spPr>
          <a:xfrm>
            <a:off x="6180075" y="2698075"/>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Mean testing accuracy</a:t>
            </a:r>
            <a:endParaRPr>
              <a:latin typeface="Nunito"/>
              <a:ea typeface="Nunito"/>
              <a:cs typeface="Nunito"/>
              <a:sym typeface="Nunito"/>
            </a:endParaRPr>
          </a:p>
        </p:txBody>
      </p:sp>
      <p:sp>
        <p:nvSpPr>
          <p:cNvPr id="634" name="Google Shape;634;p59"/>
          <p:cNvSpPr txBox="1"/>
          <p:nvPr/>
        </p:nvSpPr>
        <p:spPr>
          <a:xfrm>
            <a:off x="6180075" y="321380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Mean training MAE</a:t>
            </a:r>
            <a:endParaRPr>
              <a:latin typeface="Nunito"/>
              <a:ea typeface="Nunito"/>
              <a:cs typeface="Nunito"/>
              <a:sym typeface="Nunito"/>
            </a:endParaRPr>
          </a:p>
        </p:txBody>
      </p:sp>
      <p:sp>
        <p:nvSpPr>
          <p:cNvPr id="635" name="Google Shape;635;p59"/>
          <p:cNvSpPr txBox="1"/>
          <p:nvPr/>
        </p:nvSpPr>
        <p:spPr>
          <a:xfrm>
            <a:off x="6105275" y="3240800"/>
            <a:ext cx="3000000" cy="346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0.5537</a:t>
            </a:r>
            <a:endParaRPr/>
          </a:p>
        </p:txBody>
      </p:sp>
      <p:sp>
        <p:nvSpPr>
          <p:cNvPr id="636" name="Google Shape;636;p59"/>
          <p:cNvSpPr txBox="1"/>
          <p:nvPr>
            <p:ph type="ctrTitle"/>
          </p:nvPr>
        </p:nvSpPr>
        <p:spPr>
          <a:xfrm>
            <a:off x="2223275" y="0"/>
            <a:ext cx="7206600" cy="95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Final comparison</a:t>
            </a:r>
            <a:endParaRPr/>
          </a:p>
        </p:txBody>
      </p:sp>
      <p:sp>
        <p:nvSpPr>
          <p:cNvPr id="637" name="Google Shape;637;p59"/>
          <p:cNvSpPr txBox="1"/>
          <p:nvPr/>
        </p:nvSpPr>
        <p:spPr>
          <a:xfrm>
            <a:off x="5708025" y="3840200"/>
            <a:ext cx="274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Evaluation metrics for the baseline model are in 15th and 29th slides</a:t>
            </a:r>
            <a:endParaRPr>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0"/>
          <p:cNvSpPr txBox="1"/>
          <p:nvPr>
            <p:ph type="title"/>
          </p:nvPr>
        </p:nvSpPr>
        <p:spPr>
          <a:xfrm>
            <a:off x="2136900" y="0"/>
            <a:ext cx="4870200" cy="106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Conclusion</a:t>
            </a:r>
            <a:endParaRPr/>
          </a:p>
        </p:txBody>
      </p:sp>
      <p:sp>
        <p:nvSpPr>
          <p:cNvPr id="643" name="Google Shape;643;p60"/>
          <p:cNvSpPr txBox="1"/>
          <p:nvPr/>
        </p:nvSpPr>
        <p:spPr>
          <a:xfrm>
            <a:off x="829375" y="1184800"/>
            <a:ext cx="72552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900">
                <a:latin typeface="Nunito"/>
                <a:ea typeface="Nunito"/>
                <a:cs typeface="Nunito"/>
                <a:sym typeface="Nunito"/>
              </a:rPr>
              <a:t>Even though the accuracy of the model was increased by 2-3% on average, the biggest goal that we achieved through EDA was understanding of the data and how hidden patterns can influence the model in various ways. By knowing this information, better models and solutions can be proposed. The main aim of this topic is the response to the increasing number of data professionals who only </a:t>
            </a:r>
            <a:r>
              <a:rPr lang="ru" sz="1900">
                <a:latin typeface="Nunito"/>
                <a:ea typeface="Nunito"/>
                <a:cs typeface="Nunito"/>
                <a:sym typeface="Nunito"/>
              </a:rPr>
              <a:t>focus on the machine learning part of the data science workflow, and completely ignore the EDA and data preprocessing part</a:t>
            </a:r>
            <a:endParaRPr sz="1900">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1"/>
          <p:cNvSpPr txBox="1"/>
          <p:nvPr>
            <p:ph type="ctrTitle"/>
          </p:nvPr>
        </p:nvSpPr>
        <p:spPr>
          <a:xfrm>
            <a:off x="2824250" y="1167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3114475" y="-666587"/>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First step</a:t>
            </a:r>
            <a:endParaRPr/>
          </a:p>
        </p:txBody>
      </p:sp>
      <p:sp>
        <p:nvSpPr>
          <p:cNvPr id="303" name="Google Shape;303;p17"/>
          <p:cNvSpPr txBox="1"/>
          <p:nvPr>
            <p:ph idx="1" type="subTitle"/>
          </p:nvPr>
        </p:nvSpPr>
        <p:spPr>
          <a:xfrm>
            <a:off x="322500" y="542475"/>
            <a:ext cx="8499000" cy="31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As input variables, we take each feature except the quality, which will be our target. Here’s the type of each column:</a:t>
            </a:r>
            <a:endParaRPr/>
          </a:p>
        </p:txBody>
      </p:sp>
      <p:pic>
        <p:nvPicPr>
          <p:cNvPr id="304" name="Google Shape;304;p17"/>
          <p:cNvPicPr preferRelativeResize="0"/>
          <p:nvPr/>
        </p:nvPicPr>
        <p:blipFill>
          <a:blip r:embed="rId3">
            <a:alphaModFix/>
          </a:blip>
          <a:stretch>
            <a:fillRect/>
          </a:stretch>
        </p:blipFill>
        <p:spPr>
          <a:xfrm>
            <a:off x="1803751" y="1138075"/>
            <a:ext cx="5158074" cy="38453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2"/>
          <p:cNvSpPr txBox="1"/>
          <p:nvPr>
            <p:ph type="ctrTitle"/>
          </p:nvPr>
        </p:nvSpPr>
        <p:spPr>
          <a:xfrm>
            <a:off x="2167500" y="104525"/>
            <a:ext cx="4251600" cy="103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Image references</a:t>
            </a:r>
            <a:endParaRPr/>
          </a:p>
        </p:txBody>
      </p:sp>
      <p:sp>
        <p:nvSpPr>
          <p:cNvPr id="654" name="Google Shape;654;p62"/>
          <p:cNvSpPr txBox="1"/>
          <p:nvPr>
            <p:ph idx="1" type="subTitle"/>
          </p:nvPr>
        </p:nvSpPr>
        <p:spPr>
          <a:xfrm>
            <a:off x="808475" y="1139225"/>
            <a:ext cx="7680300" cy="389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2100"/>
              <a:t>2nd slide - </a:t>
            </a:r>
            <a:r>
              <a:rPr lang="ru" sz="2100" u="sng">
                <a:solidFill>
                  <a:schemeClr val="hlink"/>
                </a:solidFill>
                <a:hlinkClick r:id="rId3"/>
              </a:rPr>
              <a:t>https://en.wikipedia.org/wiki/Wine</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ru" sz="2100"/>
              <a:t>6th slide - </a:t>
            </a:r>
            <a:r>
              <a:rPr lang="ru" sz="2100" u="sng">
                <a:solidFill>
                  <a:schemeClr val="hlink"/>
                </a:solidFill>
                <a:hlinkClick r:id="rId4"/>
              </a:rPr>
              <a:t>https://www.baeldung.com/cs/train-test-datasets-ratio</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ru" sz="2100"/>
              <a:t>11th slide - </a:t>
            </a:r>
            <a:r>
              <a:rPr lang="ru" sz="2100" u="sng">
                <a:solidFill>
                  <a:schemeClr val="hlink"/>
                </a:solidFill>
                <a:hlinkClick r:id="rId5"/>
              </a:rPr>
              <a:t>https://medium.com/@minhsang.08clc/if-time-series-prediction-can-be-used-to-predict-stock-prices-32249af7233a</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ru" sz="2100"/>
              <a:t>22th slide - </a:t>
            </a:r>
            <a:r>
              <a:rPr lang="ru" sz="2100" u="sng">
                <a:solidFill>
                  <a:schemeClr val="hlink"/>
                </a:solidFill>
                <a:hlinkClick r:id="rId6"/>
              </a:rPr>
              <a:t>https://www.scribbr.com/statistics/outliers/</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3114475" y="-666587"/>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First step</a:t>
            </a:r>
            <a:endParaRPr/>
          </a:p>
        </p:txBody>
      </p:sp>
      <p:sp>
        <p:nvSpPr>
          <p:cNvPr id="310" name="Google Shape;310;p18"/>
          <p:cNvSpPr txBox="1"/>
          <p:nvPr>
            <p:ph idx="1" type="subTitle"/>
          </p:nvPr>
        </p:nvSpPr>
        <p:spPr>
          <a:xfrm>
            <a:off x="322500" y="542475"/>
            <a:ext cx="8499000" cy="31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All of the data is splitted into training and test datasets (75% and 25%, respectively)</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Training dataset is used for training and educating the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Test dataset is used for testing and evaluating the model </a:t>
            </a:r>
            <a:endParaRPr/>
          </a:p>
        </p:txBody>
      </p:sp>
      <p:pic>
        <p:nvPicPr>
          <p:cNvPr id="311" name="Google Shape;311;p18"/>
          <p:cNvPicPr preferRelativeResize="0"/>
          <p:nvPr/>
        </p:nvPicPr>
        <p:blipFill>
          <a:blip r:embed="rId3">
            <a:alphaModFix/>
          </a:blip>
          <a:stretch>
            <a:fillRect/>
          </a:stretch>
        </p:blipFill>
        <p:spPr>
          <a:xfrm>
            <a:off x="1497245" y="2621975"/>
            <a:ext cx="5872730" cy="236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2913550" y="-160725"/>
            <a:ext cx="6037500" cy="153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Second step</a:t>
            </a:r>
            <a:endParaRPr/>
          </a:p>
        </p:txBody>
      </p:sp>
      <p:sp>
        <p:nvSpPr>
          <p:cNvPr id="317" name="Google Shape;317;p19"/>
          <p:cNvSpPr txBox="1"/>
          <p:nvPr>
            <p:ph idx="1" type="subTitle"/>
          </p:nvPr>
        </p:nvSpPr>
        <p:spPr>
          <a:xfrm>
            <a:off x="291325" y="944325"/>
            <a:ext cx="8287800" cy="34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most popular data scalers: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Standard Scaler (useful for features that follow normal distribution ; vulnerable towards outliers)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MinMax Scaler (useful when knowing upper and lower boundaries from domain knowledge)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ru"/>
              <a:t> Robust Scaler (useful when there are lots of outliers in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ctrTitle"/>
          </p:nvPr>
        </p:nvSpPr>
        <p:spPr>
          <a:xfrm>
            <a:off x="3097250" y="-2913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Second step</a:t>
            </a:r>
            <a:endParaRPr/>
          </a:p>
        </p:txBody>
      </p:sp>
      <p:sp>
        <p:nvSpPr>
          <p:cNvPr id="323" name="Google Shape;323;p20"/>
          <p:cNvSpPr txBox="1"/>
          <p:nvPr>
            <p:ph idx="1" type="subTitle"/>
          </p:nvPr>
        </p:nvSpPr>
        <p:spPr>
          <a:xfrm>
            <a:off x="723550" y="11468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Standard Scaler</a:t>
            </a:r>
            <a:endParaRPr sz="2000"/>
          </a:p>
        </p:txBody>
      </p:sp>
      <p:pic>
        <p:nvPicPr>
          <p:cNvPr id="324" name="Google Shape;324;p20"/>
          <p:cNvPicPr preferRelativeResize="0"/>
          <p:nvPr/>
        </p:nvPicPr>
        <p:blipFill>
          <a:blip r:embed="rId3">
            <a:alphaModFix/>
          </a:blip>
          <a:stretch>
            <a:fillRect/>
          </a:stretch>
        </p:blipFill>
        <p:spPr>
          <a:xfrm>
            <a:off x="152400" y="1631250"/>
            <a:ext cx="3438525" cy="1495425"/>
          </a:xfrm>
          <a:prstGeom prst="rect">
            <a:avLst/>
          </a:prstGeom>
          <a:noFill/>
          <a:ln>
            <a:noFill/>
          </a:ln>
        </p:spPr>
      </p:pic>
      <p:sp>
        <p:nvSpPr>
          <p:cNvPr id="325" name="Google Shape;325;p20"/>
          <p:cNvSpPr txBox="1"/>
          <p:nvPr>
            <p:ph idx="1" type="subTitle"/>
          </p:nvPr>
        </p:nvSpPr>
        <p:spPr>
          <a:xfrm>
            <a:off x="5722275" y="11066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MinMax Scaler</a:t>
            </a:r>
            <a:endParaRPr sz="2000"/>
          </a:p>
        </p:txBody>
      </p:sp>
      <p:pic>
        <p:nvPicPr>
          <p:cNvPr id="326" name="Google Shape;326;p20"/>
          <p:cNvPicPr preferRelativeResize="0"/>
          <p:nvPr/>
        </p:nvPicPr>
        <p:blipFill>
          <a:blip r:embed="rId4">
            <a:alphaModFix/>
          </a:blip>
          <a:stretch>
            <a:fillRect/>
          </a:stretch>
        </p:blipFill>
        <p:spPr>
          <a:xfrm>
            <a:off x="4572000" y="1631250"/>
            <a:ext cx="4533900" cy="1009650"/>
          </a:xfrm>
          <a:prstGeom prst="rect">
            <a:avLst/>
          </a:prstGeom>
          <a:noFill/>
          <a:ln>
            <a:noFill/>
          </a:ln>
        </p:spPr>
      </p:pic>
      <p:sp>
        <p:nvSpPr>
          <p:cNvPr id="327" name="Google Shape;327;p20"/>
          <p:cNvSpPr txBox="1"/>
          <p:nvPr>
            <p:ph idx="1" type="subTitle"/>
          </p:nvPr>
        </p:nvSpPr>
        <p:spPr>
          <a:xfrm>
            <a:off x="5626825" y="28111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Robust Scaler</a:t>
            </a:r>
            <a:endParaRPr sz="2000"/>
          </a:p>
        </p:txBody>
      </p:sp>
      <p:pic>
        <p:nvPicPr>
          <p:cNvPr id="328" name="Google Shape;328;p20"/>
          <p:cNvPicPr preferRelativeResize="0"/>
          <p:nvPr/>
        </p:nvPicPr>
        <p:blipFill>
          <a:blip r:embed="rId5">
            <a:alphaModFix/>
          </a:blip>
          <a:stretch>
            <a:fillRect/>
          </a:stretch>
        </p:blipFill>
        <p:spPr>
          <a:xfrm>
            <a:off x="4733375" y="3267175"/>
            <a:ext cx="3719350" cy="137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ctrTitle"/>
          </p:nvPr>
        </p:nvSpPr>
        <p:spPr>
          <a:xfrm>
            <a:off x="542475" y="100450"/>
            <a:ext cx="8318100" cy="1014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Initially, I will create a baseline model without performing any EDA</a:t>
            </a:r>
            <a:endParaRPr/>
          </a:p>
        </p:txBody>
      </p:sp>
      <p:sp>
        <p:nvSpPr>
          <p:cNvPr id="334" name="Google Shape;334;p21"/>
          <p:cNvSpPr txBox="1"/>
          <p:nvPr>
            <p:ph idx="1" type="subTitle"/>
          </p:nvPr>
        </p:nvSpPr>
        <p:spPr>
          <a:xfrm>
            <a:off x="1994175" y="2119700"/>
            <a:ext cx="5414700" cy="292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t>So, </a:t>
            </a:r>
            <a:r>
              <a:rPr lang="ru" sz="2000"/>
              <a:t>I will use Standard Scaler as the typical choice for normalization.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