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5" r:id="rId1"/>
  </p:sldMasterIdLst>
  <p:notesMasterIdLst>
    <p:notesMasterId r:id="rId16"/>
  </p:notesMasterIdLst>
  <p:sldIdLst>
    <p:sldId id="259" r:id="rId2"/>
    <p:sldId id="260" r:id="rId3"/>
    <p:sldId id="261" r:id="rId4"/>
    <p:sldId id="263" r:id="rId5"/>
    <p:sldId id="266" r:id="rId6"/>
    <p:sldId id="275" r:id="rId7"/>
    <p:sldId id="276" r:id="rId8"/>
    <p:sldId id="277" r:id="rId9"/>
    <p:sldId id="278" r:id="rId10"/>
    <p:sldId id="280" r:id="rId11"/>
    <p:sldId id="281" r:id="rId12"/>
    <p:sldId id="267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2EA84-9DF7-419B-B2E6-16740A01546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2D8E-E96C-4DBA-AAF7-0043EADB5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30BF-8626-4329-B06A-E0C79EED2449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9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C170-CE91-43EA-9972-D2865753C593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E6EA-E97B-4AD8-8176-977418615154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CD1B-C3B2-4DA6-BB5C-0EE2227D0D8B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6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AF68-03B3-42E9-AF39-BC43DC5769A2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0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E29D-9324-4A33-9BB4-D36F50464A91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8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B7F5-BF19-44F3-85B2-F5EAA7D87988}" type="datetime1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0184-EE01-4492-B849-A8605EFA0D66}" type="datetime1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194C-1F26-46CB-A40D-CF9E29095B48}" type="datetime1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2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BBE2-87FF-4B80-B87A-9F841AA4DB55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8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E913-072F-4CB2-BD5A-E745C17764DE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364E-5F84-494C-8C84-D3FDF17D73BE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B9AA-8567-4D5E-938A-6E859171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"/>
            <a:ext cx="10769600" cy="251118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+mn-lt"/>
                <a:cs typeface="Times New Roman" pitchFamily="18" charset="0"/>
              </a:rPr>
              <a:t>                       </a:t>
            </a:r>
            <a:r>
              <a:rPr lang="en-US" sz="3200" b="1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EVEREST </a:t>
            </a:r>
            <a:r>
              <a:rPr lang="en-US" sz="32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ENGINEERING COLLEGE</a:t>
            </a:r>
            <a:r>
              <a:rPr lang="en-GB" sz="3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/>
            </a:r>
            <a:br>
              <a:rPr lang="en-GB" sz="3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</a:br>
            <a:r>
              <a:rPr lang="en-GB" sz="3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          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Sanepa, Lalitpur</a:t>
            </a:r>
            <a:br>
              <a:rPr lang="en-US" sz="3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</a:br>
            <a:r>
              <a:rPr lang="en-GB" sz="3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/>
            </a:r>
            <a:br>
              <a:rPr lang="en-GB" sz="3200" dirty="0">
                <a:solidFill>
                  <a:schemeClr val="tx1"/>
                </a:solidFill>
                <a:latin typeface="+mn-lt"/>
                <a:cs typeface="Times New Roman" pitchFamily="18" charset="0"/>
              </a:rPr>
            </a:b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5850"/>
          </a:xfrm>
        </p:spPr>
        <p:txBody>
          <a:bodyPr>
            <a:normAutofit fontScale="62500" lnSpcReduction="20000"/>
          </a:bodyPr>
          <a:lstStyle/>
          <a:p>
            <a:pPr lvl="0" algn="ctr">
              <a:spcBef>
                <a:spcPct val="20000"/>
              </a:spcBef>
              <a:buClr>
                <a:srgbClr val="D16349"/>
              </a:buClr>
              <a:buSzPct val="85000"/>
            </a:pPr>
            <a:endParaRPr lang="en-GB" b="1" cap="all" spc="2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20000"/>
              </a:spcBef>
              <a:buClr>
                <a:srgbClr val="D16349"/>
              </a:buClr>
              <a:buSzPct val="85000"/>
            </a:pPr>
            <a:endParaRPr lang="en-GB" b="1" cap="all" spc="25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20000"/>
              </a:spcBef>
              <a:buClr>
                <a:srgbClr val="D16349"/>
              </a:buClr>
              <a:buSzPct val="85000"/>
            </a:pPr>
            <a:endParaRPr lang="en-GB" b="1" cap="all" spc="25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20000"/>
              </a:spcBef>
              <a:buClr>
                <a:srgbClr val="D16349"/>
              </a:buClr>
              <a:buSzPct val="85000"/>
            </a:pPr>
            <a:endParaRPr lang="en-GB" b="1" cap="all" spc="25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GB" sz="4800" b="1" cap="all" spc="2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endParaRPr lang="en-GB" sz="4800" b="1" cap="all" spc="25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GB" sz="4800" b="1" cap="all" spc="25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MID </a:t>
            </a:r>
            <a:r>
              <a:rPr lang="en-GB" sz="4800" b="1" cap="all" spc="2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TERM Presentation on</a:t>
            </a:r>
          </a:p>
          <a:p>
            <a:pPr marL="0" lvl="0" indent="0" algn="ctr"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GB" sz="5100" b="1" cap="all" spc="250" dirty="0" smtClean="0">
                <a:solidFill>
                  <a:prstClr val="black"/>
                </a:solidFill>
                <a:cs typeface="Times New Roman" pitchFamily="18" charset="0"/>
              </a:rPr>
              <a:t> “STOCK PRICE PREDICTION”   </a:t>
            </a:r>
            <a:endParaRPr lang="en-GB" sz="5100" b="1" cap="all" spc="250" dirty="0">
              <a:solidFill>
                <a:prstClr val="black"/>
              </a:solidFill>
              <a:cs typeface="Times New Roman" pitchFamily="18" charset="0"/>
            </a:endParaRPr>
          </a:p>
          <a:p>
            <a:pPr marL="0" lvl="0" indent="0" algn="r"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GB" sz="4600" b="1" cap="all" spc="250" dirty="0">
                <a:solidFill>
                  <a:prstClr val="black"/>
                </a:solidFill>
                <a:cs typeface="Times New Roman" pitchFamily="18" charset="0"/>
              </a:rPr>
              <a:t>                                                             </a:t>
            </a:r>
            <a:endParaRPr lang="en-GB" sz="4600" b="1" cap="all" spc="250" dirty="0" smtClean="0">
              <a:solidFill>
                <a:prstClr val="black"/>
              </a:solidFill>
              <a:cs typeface="Times New Roman" pitchFamily="18" charset="0"/>
            </a:endParaRPr>
          </a:p>
          <a:p>
            <a:pPr marL="0" lvl="0" indent="0" algn="r">
              <a:lnSpc>
                <a:spcPct val="120000"/>
              </a:lnSpc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GB" sz="3200" b="1" cap="all" spc="250" dirty="0" smtClean="0">
                <a:solidFill>
                  <a:prstClr val="black"/>
                </a:solidFill>
                <a:cs typeface="Times New Roman" pitchFamily="18" charset="0"/>
              </a:rPr>
              <a:t>			Project Members:</a:t>
            </a:r>
          </a:p>
          <a:p>
            <a:pPr marL="0" lvl="0" indent="0" algn="r">
              <a:lnSpc>
                <a:spcPct val="120000"/>
              </a:lnSpc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GB" sz="3200" b="1" cap="all" spc="250" dirty="0" smtClean="0">
                <a:solidFill>
                  <a:prstClr val="black"/>
                </a:solidFill>
                <a:cs typeface="Times New Roman" pitchFamily="18" charset="0"/>
              </a:rPr>
              <a:t>NABIN KUMAR BAMMA</a:t>
            </a:r>
          </a:p>
          <a:p>
            <a:pPr marL="0" lvl="0" indent="0" algn="r">
              <a:lnSpc>
                <a:spcPct val="120000"/>
              </a:lnSpc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GB" sz="3200" b="1" cap="all" spc="250" dirty="0" smtClean="0">
                <a:solidFill>
                  <a:prstClr val="black"/>
                </a:solidFill>
                <a:cs typeface="Times New Roman" pitchFamily="18" charset="0"/>
              </a:rPr>
              <a:t>RABIN KUMAR MANDEL</a:t>
            </a:r>
          </a:p>
          <a:p>
            <a:pPr marL="0" lvl="0" indent="0" algn="r">
              <a:lnSpc>
                <a:spcPct val="120000"/>
              </a:lnSpc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GB" sz="3200" b="1" cap="all" spc="250" dirty="0">
                <a:solidFill>
                  <a:prstClr val="black"/>
                </a:solidFill>
                <a:cs typeface="Times New Roman" pitchFamily="18" charset="0"/>
              </a:rPr>
              <a:t>S</a:t>
            </a:r>
            <a:r>
              <a:rPr lang="en-GB" sz="3200" b="1" cap="all" spc="250" dirty="0" smtClean="0">
                <a:solidFill>
                  <a:prstClr val="black"/>
                </a:solidFill>
                <a:cs typeface="Times New Roman" pitchFamily="18" charset="0"/>
              </a:rPr>
              <a:t>ANTOSH CHAPAGAIN</a:t>
            </a:r>
          </a:p>
          <a:p>
            <a:pPr marL="0" lvl="0" indent="0" algn="r">
              <a:lnSpc>
                <a:spcPct val="120000"/>
              </a:lnSpc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GB" sz="3200" b="1" cap="all" spc="250" dirty="0" smtClean="0">
                <a:solidFill>
                  <a:prstClr val="black"/>
                </a:solidFill>
                <a:cs typeface="Times New Roman" pitchFamily="18" charset="0"/>
              </a:rPr>
              <a:t>Susil kumar Shrestha</a:t>
            </a:r>
            <a:endParaRPr lang="en-GB" sz="3200" b="1" cap="all" spc="250" dirty="0">
              <a:solidFill>
                <a:prstClr val="black"/>
              </a:solidFill>
              <a:cs typeface="Times New Roman" pitchFamily="18" charset="0"/>
            </a:endParaRPr>
          </a:p>
          <a:p>
            <a:pPr marL="0" lvl="0" indent="0" algn="r">
              <a:spcBef>
                <a:spcPct val="20000"/>
              </a:spcBef>
              <a:buClr>
                <a:srgbClr val="D16349"/>
              </a:buClr>
              <a:buSzPct val="85000"/>
              <a:buNone/>
            </a:pPr>
            <a:r>
              <a:rPr lang="en-US" b="1" cap="all" spc="250" dirty="0" smtClean="0">
                <a:solidFill>
                  <a:srgbClr val="646B86"/>
                </a:solidFill>
                <a:latin typeface="Georgia"/>
              </a:rPr>
              <a:t>                                         </a:t>
            </a:r>
            <a:endParaRPr lang="en-US" b="1" cap="all" spc="250" dirty="0">
              <a:solidFill>
                <a:srgbClr val="646B86"/>
              </a:solidFill>
              <a:latin typeface="Georg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027" y="1451887"/>
            <a:ext cx="1433945" cy="10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 Moving Average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different Baseline model,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egression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ector 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6018"/>
            <a:ext cx="9404723" cy="86139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CONCLUSION</a:t>
            </a:r>
            <a:endParaRPr lang="en-US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967409"/>
            <a:ext cx="11002549" cy="528099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Predict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 stock price of any given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company,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web application for predicting close stock price using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algorithm.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Comparison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different Baseline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in final report.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98783"/>
            <a:ext cx="9404723" cy="861391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REFERENCES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954157"/>
            <a:ext cx="11029053" cy="5632173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 smtClean="0"/>
              <a:t>[</a:t>
            </a:r>
            <a:r>
              <a:rPr lang="en-US" sz="2000" smtClean="0"/>
              <a:t>1</a:t>
            </a:r>
            <a:r>
              <a:rPr lang="en-US" sz="2000" smtClean="0"/>
              <a:t>] Y</a:t>
            </a:r>
            <a:r>
              <a:rPr lang="en-US" sz="2000" dirty="0"/>
              <a:t>. E. </a:t>
            </a:r>
            <a:r>
              <a:rPr lang="en-US" sz="2000" dirty="0" err="1"/>
              <a:t>Cakra</a:t>
            </a:r>
            <a:r>
              <a:rPr lang="en-US" sz="2000" dirty="0"/>
              <a:t> and B. </a:t>
            </a:r>
            <a:r>
              <a:rPr lang="en-US" sz="2000" dirty="0" err="1"/>
              <a:t>Distiawan</a:t>
            </a:r>
            <a:r>
              <a:rPr lang="en-US" sz="2000" dirty="0"/>
              <a:t> </a:t>
            </a:r>
            <a:r>
              <a:rPr lang="en-US" sz="2000" dirty="0" err="1"/>
              <a:t>Trisedya</a:t>
            </a:r>
            <a:r>
              <a:rPr lang="en-US" sz="2000" dirty="0"/>
              <a:t>, "Stock price prediction using linear regression based on sentiment analysis," 2015 International Conference on Advanced Computer Science and Information Systems (ICACSIS), 2015, pp. 147- </a:t>
            </a:r>
            <a:r>
              <a:rPr lang="en-US" sz="2000" dirty="0" smtClean="0"/>
              <a:t>154</a:t>
            </a:r>
            <a:endParaRPr lang="en-US" sz="2000" dirty="0"/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[2]</a:t>
            </a:r>
            <a:r>
              <a:rPr lang="en-US" sz="2000" dirty="0"/>
              <a:t> Kumar, Manish, and M. </a:t>
            </a:r>
            <a:r>
              <a:rPr lang="en-US" sz="2000" dirty="0" err="1"/>
              <a:t>Thenmozhi</a:t>
            </a:r>
            <a:r>
              <a:rPr lang="en-US" sz="2000" dirty="0"/>
              <a:t>. (2006) “Forecasting stock index movement: A comparison of support vector machines and random </a:t>
            </a:r>
            <a:r>
              <a:rPr lang="en-US" sz="2000" dirty="0" err="1"/>
              <a:t>forest”In</a:t>
            </a:r>
            <a:r>
              <a:rPr lang="en-US" sz="2000" dirty="0"/>
              <a:t> Indian institute of capital markets 9th capital markets conference </a:t>
            </a:r>
            <a:r>
              <a:rPr lang="en-US" sz="2000" dirty="0" smtClean="0"/>
              <a:t>paper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[3]</a:t>
            </a:r>
            <a:r>
              <a:rPr lang="en-US" sz="2000" dirty="0"/>
              <a:t> </a:t>
            </a:r>
            <a:r>
              <a:rPr lang="en-US" sz="2000" dirty="0" err="1"/>
              <a:t>Selvin</a:t>
            </a:r>
            <a:r>
              <a:rPr lang="en-US" sz="2000" dirty="0"/>
              <a:t>, </a:t>
            </a:r>
            <a:r>
              <a:rPr lang="en-US" sz="2000" dirty="0" err="1"/>
              <a:t>Sreelekshmy</a:t>
            </a:r>
            <a:r>
              <a:rPr lang="en-US" sz="2000" dirty="0"/>
              <a:t>, R. </a:t>
            </a:r>
            <a:r>
              <a:rPr lang="en-US" sz="2000" dirty="0" err="1"/>
              <a:t>Vinayakumar</a:t>
            </a:r>
            <a:r>
              <a:rPr lang="en-US" sz="2000" dirty="0"/>
              <a:t>, E. A. </a:t>
            </a:r>
            <a:r>
              <a:rPr lang="en-US" sz="2000" dirty="0" err="1"/>
              <a:t>Gopalakrishnan</a:t>
            </a:r>
            <a:r>
              <a:rPr lang="en-US" sz="2000" dirty="0"/>
              <a:t>, Vijay Krishna Menon, and K. P. </a:t>
            </a:r>
            <a:r>
              <a:rPr lang="en-US" sz="2000" dirty="0" err="1"/>
              <a:t>Soman</a:t>
            </a:r>
            <a:r>
              <a:rPr lang="en-US" sz="2000" dirty="0"/>
              <a:t>. (2017) “Stock price prediction using LSTM, RNN and CNN-sliding window mode.” International Conference on Advances in Computing, Communications and Informatics(ICACCI): 1643-1647</a:t>
            </a:r>
            <a:r>
              <a:rPr lang="en-US" sz="2000" dirty="0" smtClean="0"/>
              <a:t>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 smtClean="0"/>
              <a:t>[4]Y</a:t>
            </a:r>
            <a:r>
              <a:rPr lang="en-US" sz="2000" dirty="0"/>
              <a:t>. Zhu, “Stock price prediction using the RNN model,” J. Phys. Conf. Ser., </a:t>
            </a:r>
            <a:r>
              <a:rPr lang="en-US" sz="2000" dirty="0" err="1"/>
              <a:t>vol</a:t>
            </a:r>
            <a:endParaRPr lang="en-US" sz="2000" dirty="0" smtClean="0"/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75"/>
            <a:ext cx="10515600" cy="92765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QNA SECTION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748" y="914400"/>
            <a:ext cx="9383601" cy="46028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91" y="1226128"/>
            <a:ext cx="9239363" cy="5022272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Evaluation Plan</a:t>
            </a: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Annotated bibliography</a:t>
            </a: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LSTM</a:t>
            </a: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Exponential Moving Average </a:t>
            </a: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72278"/>
            <a:ext cx="9404723" cy="808383"/>
          </a:xfrm>
        </p:spPr>
        <p:txBody>
          <a:bodyPr/>
          <a:lstStyle/>
          <a:p>
            <a:r>
              <a:rPr lang="en-GB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34" y="980661"/>
            <a:ext cx="11254495" cy="4161182"/>
          </a:xfrm>
        </p:spPr>
        <p:txBody>
          <a:bodyPr>
            <a:noAutofit/>
          </a:bodyPr>
          <a:lstStyle/>
          <a:p>
            <a:pPr lvl="0" fontAlgn="base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market prediction </a:t>
            </a:r>
          </a:p>
          <a:p>
            <a:pPr lvl="1" fontAlgn="base"/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where a company’s shares are traded. </a:t>
            </a:r>
          </a:p>
          <a:p>
            <a:pPr lvl="1" fontAlgn="base"/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 the current trends of a company and predict the value of stocks whether it’s going up or down. 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GB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in a period of time </a:t>
            </a:r>
          </a:p>
          <a:p>
            <a:pPr lvl="1" fontAlgn="base"/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 result in the next time. 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elps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future value of company stock .</a:t>
            </a:r>
          </a:p>
          <a:p>
            <a:pPr lvl="1" fontAlgn="base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predicting stock prices to gain significant profits. </a:t>
            </a:r>
          </a:p>
          <a:p>
            <a:pPr lvl="1" fontAlgn="base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how the stock market will perform is a hard task to do</a:t>
            </a:r>
            <a:endParaRPr lang="en-GB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endParaRPr lang="en-GB" dirty="0">
              <a:solidFill>
                <a:prstClr val="black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25288"/>
            <a:ext cx="9404723" cy="834886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060173"/>
            <a:ext cx="11042305" cy="5661301"/>
          </a:xfrm>
        </p:spPr>
        <p:txBody>
          <a:bodyPr>
            <a:normAutofit/>
          </a:bodyPr>
          <a:lstStyle/>
          <a:p>
            <a:pPr lvl="1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1" indent="-4572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cs typeface="Times New Roman" panose="02020603050405020304" pitchFamily="18" charset="0"/>
              </a:rPr>
              <a:t>To </a:t>
            </a:r>
            <a:r>
              <a:rPr lang="en-US" dirty="0">
                <a:cs typeface="Times New Roman" panose="02020603050405020304" pitchFamily="18" charset="0"/>
              </a:rPr>
              <a:t>predict the stock prices in order to make more informed and accurate investment decisions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lvl="1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dirty="0" smtClean="0">
              <a:cs typeface="Times New Roman" panose="02020603050405020304" pitchFamily="18" charset="0"/>
            </a:endParaRPr>
          </a:p>
          <a:p>
            <a:pPr lvl="1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dirty="0" smtClean="0"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12036"/>
            <a:ext cx="9404723" cy="755373"/>
          </a:xfrm>
        </p:spPr>
        <p:txBody>
          <a:bodyPr/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EVALUATION PLAN</a:t>
            </a:r>
            <a:endParaRPr lang="en-US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967409"/>
            <a:ext cx="10830271" cy="52809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Times New Roman" panose="02020603050405020304" pitchFamily="18" charset="0"/>
              </a:rPr>
              <a:t>Evaluating the System in various ways: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Data Selection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Pre-processing of data </a:t>
            </a:r>
            <a:endParaRPr lang="en-US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Prediction using LSTM </a:t>
            </a:r>
            <a:endParaRPr lang="en-US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 Calculating the accuracy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 smtClean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ANNOTATED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BIBLIOGRAPHY-1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This paper works </a:t>
            </a:r>
            <a:r>
              <a:rPr lang="en-US" sz="2400" dirty="0" smtClean="0"/>
              <a:t>[1] In </a:t>
            </a:r>
            <a:r>
              <a:rPr lang="en-US" sz="2400" dirty="0"/>
              <a:t>price fluctuation prediction, </a:t>
            </a:r>
            <a:endParaRPr lang="en-US" sz="2400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reated </a:t>
            </a:r>
            <a:r>
              <a:rPr lang="en-US" dirty="0"/>
              <a:t>models can predict whether the upcoming price will go up or down with highest accuracy of 67.37% for tweets data classified by Naïve Bayes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66.34% for tweets data classified by Random </a:t>
            </a:r>
            <a:r>
              <a:rPr lang="en-US" dirty="0" smtClean="0"/>
              <a:t>Forest.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</a:t>
            </a:r>
            <a:r>
              <a:rPr lang="en-US" sz="2400" dirty="0" smtClean="0"/>
              <a:t>tudy </a:t>
            </a:r>
            <a:r>
              <a:rPr lang="en-US" sz="2400" dirty="0"/>
              <a:t>used SVM and random forest to predict the daily movement of direction of S&amp;P CNX </a:t>
            </a:r>
            <a:r>
              <a:rPr lang="en-US" sz="2400" dirty="0" smtClean="0"/>
              <a:t>NIFTY Index </a:t>
            </a:r>
            <a:r>
              <a:rPr lang="en-US" sz="2400" dirty="0"/>
              <a:t>and </a:t>
            </a:r>
            <a:endParaRPr lang="en-US" sz="2400" dirty="0" smtClean="0"/>
          </a:p>
          <a:p>
            <a:pPr lvl="1"/>
            <a:r>
              <a:rPr lang="en-US" dirty="0" smtClean="0"/>
              <a:t>compared </a:t>
            </a:r>
            <a:r>
              <a:rPr lang="en-US" dirty="0"/>
              <a:t>the results with that of traditional discriminant and logit model and artificial techniques like neural network.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experimental results showed that SVM outperformed random forest, neural network and other traditional models used in this </a:t>
            </a:r>
            <a:r>
              <a:rPr lang="en-US" dirty="0" smtClean="0"/>
              <a:t>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fld id="{B286B9AA-8567-4D5E-938A-6E85917147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ANNOTATED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BIBLIOGRAPHY-2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this </a:t>
            </a:r>
            <a:r>
              <a:rPr lang="en-US" dirty="0" smtClean="0"/>
              <a:t>work [3], </a:t>
            </a:r>
            <a:r>
              <a:rPr lang="en-US" dirty="0"/>
              <a:t>Artificial Neural Network and Random Forest techniques have been utilized for </a:t>
            </a:r>
            <a:r>
              <a:rPr lang="en-US" dirty="0" smtClean="0"/>
              <a:t>predicting </a:t>
            </a:r>
            <a:r>
              <a:rPr lang="en-US" dirty="0"/>
              <a:t>the next day closing price for five companies belonging to different sectors of operation.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paper proposes a deep learning technique to predict the stock market. </a:t>
            </a:r>
            <a:endParaRPr lang="en-US" dirty="0" smtClean="0"/>
          </a:p>
          <a:p>
            <a:pPr lvl="1"/>
            <a:r>
              <a:rPr lang="en-US" dirty="0" smtClean="0"/>
              <a:t>RNN </a:t>
            </a:r>
            <a:r>
              <a:rPr lang="en-US" dirty="0"/>
              <a:t>has </a:t>
            </a:r>
            <a:r>
              <a:rPr lang="en-US" dirty="0" smtClean="0"/>
              <a:t>advantage </a:t>
            </a:r>
            <a:r>
              <a:rPr lang="en-US" dirty="0"/>
              <a:t>of being able to process time series data, it is very suitable for forecasting stocks.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Long Short-Term </a:t>
            </a:r>
            <a:r>
              <a:rPr lang="en-US" b="1" dirty="0" smtClean="0">
                <a:cs typeface="Times New Roman" panose="02020603050405020304" pitchFamily="18" charset="0"/>
              </a:rPr>
              <a:t>Memory (LSTM)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 Term Memory (LSTM) is a modified version of recurrent neural networks, which makes it easier to remember past data in memory.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which value from input should be used to modify the memory.</a:t>
            </a: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gate-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discover the details to be discarded from the block.</a:t>
            </a: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88" y="3556189"/>
            <a:ext cx="5433392" cy="1074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38" y="5272873"/>
            <a:ext cx="4702451" cy="56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B9AA-8567-4D5E-938A-6E8591714776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0309" y="1032336"/>
            <a:ext cx="82682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Output gate- </a:t>
            </a:r>
            <a:r>
              <a:rPr lang="en-US" sz="2400" dirty="0"/>
              <a:t>The input and the memory of the block are used to decide </a:t>
            </a:r>
            <a:r>
              <a:rPr lang="en-US" sz="2400" dirty="0" smtClean="0"/>
              <a:t>the </a:t>
            </a:r>
            <a:r>
              <a:rPr lang="en-US" sz="2400" dirty="0"/>
              <a:t>output.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81" y="2360556"/>
            <a:ext cx="5738192" cy="11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</TotalTime>
  <Words>644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Mangal</vt:lpstr>
      <vt:lpstr>Times New Roman</vt:lpstr>
      <vt:lpstr>Wingdings</vt:lpstr>
      <vt:lpstr>Office Theme</vt:lpstr>
      <vt:lpstr>                        EVEREST ENGINEERING COLLEGE            Sanepa, Lalitpur  </vt:lpstr>
      <vt:lpstr>CONTENTS</vt:lpstr>
      <vt:lpstr>INTRODUCTION</vt:lpstr>
      <vt:lpstr>OBJECTIVE</vt:lpstr>
      <vt:lpstr>EVALUATION PLAN</vt:lpstr>
      <vt:lpstr>ANNOTATED BIBLIOGRAPHY-1</vt:lpstr>
      <vt:lpstr>ANNOTATED BIBLIOGRAPHY-2</vt:lpstr>
      <vt:lpstr>Long Short-Term Memory (LSTM)</vt:lpstr>
      <vt:lpstr>PowerPoint Presentation</vt:lpstr>
      <vt:lpstr>Exponential Moving Average </vt:lpstr>
      <vt:lpstr>FUTURE WORK</vt:lpstr>
      <vt:lpstr>CONCLUSION</vt:lpstr>
      <vt:lpstr>REFERENCES</vt:lpstr>
      <vt:lpstr>QNA SECTION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EVEREST ENGINEERING COLLEGE Sanepa, Lalitpur (Affiliated by Pokhara University)</dc:title>
  <dc:creator>Bhawana Dhamala</dc:creator>
  <cp:lastModifiedBy>Bamma Nabin</cp:lastModifiedBy>
  <cp:revision>138</cp:revision>
  <dcterms:created xsi:type="dcterms:W3CDTF">2020-11-12T07:46:36Z</dcterms:created>
  <dcterms:modified xsi:type="dcterms:W3CDTF">2022-07-04T20:18:11Z</dcterms:modified>
</cp:coreProperties>
</file>