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95" r:id="rId1"/>
  </p:sldMasterIdLst>
  <p:notesMasterIdLst>
    <p:notesMasterId r:id="rId31"/>
  </p:notesMasterIdLst>
  <p:sldIdLst>
    <p:sldId id="259" r:id="rId2"/>
    <p:sldId id="260" r:id="rId3"/>
    <p:sldId id="261" r:id="rId4"/>
    <p:sldId id="263" r:id="rId5"/>
    <p:sldId id="266" r:id="rId6"/>
    <p:sldId id="275" r:id="rId7"/>
    <p:sldId id="282" r:id="rId8"/>
    <p:sldId id="297" r:id="rId9"/>
    <p:sldId id="283" r:id="rId10"/>
    <p:sldId id="306" r:id="rId11"/>
    <p:sldId id="302" r:id="rId12"/>
    <p:sldId id="303" r:id="rId13"/>
    <p:sldId id="304" r:id="rId14"/>
    <p:sldId id="305" r:id="rId15"/>
    <p:sldId id="307" r:id="rId16"/>
    <p:sldId id="308" r:id="rId17"/>
    <p:sldId id="284" r:id="rId18"/>
    <p:sldId id="277" r:id="rId19"/>
    <p:sldId id="280" r:id="rId20"/>
    <p:sldId id="299" r:id="rId21"/>
    <p:sldId id="285" r:id="rId22"/>
    <p:sldId id="300" r:id="rId23"/>
    <p:sldId id="296" r:id="rId24"/>
    <p:sldId id="292" r:id="rId25"/>
    <p:sldId id="301" r:id="rId26"/>
    <p:sldId id="294" r:id="rId27"/>
    <p:sldId id="295" r:id="rId28"/>
    <p:sldId id="273" r:id="rId29"/>
    <p:sldId id="2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sorterViewPr>
    <p:cViewPr>
      <p:scale>
        <a:sx n="100" d="100"/>
        <a:sy n="100" d="100"/>
      </p:scale>
      <p:origin x="0" y="-93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32EA84-9DF7-419B-B2E6-16740A015460}"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82D8E-E96C-4DBA-AAF7-0043EADB54D8}" type="slidenum">
              <a:rPr lang="en-US" smtClean="0"/>
              <a:t>‹#›</a:t>
            </a:fld>
            <a:endParaRPr lang="en-US"/>
          </a:p>
        </p:txBody>
      </p:sp>
    </p:spTree>
    <p:extLst>
      <p:ext uri="{BB962C8B-B14F-4D97-AF65-F5344CB8AC3E}">
        <p14:creationId xmlns:p14="http://schemas.microsoft.com/office/powerpoint/2010/main" val="42898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7B30BF-8626-4329-B06A-E0C79EED2449}" type="datetime1">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B9AA-8567-4D5E-938A-6E8591714776}" type="slidenum">
              <a:rPr lang="en-US" smtClean="0"/>
              <a:t>‹#›</a:t>
            </a:fld>
            <a:endParaRPr lang="en-US"/>
          </a:p>
        </p:txBody>
      </p:sp>
    </p:spTree>
    <p:extLst>
      <p:ext uri="{BB962C8B-B14F-4D97-AF65-F5344CB8AC3E}">
        <p14:creationId xmlns:p14="http://schemas.microsoft.com/office/powerpoint/2010/main" val="400269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84C170-CE91-43EA-9972-D2865753C593}" type="datetime1">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B9AA-8567-4D5E-938A-6E8591714776}" type="slidenum">
              <a:rPr lang="en-US" smtClean="0"/>
              <a:t>‹#›</a:t>
            </a:fld>
            <a:endParaRPr lang="en-US"/>
          </a:p>
        </p:txBody>
      </p:sp>
    </p:spTree>
    <p:extLst>
      <p:ext uri="{BB962C8B-B14F-4D97-AF65-F5344CB8AC3E}">
        <p14:creationId xmlns:p14="http://schemas.microsoft.com/office/powerpoint/2010/main" val="241533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60E6EA-E97B-4AD8-8176-977418615154}" type="datetime1">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B9AA-8567-4D5E-938A-6E8591714776}" type="slidenum">
              <a:rPr lang="en-US" smtClean="0"/>
              <a:t>‹#›</a:t>
            </a:fld>
            <a:endParaRPr lang="en-US"/>
          </a:p>
        </p:txBody>
      </p:sp>
    </p:spTree>
    <p:extLst>
      <p:ext uri="{BB962C8B-B14F-4D97-AF65-F5344CB8AC3E}">
        <p14:creationId xmlns:p14="http://schemas.microsoft.com/office/powerpoint/2010/main" val="25126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CBCD1B-C3B2-4DA6-BB5C-0EE2227D0D8B}" type="datetime1">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B9AA-8567-4D5E-938A-6E8591714776}" type="slidenum">
              <a:rPr lang="en-US" smtClean="0"/>
              <a:t>‹#›</a:t>
            </a:fld>
            <a:endParaRPr lang="en-US"/>
          </a:p>
        </p:txBody>
      </p:sp>
    </p:spTree>
    <p:extLst>
      <p:ext uri="{BB962C8B-B14F-4D97-AF65-F5344CB8AC3E}">
        <p14:creationId xmlns:p14="http://schemas.microsoft.com/office/powerpoint/2010/main" val="59126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60AF68-03B3-42E9-AF39-BC43DC5769A2}" type="datetime1">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B9AA-8567-4D5E-938A-6E8591714776}" type="slidenum">
              <a:rPr lang="en-US" smtClean="0"/>
              <a:t>‹#›</a:t>
            </a:fld>
            <a:endParaRPr lang="en-US"/>
          </a:p>
        </p:txBody>
      </p:sp>
    </p:spTree>
    <p:extLst>
      <p:ext uri="{BB962C8B-B14F-4D97-AF65-F5344CB8AC3E}">
        <p14:creationId xmlns:p14="http://schemas.microsoft.com/office/powerpoint/2010/main" val="1485900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FAE29D-9324-4A33-9BB4-D36F50464A91}" type="datetime1">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B9AA-8567-4D5E-938A-6E8591714776}" type="slidenum">
              <a:rPr lang="en-US" smtClean="0"/>
              <a:t>‹#›</a:t>
            </a:fld>
            <a:endParaRPr lang="en-US"/>
          </a:p>
        </p:txBody>
      </p:sp>
    </p:spTree>
    <p:extLst>
      <p:ext uri="{BB962C8B-B14F-4D97-AF65-F5344CB8AC3E}">
        <p14:creationId xmlns:p14="http://schemas.microsoft.com/office/powerpoint/2010/main" val="240288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FEB7F5-BF19-44F3-85B2-F5EAA7D87988}" type="datetime1">
              <a:rPr lang="en-US" smtClean="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6B9AA-8567-4D5E-938A-6E8591714776}" type="slidenum">
              <a:rPr lang="en-US" smtClean="0"/>
              <a:t>‹#›</a:t>
            </a:fld>
            <a:endParaRPr lang="en-US"/>
          </a:p>
        </p:txBody>
      </p:sp>
    </p:spTree>
    <p:extLst>
      <p:ext uri="{BB962C8B-B14F-4D97-AF65-F5344CB8AC3E}">
        <p14:creationId xmlns:p14="http://schemas.microsoft.com/office/powerpoint/2010/main" val="224622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E00184-EE01-4492-B849-A8605EFA0D66}" type="datetime1">
              <a:rPr lang="en-US" smtClean="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6B9AA-8567-4D5E-938A-6E8591714776}" type="slidenum">
              <a:rPr lang="en-US" smtClean="0"/>
              <a:t>‹#›</a:t>
            </a:fld>
            <a:endParaRPr lang="en-US"/>
          </a:p>
        </p:txBody>
      </p:sp>
    </p:spTree>
    <p:extLst>
      <p:ext uri="{BB962C8B-B14F-4D97-AF65-F5344CB8AC3E}">
        <p14:creationId xmlns:p14="http://schemas.microsoft.com/office/powerpoint/2010/main" val="197078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1194C-1F26-46CB-A40D-CF9E29095B48}" type="datetime1">
              <a:rPr lang="en-US" smtClean="0"/>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6B9AA-8567-4D5E-938A-6E8591714776}" type="slidenum">
              <a:rPr lang="en-US" smtClean="0"/>
              <a:t>‹#›</a:t>
            </a:fld>
            <a:endParaRPr lang="en-US"/>
          </a:p>
        </p:txBody>
      </p:sp>
    </p:spTree>
    <p:extLst>
      <p:ext uri="{BB962C8B-B14F-4D97-AF65-F5344CB8AC3E}">
        <p14:creationId xmlns:p14="http://schemas.microsoft.com/office/powerpoint/2010/main" val="350452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ABBBE2-87FF-4B80-B87A-9F841AA4DB55}" type="datetime1">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B9AA-8567-4D5E-938A-6E8591714776}" type="slidenum">
              <a:rPr lang="en-US" smtClean="0"/>
              <a:t>‹#›</a:t>
            </a:fld>
            <a:endParaRPr lang="en-US"/>
          </a:p>
        </p:txBody>
      </p:sp>
    </p:spTree>
    <p:extLst>
      <p:ext uri="{BB962C8B-B14F-4D97-AF65-F5344CB8AC3E}">
        <p14:creationId xmlns:p14="http://schemas.microsoft.com/office/powerpoint/2010/main" val="120918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5E913-072F-4CB2-BD5A-E745C17764DE}" type="datetime1">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B9AA-8567-4D5E-938A-6E8591714776}" type="slidenum">
              <a:rPr lang="en-US" smtClean="0"/>
              <a:t>‹#›</a:t>
            </a:fld>
            <a:endParaRPr lang="en-US"/>
          </a:p>
        </p:txBody>
      </p:sp>
    </p:spTree>
    <p:extLst>
      <p:ext uri="{BB962C8B-B14F-4D97-AF65-F5344CB8AC3E}">
        <p14:creationId xmlns:p14="http://schemas.microsoft.com/office/powerpoint/2010/main" val="404225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9364E-5F84-494C-8C84-D3FDF17D73BE}" type="datetime1">
              <a:rPr lang="en-US" smtClean="0"/>
              <a:t>9/27/2022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6B9AA-8567-4D5E-938A-6E8591714776}" type="slidenum">
              <a:rPr lang="en-US" smtClean="0"/>
              <a:t>‹#›</a:t>
            </a:fld>
            <a:endParaRPr lang="en-US"/>
          </a:p>
        </p:txBody>
      </p:sp>
    </p:spTree>
    <p:extLst>
      <p:ext uri="{BB962C8B-B14F-4D97-AF65-F5344CB8AC3E}">
        <p14:creationId xmlns:p14="http://schemas.microsoft.com/office/powerpoint/2010/main" val="75267614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1"/>
            <a:ext cx="10769600" cy="2511188"/>
          </a:xfrm>
        </p:spPr>
        <p:txBody>
          <a:bodyPr>
            <a:normAutofit/>
          </a:bodyPr>
          <a:lstStyle/>
          <a:p>
            <a:pPr algn="ctr"/>
            <a:r>
              <a:rPr lang="en-US" b="1" dirty="0">
                <a:latin typeface="+mn-lt"/>
                <a:cs typeface="Times New Roman" pitchFamily="18" charset="0"/>
              </a:rPr>
              <a:t>             </a:t>
            </a:r>
            <a:r>
              <a:rPr lang="en-US" b="1" dirty="0" smtClean="0">
                <a:solidFill>
                  <a:schemeClr val="tx1"/>
                </a:solidFill>
                <a:latin typeface="+mn-lt"/>
                <a:cs typeface="Times New Roman" pitchFamily="18" charset="0"/>
              </a:rPr>
              <a:t>EVEREST </a:t>
            </a:r>
            <a:r>
              <a:rPr lang="en-US" b="1" dirty="0">
                <a:solidFill>
                  <a:schemeClr val="tx1"/>
                </a:solidFill>
                <a:latin typeface="+mn-lt"/>
                <a:cs typeface="Times New Roman" pitchFamily="18" charset="0"/>
              </a:rPr>
              <a:t>ENGINEERING COLLEGE</a:t>
            </a:r>
            <a:r>
              <a:rPr lang="en-GB" dirty="0">
                <a:solidFill>
                  <a:schemeClr val="tx1"/>
                </a:solidFill>
                <a:latin typeface="+mn-lt"/>
                <a:cs typeface="Times New Roman" pitchFamily="18" charset="0"/>
              </a:rPr>
              <a:t/>
            </a:r>
            <a:br>
              <a:rPr lang="en-GB" dirty="0">
                <a:solidFill>
                  <a:schemeClr val="tx1"/>
                </a:solidFill>
                <a:latin typeface="+mn-lt"/>
                <a:cs typeface="Times New Roman" pitchFamily="18" charset="0"/>
              </a:rPr>
            </a:br>
            <a:r>
              <a:rPr lang="en-GB" dirty="0">
                <a:solidFill>
                  <a:schemeClr val="tx1"/>
                </a:solidFill>
                <a:latin typeface="+mn-lt"/>
                <a:cs typeface="Times New Roman" pitchFamily="18" charset="0"/>
              </a:rPr>
              <a:t>           </a:t>
            </a:r>
            <a:r>
              <a:rPr lang="en-US" dirty="0">
                <a:solidFill>
                  <a:schemeClr val="tx1"/>
                </a:solidFill>
                <a:latin typeface="+mn-lt"/>
                <a:cs typeface="Times New Roman" pitchFamily="18" charset="0"/>
              </a:rPr>
              <a:t>Sanepa, Lalitpur</a:t>
            </a:r>
            <a:br>
              <a:rPr lang="en-US" dirty="0">
                <a:solidFill>
                  <a:schemeClr val="tx1"/>
                </a:solidFill>
                <a:latin typeface="+mn-lt"/>
                <a:cs typeface="Times New Roman" pitchFamily="18" charset="0"/>
              </a:rPr>
            </a:br>
            <a:r>
              <a:rPr lang="en-GB" dirty="0">
                <a:solidFill>
                  <a:schemeClr val="tx1"/>
                </a:solidFill>
                <a:latin typeface="+mn-lt"/>
                <a:cs typeface="Times New Roman" pitchFamily="18" charset="0"/>
              </a:rPr>
              <a:t/>
            </a:r>
            <a:br>
              <a:rPr lang="en-GB" dirty="0">
                <a:solidFill>
                  <a:schemeClr val="tx1"/>
                </a:solidFill>
                <a:latin typeface="+mn-lt"/>
                <a:cs typeface="Times New Roman" pitchFamily="18" charset="0"/>
              </a:rPr>
            </a:br>
            <a:endParaRPr lang="en-US" dirty="0">
              <a:solidFill>
                <a:schemeClr val="tx1"/>
              </a:solidFill>
              <a:latin typeface="+mn-lt"/>
            </a:endParaRPr>
          </a:p>
        </p:txBody>
      </p:sp>
      <p:sp>
        <p:nvSpPr>
          <p:cNvPr id="3" name="Content Placeholder 2"/>
          <p:cNvSpPr>
            <a:spLocks noGrp="1"/>
          </p:cNvSpPr>
          <p:nvPr>
            <p:ph idx="1"/>
          </p:nvPr>
        </p:nvSpPr>
        <p:spPr>
          <a:xfrm>
            <a:off x="838200" y="1825625"/>
            <a:ext cx="11353800" cy="4895850"/>
          </a:xfrm>
        </p:spPr>
        <p:txBody>
          <a:bodyPr>
            <a:normAutofit fontScale="62500" lnSpcReduction="20000"/>
          </a:bodyPr>
          <a:lstStyle/>
          <a:p>
            <a:pPr lvl="0" algn="ctr">
              <a:spcBef>
                <a:spcPct val="20000"/>
              </a:spcBef>
              <a:buClr>
                <a:srgbClr val="D16349"/>
              </a:buClr>
              <a:buSzPct val="85000"/>
            </a:pPr>
            <a:endParaRPr lang="en-GB" b="1" cap="all" spc="250" dirty="0">
              <a:solidFill>
                <a:prstClr val="black"/>
              </a:solidFill>
              <a:latin typeface="Times New Roman" pitchFamily="18" charset="0"/>
              <a:cs typeface="Times New Roman" pitchFamily="18" charset="0"/>
            </a:endParaRPr>
          </a:p>
          <a:p>
            <a:pPr lvl="0" algn="ctr">
              <a:spcBef>
                <a:spcPct val="20000"/>
              </a:spcBef>
              <a:buClr>
                <a:srgbClr val="D16349"/>
              </a:buClr>
              <a:buSzPct val="85000"/>
            </a:pPr>
            <a:endParaRPr lang="en-GB" b="1" cap="all" spc="250" dirty="0">
              <a:solidFill>
                <a:prstClr val="black"/>
              </a:solidFill>
              <a:latin typeface="Times New Roman" pitchFamily="18" charset="0"/>
              <a:cs typeface="Times New Roman" pitchFamily="18" charset="0"/>
            </a:endParaRPr>
          </a:p>
          <a:p>
            <a:pPr lvl="0" algn="ctr">
              <a:spcBef>
                <a:spcPct val="20000"/>
              </a:spcBef>
              <a:buClr>
                <a:srgbClr val="D16349"/>
              </a:buClr>
              <a:buSzPct val="85000"/>
            </a:pPr>
            <a:endParaRPr lang="en-GB" b="1" cap="all" spc="250" dirty="0">
              <a:solidFill>
                <a:prstClr val="black"/>
              </a:solidFill>
              <a:latin typeface="Times New Roman" pitchFamily="18" charset="0"/>
              <a:cs typeface="Times New Roman" pitchFamily="18" charset="0"/>
            </a:endParaRPr>
          </a:p>
          <a:p>
            <a:pPr lvl="0" algn="ctr">
              <a:spcBef>
                <a:spcPct val="20000"/>
              </a:spcBef>
              <a:buClr>
                <a:srgbClr val="D16349"/>
              </a:buClr>
              <a:buSzPct val="85000"/>
            </a:pPr>
            <a:endParaRPr lang="en-GB" b="1" cap="all" spc="250" dirty="0">
              <a:solidFill>
                <a:prstClr val="black"/>
              </a:solidFill>
              <a:latin typeface="Times New Roman" pitchFamily="18" charset="0"/>
              <a:cs typeface="Times New Roman" pitchFamily="18" charset="0"/>
            </a:endParaRPr>
          </a:p>
          <a:p>
            <a:pPr marL="0" indent="0" algn="ctr">
              <a:spcBef>
                <a:spcPct val="20000"/>
              </a:spcBef>
              <a:buClr>
                <a:srgbClr val="D16349"/>
              </a:buClr>
              <a:buSzPct val="85000"/>
              <a:buNone/>
            </a:pPr>
            <a:r>
              <a:rPr lang="en-GB" sz="4500" b="1" cap="all" spc="250" dirty="0">
                <a:solidFill>
                  <a:prstClr val="black"/>
                </a:solidFill>
                <a:cs typeface="Times New Roman" pitchFamily="18" charset="0"/>
              </a:rPr>
              <a:t>A </a:t>
            </a:r>
          </a:p>
          <a:p>
            <a:pPr marL="0" indent="0" algn="ctr">
              <a:spcBef>
                <a:spcPct val="20000"/>
              </a:spcBef>
              <a:buClr>
                <a:srgbClr val="D16349"/>
              </a:buClr>
              <a:buSzPct val="85000"/>
              <a:buNone/>
            </a:pPr>
            <a:r>
              <a:rPr lang="en-GB" sz="4500" b="1" cap="all" spc="250" dirty="0">
                <a:solidFill>
                  <a:prstClr val="black"/>
                </a:solidFill>
                <a:cs typeface="Times New Roman" pitchFamily="18" charset="0"/>
              </a:rPr>
              <a:t>Final report Presentation on</a:t>
            </a:r>
          </a:p>
          <a:p>
            <a:pPr marL="0" lvl="0" indent="0" algn="ctr">
              <a:spcBef>
                <a:spcPct val="20000"/>
              </a:spcBef>
              <a:buClr>
                <a:srgbClr val="D16349"/>
              </a:buClr>
              <a:buSzPct val="85000"/>
              <a:buNone/>
            </a:pPr>
            <a:r>
              <a:rPr lang="en-GB" sz="4500" b="1" cap="all" spc="250" dirty="0">
                <a:solidFill>
                  <a:prstClr val="black"/>
                </a:solidFill>
                <a:cs typeface="Times New Roman" pitchFamily="18" charset="0"/>
              </a:rPr>
              <a:t> </a:t>
            </a:r>
            <a:r>
              <a:rPr lang="en-GB" sz="4500" b="1" cap="all" spc="250" dirty="0" smtClean="0">
                <a:solidFill>
                  <a:prstClr val="black"/>
                </a:solidFill>
                <a:cs typeface="Times New Roman" pitchFamily="18" charset="0"/>
              </a:rPr>
              <a:t>“</a:t>
            </a:r>
            <a:r>
              <a:rPr lang="en-US" sz="4500" b="1" dirty="0"/>
              <a:t>PREDICTION OF A COMPANY'S STOCK PRICE USING MACHINE LEARNING</a:t>
            </a:r>
            <a:r>
              <a:rPr lang="en-GB" sz="5100" b="1" cap="all" spc="250" dirty="0" smtClean="0">
                <a:solidFill>
                  <a:prstClr val="black"/>
                </a:solidFill>
                <a:cs typeface="Times New Roman" pitchFamily="18" charset="0"/>
              </a:rPr>
              <a:t>”   </a:t>
            </a:r>
            <a:endParaRPr lang="en-GB" sz="5100" b="1" cap="all" spc="250" dirty="0">
              <a:solidFill>
                <a:prstClr val="black"/>
              </a:solidFill>
              <a:cs typeface="Times New Roman" pitchFamily="18" charset="0"/>
            </a:endParaRPr>
          </a:p>
          <a:p>
            <a:pPr marL="0" lvl="0" indent="0" algn="r">
              <a:spcBef>
                <a:spcPct val="20000"/>
              </a:spcBef>
              <a:buClr>
                <a:srgbClr val="D16349"/>
              </a:buClr>
              <a:buSzPct val="85000"/>
              <a:buNone/>
            </a:pPr>
            <a:r>
              <a:rPr lang="en-GB" sz="4600" b="1" cap="all" spc="250" dirty="0">
                <a:solidFill>
                  <a:prstClr val="black"/>
                </a:solidFill>
                <a:cs typeface="Times New Roman" pitchFamily="18" charset="0"/>
              </a:rPr>
              <a:t>                                                             </a:t>
            </a:r>
          </a:p>
          <a:p>
            <a:pPr marL="0" lvl="0" indent="0" algn="r">
              <a:lnSpc>
                <a:spcPct val="120000"/>
              </a:lnSpc>
              <a:spcBef>
                <a:spcPct val="20000"/>
              </a:spcBef>
              <a:buClr>
                <a:srgbClr val="D16349"/>
              </a:buClr>
              <a:buSzPct val="85000"/>
              <a:buNone/>
            </a:pPr>
            <a:r>
              <a:rPr lang="en-GB" sz="3200" b="1" cap="all" spc="250" dirty="0">
                <a:solidFill>
                  <a:prstClr val="black"/>
                </a:solidFill>
                <a:cs typeface="Times New Roman" pitchFamily="18" charset="0"/>
              </a:rPr>
              <a:t>			Project Members:</a:t>
            </a:r>
          </a:p>
          <a:p>
            <a:pPr marL="0" lvl="0" indent="0" algn="r">
              <a:lnSpc>
                <a:spcPct val="120000"/>
              </a:lnSpc>
              <a:spcBef>
                <a:spcPct val="20000"/>
              </a:spcBef>
              <a:buClr>
                <a:srgbClr val="D16349"/>
              </a:buClr>
              <a:buSzPct val="85000"/>
              <a:buNone/>
            </a:pPr>
            <a:r>
              <a:rPr lang="en-GB" sz="3200" b="1" cap="all" spc="250" dirty="0">
                <a:solidFill>
                  <a:prstClr val="black"/>
                </a:solidFill>
                <a:cs typeface="Times New Roman" pitchFamily="18" charset="0"/>
              </a:rPr>
              <a:t>NABIN KUMAR BAMMA</a:t>
            </a:r>
          </a:p>
          <a:p>
            <a:pPr marL="0" lvl="0" indent="0" algn="r">
              <a:lnSpc>
                <a:spcPct val="120000"/>
              </a:lnSpc>
              <a:spcBef>
                <a:spcPct val="20000"/>
              </a:spcBef>
              <a:buClr>
                <a:srgbClr val="D16349"/>
              </a:buClr>
              <a:buSzPct val="85000"/>
              <a:buNone/>
            </a:pPr>
            <a:r>
              <a:rPr lang="en-GB" sz="3200" b="1" cap="all" spc="250" dirty="0">
                <a:solidFill>
                  <a:prstClr val="black"/>
                </a:solidFill>
                <a:cs typeface="Times New Roman" pitchFamily="18" charset="0"/>
              </a:rPr>
              <a:t>RABIN KUMAR MANDEL</a:t>
            </a:r>
          </a:p>
          <a:p>
            <a:pPr marL="0" lvl="0" indent="0" algn="r">
              <a:lnSpc>
                <a:spcPct val="120000"/>
              </a:lnSpc>
              <a:spcBef>
                <a:spcPct val="20000"/>
              </a:spcBef>
              <a:buClr>
                <a:srgbClr val="D16349"/>
              </a:buClr>
              <a:buSzPct val="85000"/>
              <a:buNone/>
            </a:pPr>
            <a:r>
              <a:rPr lang="en-GB" sz="3200" b="1" cap="all" spc="250" dirty="0">
                <a:solidFill>
                  <a:prstClr val="black"/>
                </a:solidFill>
                <a:cs typeface="Times New Roman" pitchFamily="18" charset="0"/>
              </a:rPr>
              <a:t>SANTOSH CHAPAGAIN</a:t>
            </a:r>
          </a:p>
          <a:p>
            <a:pPr marL="0" lvl="0" indent="0" algn="r">
              <a:lnSpc>
                <a:spcPct val="120000"/>
              </a:lnSpc>
              <a:spcBef>
                <a:spcPct val="20000"/>
              </a:spcBef>
              <a:buClr>
                <a:srgbClr val="D16349"/>
              </a:buClr>
              <a:buSzPct val="85000"/>
              <a:buNone/>
            </a:pPr>
            <a:r>
              <a:rPr lang="en-GB" sz="3200" b="1" cap="all" spc="250" dirty="0">
                <a:solidFill>
                  <a:prstClr val="black"/>
                </a:solidFill>
                <a:cs typeface="Times New Roman" pitchFamily="18" charset="0"/>
              </a:rPr>
              <a:t>Susil kumar Shrestha</a:t>
            </a:r>
          </a:p>
          <a:p>
            <a:pPr marL="0" lvl="0" indent="0" algn="r">
              <a:spcBef>
                <a:spcPct val="20000"/>
              </a:spcBef>
              <a:buClr>
                <a:srgbClr val="D16349"/>
              </a:buClr>
              <a:buSzPct val="85000"/>
              <a:buNone/>
            </a:pPr>
            <a:r>
              <a:rPr lang="en-US" b="1" cap="all" spc="250" dirty="0">
                <a:solidFill>
                  <a:srgbClr val="646B86"/>
                </a:solidFill>
                <a:latin typeface="Georgia"/>
              </a:rPr>
              <a:t>                                         </a:t>
            </a:r>
          </a:p>
        </p:txBody>
      </p:sp>
      <p:sp>
        <p:nvSpPr>
          <p:cNvPr id="7" name="Slide Number Placeholder 6"/>
          <p:cNvSpPr>
            <a:spLocks noGrp="1"/>
          </p:cNvSpPr>
          <p:nvPr>
            <p:ph type="sldNum" sz="quarter" idx="12"/>
          </p:nvPr>
        </p:nvSpPr>
        <p:spPr/>
        <p:txBody>
          <a:bodyPr/>
          <a:lstStyle/>
          <a:p>
            <a:fld id="{B286B9AA-8567-4D5E-938A-6E8591714776}" type="slidenum">
              <a:rPr lang="en-US" smtClean="0"/>
              <a:t>1</a:t>
            </a:fld>
            <a:endParaRPr lang="en-US"/>
          </a:p>
        </p:txBody>
      </p:sp>
      <p:pic>
        <p:nvPicPr>
          <p:cNvPr id="4" name="Picture 3"/>
          <p:cNvPicPr>
            <a:picLocks noChangeAspect="1"/>
          </p:cNvPicPr>
          <p:nvPr/>
        </p:nvPicPr>
        <p:blipFill>
          <a:blip r:embed="rId2"/>
          <a:stretch>
            <a:fillRect/>
          </a:stretch>
        </p:blipFill>
        <p:spPr>
          <a:xfrm>
            <a:off x="5379027" y="1451887"/>
            <a:ext cx="1433945" cy="1059302"/>
          </a:xfrm>
          <a:prstGeom prst="rect">
            <a:avLst/>
          </a:prstGeom>
        </p:spPr>
      </p:pic>
    </p:spTree>
    <p:extLst>
      <p:ext uri="{BB962C8B-B14F-4D97-AF65-F5344CB8AC3E}">
        <p14:creationId xmlns:p14="http://schemas.microsoft.com/office/powerpoint/2010/main" val="1895416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				VARIABLES</a:t>
            </a:r>
            <a:endParaRPr lang="en-US" b="1" dirty="0">
              <a:latin typeface="+mn-lt"/>
            </a:endParaRPr>
          </a:p>
        </p:txBody>
      </p:sp>
      <p:sp>
        <p:nvSpPr>
          <p:cNvPr id="3" name="Content Placeholder 2"/>
          <p:cNvSpPr>
            <a:spLocks noGrp="1"/>
          </p:cNvSpPr>
          <p:nvPr>
            <p:ph idx="1"/>
          </p:nvPr>
        </p:nvSpPr>
        <p:spPr>
          <a:xfrm>
            <a:off x="838200" y="1439259"/>
            <a:ext cx="10515600" cy="4351338"/>
          </a:xfrm>
        </p:spPr>
        <p:txBody>
          <a:bodyPr>
            <a:noAutofit/>
          </a:bodyPr>
          <a:lstStyle/>
          <a:p>
            <a:r>
              <a:rPr lang="en-US" sz="2400" dirty="0" smtClean="0"/>
              <a:t>Date </a:t>
            </a:r>
          </a:p>
          <a:p>
            <a:r>
              <a:rPr lang="en-US" sz="2400" dirty="0" smtClean="0"/>
              <a:t>Open</a:t>
            </a:r>
          </a:p>
          <a:p>
            <a:r>
              <a:rPr lang="en-US" sz="2400" dirty="0" smtClean="0"/>
              <a:t>Close</a:t>
            </a:r>
          </a:p>
          <a:p>
            <a:r>
              <a:rPr lang="en-US" sz="2400" dirty="0" smtClean="0"/>
              <a:t>High</a:t>
            </a:r>
          </a:p>
          <a:p>
            <a:r>
              <a:rPr lang="en-US" sz="2400" dirty="0" smtClean="0"/>
              <a:t>Low</a:t>
            </a:r>
          </a:p>
          <a:p>
            <a:r>
              <a:rPr lang="en-US" sz="2400" dirty="0" smtClean="0"/>
              <a:t>EPS</a:t>
            </a:r>
          </a:p>
          <a:p>
            <a:r>
              <a:rPr lang="en-US" sz="2400" dirty="0" smtClean="0"/>
              <a:t>P/E</a:t>
            </a:r>
          </a:p>
          <a:p>
            <a:r>
              <a:rPr lang="en-US" sz="2400" dirty="0" smtClean="0"/>
              <a:t>Inflation Rate</a:t>
            </a:r>
          </a:p>
          <a:p>
            <a:r>
              <a:rPr lang="en-US" sz="2400" dirty="0" smtClean="0"/>
              <a:t>Interest Rate</a:t>
            </a:r>
          </a:p>
          <a:p>
            <a:r>
              <a:rPr lang="en-US" sz="2400" dirty="0" smtClean="0"/>
              <a:t>Adj close</a:t>
            </a:r>
          </a:p>
          <a:p>
            <a:r>
              <a:rPr lang="en-US" sz="2400" dirty="0" smtClean="0"/>
              <a:t>Volume</a:t>
            </a:r>
          </a:p>
          <a:p>
            <a:pPr marL="0" indent="0">
              <a:buNone/>
            </a:pPr>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B286B9AA-8567-4D5E-938A-6E8591714776}" type="slidenum">
              <a:rPr lang="en-US" smtClean="0"/>
              <a:t>10</a:t>
            </a:fld>
            <a:endParaRPr lang="en-US"/>
          </a:p>
        </p:txBody>
      </p:sp>
    </p:spTree>
    <p:extLst>
      <p:ext uri="{BB962C8B-B14F-4D97-AF65-F5344CB8AC3E}">
        <p14:creationId xmlns:p14="http://schemas.microsoft.com/office/powerpoint/2010/main" val="1202822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mn-lt"/>
              </a:rPr>
              <a:t>SAMPLE DATASET</a:t>
            </a:r>
            <a:endParaRPr lang="en-US" dirty="0">
              <a:latin typeface="+mn-lt"/>
            </a:endParaRPr>
          </a:p>
        </p:txBody>
      </p:sp>
      <p:sp>
        <p:nvSpPr>
          <p:cNvPr id="4" name="Slide Number Placeholder 3"/>
          <p:cNvSpPr>
            <a:spLocks noGrp="1"/>
          </p:cNvSpPr>
          <p:nvPr>
            <p:ph type="sldNum" sz="quarter" idx="12"/>
          </p:nvPr>
        </p:nvSpPr>
        <p:spPr/>
        <p:txBody>
          <a:bodyPr/>
          <a:lstStyle/>
          <a:p>
            <a:fld id="{B286B9AA-8567-4D5E-938A-6E8591714776}" type="slidenum">
              <a:rPr lang="en-US" smtClean="0"/>
              <a:t>11</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72106" y="1690688"/>
            <a:ext cx="9436995" cy="4380992"/>
          </a:xfrm>
          <a:prstGeom prst="rect">
            <a:avLst/>
          </a:prstGeom>
        </p:spPr>
      </p:pic>
    </p:spTree>
    <p:extLst>
      <p:ext uri="{BB962C8B-B14F-4D97-AF65-F5344CB8AC3E}">
        <p14:creationId xmlns:p14="http://schemas.microsoft.com/office/powerpoint/2010/main" val="2209908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DATA BEFORE INTERPOLATION</a:t>
            </a:r>
            <a:endParaRPr lang="en-US" b="1" dirty="0">
              <a:latin typeface="+mn-lt"/>
            </a:endParaRPr>
          </a:p>
        </p:txBody>
      </p:sp>
      <p:sp>
        <p:nvSpPr>
          <p:cNvPr id="4" name="Slide Number Placeholder 3"/>
          <p:cNvSpPr>
            <a:spLocks noGrp="1"/>
          </p:cNvSpPr>
          <p:nvPr>
            <p:ph type="sldNum" sz="quarter" idx="12"/>
          </p:nvPr>
        </p:nvSpPr>
        <p:spPr/>
        <p:txBody>
          <a:bodyPr/>
          <a:lstStyle/>
          <a:p>
            <a:fld id="{B286B9AA-8567-4D5E-938A-6E8591714776}" type="slidenum">
              <a:rPr lang="en-US" smtClean="0"/>
              <a:t>12</a:t>
            </a:fld>
            <a:endParaRPr lang="en-US"/>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05307" y="1906073"/>
            <a:ext cx="4427664" cy="4476035"/>
          </a:xfrm>
          <a:prstGeom prst="rect">
            <a:avLst/>
          </a:prstGeom>
        </p:spPr>
      </p:pic>
      <p:pic>
        <p:nvPicPr>
          <p:cNvPr id="6" name="Content Placeholder 4"/>
          <p:cNvPicPr>
            <a:picLocks/>
          </p:cNvPicPr>
          <p:nvPr/>
        </p:nvPicPr>
        <p:blipFill>
          <a:blip r:embed="rId3">
            <a:extLst>
              <a:ext uri="{28A0092B-C50C-407E-A947-70E740481C1C}">
                <a14:useLocalDpi xmlns:a14="http://schemas.microsoft.com/office/drawing/2010/main" val="0"/>
              </a:ext>
            </a:extLst>
          </a:blip>
          <a:stretch>
            <a:fillRect/>
          </a:stretch>
        </p:blipFill>
        <p:spPr>
          <a:xfrm>
            <a:off x="5203064" y="2047741"/>
            <a:ext cx="6988936" cy="4673734"/>
          </a:xfrm>
          <a:prstGeom prst="rect">
            <a:avLst/>
          </a:prstGeom>
        </p:spPr>
      </p:pic>
    </p:spTree>
    <p:extLst>
      <p:ext uri="{BB962C8B-B14F-4D97-AF65-F5344CB8AC3E}">
        <p14:creationId xmlns:p14="http://schemas.microsoft.com/office/powerpoint/2010/main" val="3895687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DATA AFTER INTERPOLATION</a:t>
            </a:r>
            <a:endParaRPr lang="en-US" b="1" dirty="0">
              <a:latin typeface="+mn-lt"/>
            </a:endParaRPr>
          </a:p>
        </p:txBody>
      </p:sp>
      <p:sp>
        <p:nvSpPr>
          <p:cNvPr id="4" name="Slide Number Placeholder 3"/>
          <p:cNvSpPr>
            <a:spLocks noGrp="1"/>
          </p:cNvSpPr>
          <p:nvPr>
            <p:ph type="sldNum" sz="quarter" idx="12"/>
          </p:nvPr>
        </p:nvSpPr>
        <p:spPr/>
        <p:txBody>
          <a:bodyPr/>
          <a:lstStyle/>
          <a:p>
            <a:fld id="{B286B9AA-8567-4D5E-938A-6E8591714776}" type="slidenum">
              <a:rPr lang="en-US" smtClean="0"/>
              <a:t>13</a:t>
            </a:fld>
            <a:endParaRPr lang="en-US"/>
          </a:p>
        </p:txBody>
      </p:sp>
      <p:pic>
        <p:nvPicPr>
          <p:cNvPr id="5"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1973" y="1963484"/>
            <a:ext cx="5068950" cy="4392866"/>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898522" y="1963482"/>
            <a:ext cx="5628069" cy="4392868"/>
          </a:xfrm>
          <a:prstGeom prst="rect">
            <a:avLst/>
          </a:prstGeom>
        </p:spPr>
      </p:pic>
    </p:spTree>
    <p:extLst>
      <p:ext uri="{BB962C8B-B14F-4D97-AF65-F5344CB8AC3E}">
        <p14:creationId xmlns:p14="http://schemas.microsoft.com/office/powerpoint/2010/main" val="796009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FINAL </a:t>
            </a:r>
            <a:r>
              <a:rPr lang="en-US" b="1" dirty="0">
                <a:latin typeface="+mn-lt"/>
              </a:rPr>
              <a:t>DATASET</a:t>
            </a:r>
          </a:p>
        </p:txBody>
      </p:sp>
      <p:sp>
        <p:nvSpPr>
          <p:cNvPr id="4" name="Slide Number Placeholder 3"/>
          <p:cNvSpPr>
            <a:spLocks noGrp="1"/>
          </p:cNvSpPr>
          <p:nvPr>
            <p:ph type="sldNum" sz="quarter" idx="12"/>
          </p:nvPr>
        </p:nvSpPr>
        <p:spPr/>
        <p:txBody>
          <a:bodyPr/>
          <a:lstStyle/>
          <a:p>
            <a:fld id="{B286B9AA-8567-4D5E-938A-6E8591714776}" type="slidenum">
              <a:rPr lang="en-US" smtClean="0"/>
              <a:t>14</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10611117" cy="4838901"/>
          </a:xfrm>
        </p:spPr>
      </p:pic>
    </p:spTree>
    <p:extLst>
      <p:ext uri="{BB962C8B-B14F-4D97-AF65-F5344CB8AC3E}">
        <p14:creationId xmlns:p14="http://schemas.microsoft.com/office/powerpoint/2010/main" val="86373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	FEATURE SELECTION OF VARIABLE</a:t>
            </a:r>
            <a:endParaRPr lang="en-US" b="1" dirty="0">
              <a:latin typeface="+mn-l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837" y="1825625"/>
            <a:ext cx="8165205" cy="4351338"/>
          </a:xfrm>
        </p:spPr>
      </p:pic>
      <p:sp>
        <p:nvSpPr>
          <p:cNvPr id="4" name="Slide Number Placeholder 3"/>
          <p:cNvSpPr>
            <a:spLocks noGrp="1"/>
          </p:cNvSpPr>
          <p:nvPr>
            <p:ph type="sldNum" sz="quarter" idx="12"/>
          </p:nvPr>
        </p:nvSpPr>
        <p:spPr/>
        <p:txBody>
          <a:bodyPr/>
          <a:lstStyle/>
          <a:p>
            <a:fld id="{B286B9AA-8567-4D5E-938A-6E8591714776}" type="slidenum">
              <a:rPr lang="en-US" smtClean="0"/>
              <a:t>15</a:t>
            </a:fld>
            <a:endParaRPr lang="en-US"/>
          </a:p>
        </p:txBody>
      </p:sp>
    </p:spTree>
    <p:extLst>
      <p:ext uri="{BB962C8B-B14F-4D97-AF65-F5344CB8AC3E}">
        <p14:creationId xmlns:p14="http://schemas.microsoft.com/office/powerpoint/2010/main" val="3958363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		CORRELATION MATRIX</a:t>
            </a:r>
            <a:endParaRPr lang="en-US" b="1" dirty="0">
              <a:latin typeface="+mn-l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255" y="1976949"/>
            <a:ext cx="10836359" cy="4256426"/>
          </a:xfrm>
        </p:spPr>
      </p:pic>
      <p:sp>
        <p:nvSpPr>
          <p:cNvPr id="4" name="Slide Number Placeholder 3"/>
          <p:cNvSpPr>
            <a:spLocks noGrp="1"/>
          </p:cNvSpPr>
          <p:nvPr>
            <p:ph type="sldNum" sz="quarter" idx="12"/>
          </p:nvPr>
        </p:nvSpPr>
        <p:spPr/>
        <p:txBody>
          <a:bodyPr/>
          <a:lstStyle/>
          <a:p>
            <a:fld id="{B286B9AA-8567-4D5E-938A-6E8591714776}" type="slidenum">
              <a:rPr lang="en-US" smtClean="0"/>
              <a:t>16</a:t>
            </a:fld>
            <a:endParaRPr lang="en-US"/>
          </a:p>
        </p:txBody>
      </p:sp>
    </p:spTree>
    <p:extLst>
      <p:ext uri="{BB962C8B-B14F-4D97-AF65-F5344CB8AC3E}">
        <p14:creationId xmlns:p14="http://schemas.microsoft.com/office/powerpoint/2010/main" val="3554697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			</a:t>
            </a:r>
            <a:r>
              <a:rPr lang="en-US" b="1" dirty="0" smtClean="0">
                <a:latin typeface="+mn-lt"/>
              </a:rPr>
              <a:t>MODEL </a:t>
            </a:r>
            <a:r>
              <a:rPr lang="en-US" b="1" dirty="0">
                <a:latin typeface="+mn-lt"/>
              </a:rPr>
              <a:t>USED</a:t>
            </a:r>
            <a:br>
              <a:rPr lang="en-US" b="1" dirty="0">
                <a:latin typeface="+mn-lt"/>
              </a:rPr>
            </a:br>
            <a:endParaRPr lang="en-US" b="1" dirty="0">
              <a:latin typeface="+mn-l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Long Short-Term Memory (LSTM)</a:t>
            </a:r>
            <a:endParaRPr lang="en-US" i="1" dirty="0"/>
          </a:p>
          <a:p>
            <a:pPr>
              <a:buFont typeface="Wingdings" panose="05000000000000000000" pitchFamily="2" charset="2"/>
              <a:buChar char="Ø"/>
            </a:pPr>
            <a:r>
              <a:rPr lang="en-US" dirty="0"/>
              <a:t>Random Forest Regression</a:t>
            </a:r>
            <a:endParaRPr lang="en-US" i="1" dirty="0"/>
          </a:p>
          <a:p>
            <a:pPr>
              <a:buFont typeface="Wingdings" panose="05000000000000000000" pitchFamily="2" charset="2"/>
              <a:buChar char="Ø"/>
            </a:pPr>
            <a:r>
              <a:rPr lang="en-US" dirty="0"/>
              <a:t>Support Vector Regression</a:t>
            </a:r>
            <a:endParaRPr lang="en-US" i="1" dirty="0"/>
          </a:p>
          <a:p>
            <a:endParaRPr lang="en-US" dirty="0"/>
          </a:p>
        </p:txBody>
      </p:sp>
      <p:sp>
        <p:nvSpPr>
          <p:cNvPr id="4" name="Slide Number Placeholder 3"/>
          <p:cNvSpPr>
            <a:spLocks noGrp="1"/>
          </p:cNvSpPr>
          <p:nvPr>
            <p:ph type="sldNum" sz="quarter" idx="12"/>
          </p:nvPr>
        </p:nvSpPr>
        <p:spPr/>
        <p:txBody>
          <a:bodyPr/>
          <a:lstStyle/>
          <a:p>
            <a:fld id="{B286B9AA-8567-4D5E-938A-6E8591714776}" type="slidenum">
              <a:rPr lang="en-US" smtClean="0"/>
              <a:t>17</a:t>
            </a:fld>
            <a:endParaRPr lang="en-US"/>
          </a:p>
        </p:txBody>
      </p:sp>
    </p:spTree>
    <p:extLst>
      <p:ext uri="{BB962C8B-B14F-4D97-AF65-F5344CB8AC3E}">
        <p14:creationId xmlns:p14="http://schemas.microsoft.com/office/powerpoint/2010/main" val="865497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97279"/>
          </a:xfrm>
        </p:spPr>
        <p:txBody>
          <a:bodyPr/>
          <a:lstStyle/>
          <a:p>
            <a:r>
              <a:rPr lang="en-US" b="1" dirty="0">
                <a:latin typeface="+mn-lt"/>
                <a:cs typeface="Times New Roman" panose="02020603050405020304" pitchFamily="18" charset="0"/>
              </a:rPr>
              <a:t>Long Short-Term Memory (LSTM)</a:t>
            </a:r>
            <a:endParaRPr lang="en-US" dirty="0">
              <a:latin typeface="+mn-lt"/>
            </a:endParaRPr>
          </a:p>
        </p:txBody>
      </p:sp>
      <p:sp>
        <p:nvSpPr>
          <p:cNvPr id="3" name="Content Placeholder 2"/>
          <p:cNvSpPr>
            <a:spLocks noGrp="1"/>
          </p:cNvSpPr>
          <p:nvPr>
            <p:ph idx="1"/>
          </p:nvPr>
        </p:nvSpPr>
        <p:spPr>
          <a:xfrm>
            <a:off x="838200" y="942535"/>
            <a:ext cx="10515600" cy="5234428"/>
          </a:xfrm>
        </p:spPr>
        <p:txBody>
          <a:bodyPr>
            <a:normAutofit/>
          </a:bodyPr>
          <a:lstStyle/>
          <a:p>
            <a:pPr algn="just">
              <a:buFont typeface="Wingdings" panose="05000000000000000000" pitchFamily="2" charset="2"/>
              <a:buChar char="Ø"/>
            </a:pPr>
            <a:r>
              <a:rPr lang="en-US" sz="2200" dirty="0">
                <a:cs typeface="Times New Roman" panose="02020603050405020304" pitchFamily="18" charset="0"/>
              </a:rPr>
              <a:t>Long Short- Term Memory (LSTM) is a modified version of recurrent neural networks, which makes it easier to remember past data in memory.</a:t>
            </a:r>
          </a:p>
          <a:p>
            <a:pPr algn="just">
              <a:buFont typeface="Wingdings" panose="05000000000000000000" pitchFamily="2" charset="2"/>
              <a:buChar char="Ø"/>
            </a:pPr>
            <a:endParaRPr lang="en-US" sz="2200" dirty="0">
              <a:cs typeface="Times New Roman" panose="02020603050405020304" pitchFamily="18" charset="0"/>
            </a:endParaRPr>
          </a:p>
          <a:p>
            <a:pPr marL="0" indent="0" algn="just">
              <a:buNone/>
            </a:pPr>
            <a:endParaRPr lang="en-US" sz="2200" dirty="0">
              <a:cs typeface="Times New Roman" panose="02020603050405020304" pitchFamily="18" charset="0"/>
            </a:endParaRPr>
          </a:p>
          <a:p>
            <a:pPr marL="0" indent="0" algn="just">
              <a:buNone/>
            </a:pPr>
            <a:endParaRPr lang="en-US" sz="2200" dirty="0">
              <a:cs typeface="Times New Roman" panose="02020603050405020304" pitchFamily="18" charset="0"/>
            </a:endParaRPr>
          </a:p>
          <a:p>
            <a:pPr marL="457200" lvl="1" indent="0" algn="just">
              <a:buNone/>
            </a:pPr>
            <a:r>
              <a:rPr lang="en-US" sz="2200" dirty="0">
                <a:cs typeface="Times New Roman" panose="02020603050405020304" pitchFamily="18" charset="0"/>
              </a:rPr>
              <a:t>                  </a:t>
            </a:r>
          </a:p>
          <a:p>
            <a:pPr marL="457200" lvl="1" indent="0" algn="just">
              <a:buNone/>
            </a:pPr>
            <a:endParaRPr lang="en-US" sz="2200" dirty="0">
              <a:cs typeface="Times New Roman" panose="02020603050405020304" pitchFamily="18" charset="0"/>
            </a:endParaRPr>
          </a:p>
          <a:p>
            <a:pPr marL="457200" lvl="1" indent="0" algn="just">
              <a:buNone/>
            </a:pPr>
            <a:endParaRPr lang="en-US" sz="2200" dirty="0">
              <a:cs typeface="Times New Roman" panose="02020603050405020304" pitchFamily="18" charset="0"/>
            </a:endParaRPr>
          </a:p>
          <a:p>
            <a:pPr marL="457200" lvl="1" indent="0" algn="just">
              <a:buNone/>
            </a:pPr>
            <a:endParaRPr lang="en-US" sz="2200" dirty="0">
              <a:cs typeface="Times New Roman" panose="02020603050405020304" pitchFamily="18" charset="0"/>
            </a:endParaRPr>
          </a:p>
          <a:p>
            <a:pPr marL="457200" lvl="1" indent="0" algn="just">
              <a:buNone/>
            </a:pPr>
            <a:endParaRPr lang="en-US" sz="2200" dirty="0">
              <a:cs typeface="Times New Roman" panose="02020603050405020304" pitchFamily="18" charset="0"/>
            </a:endParaRPr>
          </a:p>
          <a:p>
            <a:endParaRPr lang="en-US" sz="2200" dirty="0"/>
          </a:p>
        </p:txBody>
      </p:sp>
      <p:sp>
        <p:nvSpPr>
          <p:cNvPr id="4" name="Slide Number Placeholder 3"/>
          <p:cNvSpPr>
            <a:spLocks noGrp="1"/>
          </p:cNvSpPr>
          <p:nvPr>
            <p:ph type="sldNum" sz="quarter" idx="12"/>
          </p:nvPr>
        </p:nvSpPr>
        <p:spPr/>
        <p:txBody>
          <a:bodyPr/>
          <a:lstStyle/>
          <a:p>
            <a:fld id="{B286B9AA-8567-4D5E-938A-6E8591714776}" type="slidenum">
              <a:rPr lang="en-US" smtClean="0"/>
              <a:t>18</a:t>
            </a:fld>
            <a:endParaRPr lang="en-US"/>
          </a:p>
        </p:txBody>
      </p:sp>
      <p:pic>
        <p:nvPicPr>
          <p:cNvPr id="7" name="Picture 6">
            <a:extLst>
              <a:ext uri="{FF2B5EF4-FFF2-40B4-BE49-F238E27FC236}">
                <a16:creationId xmlns:a16="http://schemas.microsoft.com/office/drawing/2014/main" xmlns="" id="{D388A047-BCB9-4CA2-D713-E2859A0E9134}"/>
              </a:ext>
            </a:extLst>
          </p:cNvPr>
          <p:cNvPicPr>
            <a:picLocks noChangeAspect="1"/>
          </p:cNvPicPr>
          <p:nvPr/>
        </p:nvPicPr>
        <p:blipFill>
          <a:blip r:embed="rId2"/>
          <a:stretch>
            <a:fillRect/>
          </a:stretch>
        </p:blipFill>
        <p:spPr>
          <a:xfrm>
            <a:off x="2005229" y="1814731"/>
            <a:ext cx="8447066" cy="3446585"/>
          </a:xfrm>
          <a:prstGeom prst="rect">
            <a:avLst/>
          </a:prstGeom>
        </p:spPr>
      </p:pic>
      <p:pic>
        <p:nvPicPr>
          <p:cNvPr id="9" name="Picture 8">
            <a:extLst>
              <a:ext uri="{FF2B5EF4-FFF2-40B4-BE49-F238E27FC236}">
                <a16:creationId xmlns:a16="http://schemas.microsoft.com/office/drawing/2014/main" xmlns="" id="{42474E81-69D5-B6A9-310B-CB4B6ACEF8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468" y="5261316"/>
            <a:ext cx="7125051" cy="1237957"/>
          </a:xfrm>
          <a:prstGeom prst="rect">
            <a:avLst/>
          </a:prstGeom>
        </p:spPr>
      </p:pic>
    </p:spTree>
    <p:extLst>
      <p:ext uri="{BB962C8B-B14F-4D97-AF65-F5344CB8AC3E}">
        <p14:creationId xmlns:p14="http://schemas.microsoft.com/office/powerpoint/2010/main" val="3602384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681036"/>
          </a:xfrm>
        </p:spPr>
        <p:txBody>
          <a:bodyPr>
            <a:normAutofit fontScale="90000"/>
          </a:bodyPr>
          <a:lstStyle/>
          <a:p>
            <a:r>
              <a:rPr lang="en-US" b="1" dirty="0" smtClean="0">
                <a:latin typeface="+mn-lt"/>
                <a:cs typeface="Times New Roman" panose="02020603050405020304" pitchFamily="18" charset="0"/>
              </a:rPr>
              <a:t>	RANDOM FOREST REGRESSOR</a:t>
            </a:r>
            <a:endParaRPr lang="en-US" b="1" dirty="0">
              <a:latin typeface="+mn-lt"/>
              <a:cs typeface="Times New Roman" panose="02020603050405020304" pitchFamily="18" charset="0"/>
            </a:endParaRPr>
          </a:p>
        </p:txBody>
      </p:sp>
      <p:sp>
        <p:nvSpPr>
          <p:cNvPr id="3" name="Content Placeholder 2"/>
          <p:cNvSpPr>
            <a:spLocks noGrp="1"/>
          </p:cNvSpPr>
          <p:nvPr>
            <p:ph idx="1"/>
          </p:nvPr>
        </p:nvSpPr>
        <p:spPr>
          <a:xfrm>
            <a:off x="838200" y="681038"/>
            <a:ext cx="10515600" cy="5495925"/>
          </a:xfrm>
        </p:spPr>
        <p:txBody>
          <a:bodyPr>
            <a:normAutofit/>
          </a:bodyPr>
          <a:lstStyle/>
          <a:p>
            <a:pPr algn="just">
              <a:lnSpc>
                <a:spcPct val="150000"/>
              </a:lnSpc>
              <a:buFont typeface="Wingdings" panose="05000000000000000000" pitchFamily="2" charset="2"/>
              <a:buChar char="Ø"/>
            </a:pPr>
            <a:r>
              <a:rPr lang="en-US" sz="2200" dirty="0">
                <a:cs typeface="Times New Roman" panose="02020603050405020304" pitchFamily="18" charset="0"/>
              </a:rPr>
              <a:t> Based on decision trees that resolves the problem of over fitting existing in simple decision tree models by bagging on training data and variables. </a:t>
            </a:r>
          </a:p>
        </p:txBody>
      </p:sp>
      <p:sp>
        <p:nvSpPr>
          <p:cNvPr id="4" name="Slide Number Placeholder 3"/>
          <p:cNvSpPr>
            <a:spLocks noGrp="1"/>
          </p:cNvSpPr>
          <p:nvPr>
            <p:ph type="sldNum" sz="quarter" idx="12"/>
          </p:nvPr>
        </p:nvSpPr>
        <p:spPr/>
        <p:txBody>
          <a:bodyPr/>
          <a:lstStyle/>
          <a:p>
            <a:fld id="{B286B9AA-8567-4D5E-938A-6E8591714776}" type="slidenum">
              <a:rPr lang="en-US" smtClean="0"/>
              <a:t>19</a:t>
            </a:fld>
            <a:endParaRPr lang="en-US"/>
          </a:p>
        </p:txBody>
      </p:sp>
      <p:pic>
        <p:nvPicPr>
          <p:cNvPr id="6" name="Picture 5">
            <a:extLst>
              <a:ext uri="{FF2B5EF4-FFF2-40B4-BE49-F238E27FC236}">
                <a16:creationId xmlns:a16="http://schemas.microsoft.com/office/drawing/2014/main" xmlns="" id="{CBFEBB70-1B85-A2C4-0503-FC9B8270E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716" y="1885071"/>
            <a:ext cx="8567225" cy="4291891"/>
          </a:xfrm>
          <a:prstGeom prst="rect">
            <a:avLst/>
          </a:prstGeom>
        </p:spPr>
      </p:pic>
    </p:spTree>
    <p:extLst>
      <p:ext uri="{BB962C8B-B14F-4D97-AF65-F5344CB8AC3E}">
        <p14:creationId xmlns:p14="http://schemas.microsoft.com/office/powerpoint/2010/main" val="1814638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Times New Roman" pitchFamily="18" charset="0"/>
                <a:cs typeface="Times New Roman" pitchFamily="18" charset="0"/>
              </a:rPr>
              <a:t>CONTENTS</a:t>
            </a:r>
            <a:endParaRPr lang="en-US" sz="3200" dirty="0"/>
          </a:p>
        </p:txBody>
      </p:sp>
      <p:sp>
        <p:nvSpPr>
          <p:cNvPr id="3" name="Content Placeholder 2"/>
          <p:cNvSpPr>
            <a:spLocks noGrp="1"/>
          </p:cNvSpPr>
          <p:nvPr>
            <p:ph idx="1"/>
          </p:nvPr>
        </p:nvSpPr>
        <p:spPr>
          <a:xfrm>
            <a:off x="810491" y="1226128"/>
            <a:ext cx="9239363" cy="5022272"/>
          </a:xfrm>
        </p:spPr>
        <p:txBody>
          <a:bodyPr>
            <a:normAutofit lnSpcReduction="10000"/>
          </a:bodyPr>
          <a:lstStyle/>
          <a:p>
            <a:pPr marL="0" indent="0">
              <a:lnSpc>
                <a:spcPct val="100000"/>
              </a:lnSpc>
              <a:spcBef>
                <a:spcPts val="400"/>
              </a:spcBef>
              <a:buNone/>
            </a:pPr>
            <a:r>
              <a:rPr lang="en-US" sz="2200" dirty="0">
                <a:cs typeface="Times New Roman" pitchFamily="18" charset="0"/>
              </a:rPr>
              <a:t>Title</a:t>
            </a:r>
          </a:p>
          <a:p>
            <a:pPr algn="just">
              <a:lnSpc>
                <a:spcPct val="100000"/>
              </a:lnSpc>
              <a:spcBef>
                <a:spcPts val="400"/>
              </a:spcBef>
              <a:buFont typeface="Wingdings" panose="05000000000000000000" pitchFamily="2" charset="2"/>
              <a:buChar char="Ø"/>
            </a:pPr>
            <a:r>
              <a:rPr lang="en-US" sz="2200" dirty="0">
                <a:cs typeface="Times New Roman" pitchFamily="18" charset="0"/>
              </a:rPr>
              <a:t>Introduction</a:t>
            </a:r>
          </a:p>
          <a:p>
            <a:pPr algn="just">
              <a:lnSpc>
                <a:spcPct val="100000"/>
              </a:lnSpc>
              <a:spcBef>
                <a:spcPts val="400"/>
              </a:spcBef>
              <a:buFont typeface="Wingdings" panose="05000000000000000000" pitchFamily="2" charset="2"/>
              <a:buChar char="Ø"/>
            </a:pPr>
            <a:r>
              <a:rPr lang="en-US" sz="2200" dirty="0">
                <a:cs typeface="Times New Roman" pitchFamily="18" charset="0"/>
              </a:rPr>
              <a:t>Aim and Objective</a:t>
            </a:r>
          </a:p>
          <a:p>
            <a:pPr algn="just">
              <a:lnSpc>
                <a:spcPct val="100000"/>
              </a:lnSpc>
              <a:spcBef>
                <a:spcPts val="400"/>
              </a:spcBef>
              <a:buFont typeface="Wingdings" panose="05000000000000000000" pitchFamily="2" charset="2"/>
              <a:buChar char="Ø"/>
            </a:pPr>
            <a:r>
              <a:rPr lang="en-US" sz="2200" dirty="0">
                <a:cs typeface="Times New Roman" pitchFamily="18" charset="0"/>
              </a:rPr>
              <a:t>Application</a:t>
            </a:r>
          </a:p>
          <a:p>
            <a:pPr algn="just">
              <a:lnSpc>
                <a:spcPct val="100000"/>
              </a:lnSpc>
              <a:spcBef>
                <a:spcPts val="400"/>
              </a:spcBef>
              <a:buFont typeface="Wingdings" panose="05000000000000000000" pitchFamily="2" charset="2"/>
              <a:buChar char="Ø"/>
            </a:pPr>
            <a:r>
              <a:rPr lang="en-US" sz="2200" dirty="0">
                <a:cs typeface="Times New Roman" pitchFamily="18" charset="0"/>
              </a:rPr>
              <a:t>Project Feature</a:t>
            </a:r>
          </a:p>
          <a:p>
            <a:pPr algn="just">
              <a:lnSpc>
                <a:spcPct val="100000"/>
              </a:lnSpc>
              <a:spcBef>
                <a:spcPts val="400"/>
              </a:spcBef>
              <a:buFont typeface="Wingdings" panose="05000000000000000000" pitchFamily="2" charset="2"/>
              <a:buChar char="Ø"/>
            </a:pPr>
            <a:r>
              <a:rPr lang="en-US" sz="2200" dirty="0">
                <a:cs typeface="Times New Roman" pitchFamily="18" charset="0"/>
              </a:rPr>
              <a:t>Literature review</a:t>
            </a:r>
          </a:p>
          <a:p>
            <a:pPr algn="just">
              <a:lnSpc>
                <a:spcPct val="100000"/>
              </a:lnSpc>
              <a:spcBef>
                <a:spcPts val="400"/>
              </a:spcBef>
              <a:buFont typeface="Wingdings" panose="05000000000000000000" pitchFamily="2" charset="2"/>
              <a:buChar char="Ø"/>
            </a:pPr>
            <a:r>
              <a:rPr lang="en-US" sz="2200" dirty="0" smtClean="0">
                <a:cs typeface="Times New Roman" pitchFamily="18" charset="0"/>
              </a:rPr>
              <a:t>Methodology</a:t>
            </a:r>
          </a:p>
          <a:p>
            <a:pPr algn="just">
              <a:lnSpc>
                <a:spcPct val="100000"/>
              </a:lnSpc>
              <a:spcBef>
                <a:spcPts val="400"/>
              </a:spcBef>
              <a:buFont typeface="Wingdings" panose="05000000000000000000" pitchFamily="2" charset="2"/>
              <a:buChar char="Ø"/>
            </a:pPr>
            <a:r>
              <a:rPr lang="en-US" sz="2200" dirty="0">
                <a:cs typeface="Times New Roman" pitchFamily="18" charset="0"/>
              </a:rPr>
              <a:t>Variables </a:t>
            </a:r>
          </a:p>
          <a:p>
            <a:pPr algn="just">
              <a:lnSpc>
                <a:spcPct val="100000"/>
              </a:lnSpc>
              <a:spcBef>
                <a:spcPts val="400"/>
              </a:spcBef>
              <a:buFont typeface="Wingdings" panose="05000000000000000000" pitchFamily="2" charset="2"/>
              <a:buChar char="Ø"/>
            </a:pPr>
            <a:r>
              <a:rPr lang="en-US" sz="2200" dirty="0">
                <a:cs typeface="Times New Roman" pitchFamily="18" charset="0"/>
              </a:rPr>
              <a:t>Model </a:t>
            </a:r>
            <a:r>
              <a:rPr lang="en-US" sz="2200" dirty="0" smtClean="0">
                <a:cs typeface="Times New Roman" pitchFamily="18" charset="0"/>
              </a:rPr>
              <a:t>Used</a:t>
            </a:r>
          </a:p>
          <a:p>
            <a:pPr algn="just">
              <a:lnSpc>
                <a:spcPct val="100000"/>
              </a:lnSpc>
              <a:spcBef>
                <a:spcPts val="400"/>
              </a:spcBef>
              <a:buFont typeface="Wingdings" panose="05000000000000000000" pitchFamily="2" charset="2"/>
              <a:buChar char="Ø"/>
            </a:pPr>
            <a:r>
              <a:rPr lang="en-US" sz="2200" dirty="0" smtClean="0">
                <a:cs typeface="Times New Roman" pitchFamily="18" charset="0"/>
              </a:rPr>
              <a:t>System </a:t>
            </a:r>
            <a:r>
              <a:rPr lang="en-US" sz="2200" dirty="0">
                <a:cs typeface="Times New Roman" pitchFamily="18" charset="0"/>
              </a:rPr>
              <a:t>Design</a:t>
            </a:r>
          </a:p>
          <a:p>
            <a:pPr algn="just">
              <a:lnSpc>
                <a:spcPct val="100000"/>
              </a:lnSpc>
              <a:spcBef>
                <a:spcPts val="400"/>
              </a:spcBef>
              <a:buFont typeface="Wingdings" panose="05000000000000000000" pitchFamily="2" charset="2"/>
              <a:buChar char="Ø"/>
            </a:pPr>
            <a:r>
              <a:rPr lang="en-US" sz="2200" dirty="0">
                <a:cs typeface="Times New Roman" pitchFamily="18" charset="0"/>
              </a:rPr>
              <a:t>Result and Analysis</a:t>
            </a:r>
          </a:p>
          <a:p>
            <a:pPr algn="just">
              <a:lnSpc>
                <a:spcPct val="100000"/>
              </a:lnSpc>
              <a:spcBef>
                <a:spcPts val="400"/>
              </a:spcBef>
              <a:buFont typeface="Wingdings" panose="05000000000000000000" pitchFamily="2" charset="2"/>
              <a:buChar char="Ø"/>
            </a:pPr>
            <a:r>
              <a:rPr lang="en-US" sz="2200" dirty="0">
                <a:cs typeface="Times New Roman" pitchFamily="18" charset="0"/>
              </a:rPr>
              <a:t>Limitation</a:t>
            </a:r>
          </a:p>
          <a:p>
            <a:pPr algn="just">
              <a:lnSpc>
                <a:spcPct val="100000"/>
              </a:lnSpc>
              <a:spcBef>
                <a:spcPts val="400"/>
              </a:spcBef>
              <a:buFont typeface="Wingdings" panose="05000000000000000000" pitchFamily="2" charset="2"/>
              <a:buChar char="Ø"/>
            </a:pPr>
            <a:r>
              <a:rPr lang="en-US" sz="2200" dirty="0" smtClean="0">
                <a:cs typeface="Times New Roman" pitchFamily="18" charset="0"/>
              </a:rPr>
              <a:t>Conclusion</a:t>
            </a:r>
            <a:endParaRPr lang="en-US" sz="2200" dirty="0">
              <a:cs typeface="Times New Roman" pitchFamily="18" charset="0"/>
            </a:endParaRPr>
          </a:p>
          <a:p>
            <a:pPr algn="just">
              <a:lnSpc>
                <a:spcPct val="100000"/>
              </a:lnSpc>
              <a:spcBef>
                <a:spcPts val="400"/>
              </a:spcBef>
              <a:buFont typeface="Wingdings" panose="05000000000000000000" pitchFamily="2" charset="2"/>
              <a:buChar char="Ø"/>
            </a:pPr>
            <a:r>
              <a:rPr lang="en-US" sz="2200" dirty="0">
                <a:cs typeface="Times New Roman" pitchFamily="18" charset="0"/>
              </a:rPr>
              <a:t>References</a:t>
            </a:r>
          </a:p>
          <a:p>
            <a:pPr marL="342900" indent="-342900">
              <a:lnSpc>
                <a:spcPct val="100000"/>
              </a:lnSpc>
              <a:spcBef>
                <a:spcPts val="400"/>
              </a:spcBef>
              <a:buFont typeface="+mj-lt"/>
              <a:buAutoNum type="arabicPeriod"/>
            </a:pPr>
            <a:endParaRPr lang="en-US" sz="2200" dirty="0">
              <a:cs typeface="Times New Roman" pitchFamily="18" charset="0"/>
            </a:endParaRPr>
          </a:p>
          <a:p>
            <a:pPr marL="0" indent="0">
              <a:lnSpc>
                <a:spcPct val="100000"/>
              </a:lnSpc>
              <a:buNone/>
            </a:pPr>
            <a:endParaRPr lang="en-US" sz="2200" dirty="0"/>
          </a:p>
        </p:txBody>
      </p:sp>
      <p:sp>
        <p:nvSpPr>
          <p:cNvPr id="4" name="Slide Number Placeholder 3"/>
          <p:cNvSpPr>
            <a:spLocks noGrp="1"/>
          </p:cNvSpPr>
          <p:nvPr>
            <p:ph type="sldNum" sz="quarter" idx="12"/>
          </p:nvPr>
        </p:nvSpPr>
        <p:spPr/>
        <p:txBody>
          <a:bodyPr/>
          <a:lstStyle/>
          <a:p>
            <a:fld id="{B286B9AA-8567-4D5E-938A-6E8591714776}" type="slidenum">
              <a:rPr lang="en-US" smtClean="0"/>
              <a:t>2</a:t>
            </a:fld>
            <a:endParaRPr lang="en-US"/>
          </a:p>
        </p:txBody>
      </p:sp>
    </p:spTree>
    <p:extLst>
      <p:ext uri="{BB962C8B-B14F-4D97-AF65-F5344CB8AC3E}">
        <p14:creationId xmlns:p14="http://schemas.microsoft.com/office/powerpoint/2010/main" val="1246580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B415CB-EAC4-E0BE-E631-E77E25CB862D}"/>
              </a:ext>
            </a:extLst>
          </p:cNvPr>
          <p:cNvSpPr>
            <a:spLocks noGrp="1"/>
          </p:cNvSpPr>
          <p:nvPr>
            <p:ph type="title"/>
          </p:nvPr>
        </p:nvSpPr>
        <p:spPr>
          <a:xfrm>
            <a:off x="838200" y="1"/>
            <a:ext cx="10515600" cy="1688122"/>
          </a:xfrm>
        </p:spPr>
        <p:txBody>
          <a:bodyPr>
            <a:normAutofit/>
          </a:bodyPr>
          <a:lstStyle/>
          <a:p>
            <a:r>
              <a:rPr lang="en-US" sz="4000" dirty="0">
                <a:latin typeface="+mn-lt"/>
              </a:rPr>
              <a:t>Hyperparameter tuning of the Random Forest Regressor</a:t>
            </a:r>
          </a:p>
        </p:txBody>
      </p:sp>
      <p:pic>
        <p:nvPicPr>
          <p:cNvPr id="6" name="Content Placeholder 5">
            <a:extLst>
              <a:ext uri="{FF2B5EF4-FFF2-40B4-BE49-F238E27FC236}">
                <a16:creationId xmlns:a16="http://schemas.microsoft.com/office/drawing/2014/main" xmlns="" id="{3CD5E316-FDBB-8913-87E0-F1AAF402C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335" y="1308295"/>
            <a:ext cx="10069330" cy="2940148"/>
          </a:xfrm>
        </p:spPr>
      </p:pic>
      <p:sp>
        <p:nvSpPr>
          <p:cNvPr id="4" name="Slide Number Placeholder 3">
            <a:extLst>
              <a:ext uri="{FF2B5EF4-FFF2-40B4-BE49-F238E27FC236}">
                <a16:creationId xmlns:a16="http://schemas.microsoft.com/office/drawing/2014/main" xmlns="" id="{554F8423-E0FD-09B1-451F-343E56C1E693}"/>
              </a:ext>
            </a:extLst>
          </p:cNvPr>
          <p:cNvSpPr>
            <a:spLocks noGrp="1"/>
          </p:cNvSpPr>
          <p:nvPr>
            <p:ph type="sldNum" sz="quarter" idx="12"/>
          </p:nvPr>
        </p:nvSpPr>
        <p:spPr/>
        <p:txBody>
          <a:bodyPr/>
          <a:lstStyle/>
          <a:p>
            <a:fld id="{B286B9AA-8567-4D5E-938A-6E8591714776}" type="slidenum">
              <a:rPr lang="en-US" smtClean="0"/>
              <a:t>20</a:t>
            </a:fld>
            <a:endParaRPr lang="en-US"/>
          </a:p>
        </p:txBody>
      </p:sp>
      <p:pic>
        <p:nvPicPr>
          <p:cNvPr id="8" name="Picture 7">
            <a:extLst>
              <a:ext uri="{FF2B5EF4-FFF2-40B4-BE49-F238E27FC236}">
                <a16:creationId xmlns:a16="http://schemas.microsoft.com/office/drawing/2014/main" xmlns="" id="{DFF23A2E-EBF7-62DE-03BD-AC49E1AEF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646" y="4651736"/>
            <a:ext cx="8816581" cy="1467710"/>
          </a:xfrm>
          <a:prstGeom prst="rect">
            <a:avLst/>
          </a:prstGeom>
        </p:spPr>
      </p:pic>
    </p:spTree>
    <p:extLst>
      <p:ext uri="{BB962C8B-B14F-4D97-AF65-F5344CB8AC3E}">
        <p14:creationId xmlns:p14="http://schemas.microsoft.com/office/powerpoint/2010/main" val="2541663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81036"/>
          </a:xfrm>
        </p:spPr>
        <p:txBody>
          <a:bodyPr>
            <a:normAutofit fontScale="90000"/>
          </a:bodyPr>
          <a:lstStyle/>
          <a:p>
            <a:r>
              <a:rPr lang="en-US" b="1" dirty="0">
                <a:latin typeface="+mn-lt"/>
              </a:rPr>
              <a:t>	SUPPORT VECTOR REGRESSION</a:t>
            </a:r>
            <a:endParaRPr lang="en-US" dirty="0">
              <a:latin typeface="+mn-lt"/>
            </a:endParaRPr>
          </a:p>
        </p:txBody>
      </p:sp>
      <p:sp>
        <p:nvSpPr>
          <p:cNvPr id="3" name="Content Placeholder 2"/>
          <p:cNvSpPr>
            <a:spLocks noGrp="1"/>
          </p:cNvSpPr>
          <p:nvPr>
            <p:ph idx="1"/>
          </p:nvPr>
        </p:nvSpPr>
        <p:spPr>
          <a:xfrm>
            <a:off x="838200" y="681037"/>
            <a:ext cx="10515600" cy="5495926"/>
          </a:xfrm>
        </p:spPr>
        <p:txBody>
          <a:bodyPr>
            <a:normAutofit/>
          </a:bodyPr>
          <a:lstStyle/>
          <a:p>
            <a:pPr algn="just">
              <a:lnSpc>
                <a:spcPct val="150000"/>
              </a:lnSpc>
              <a:buFont typeface="Wingdings" panose="05000000000000000000" pitchFamily="2" charset="2"/>
              <a:buChar char="Ø"/>
            </a:pPr>
            <a:r>
              <a:rPr lang="en-US" sz="2200" dirty="0">
                <a:cs typeface="Times New Roman" panose="02020603050405020304" pitchFamily="18" charset="0"/>
              </a:rPr>
              <a:t>SVR is regression technique to minimize error using most suitable hyper plane. Different kernel functions such as linear, RBF, Sigmoid and Polynomial are used and selecting kernel function is significant for regression</a:t>
            </a:r>
            <a:r>
              <a:rPr lang="en-US" sz="2200" dirty="0"/>
              <a:t>. </a:t>
            </a:r>
          </a:p>
          <a:p>
            <a:pPr algn="just">
              <a:lnSpc>
                <a:spcPct val="150000"/>
              </a:lnSpc>
            </a:pPr>
            <a:endParaRPr lang="en-US" sz="2200" dirty="0">
              <a:cs typeface="Times New Roman" panose="02020603050405020304" pitchFamily="18" charset="0"/>
            </a:endParaRPr>
          </a:p>
          <a:p>
            <a:pPr algn="just">
              <a:lnSpc>
                <a:spcPct val="150000"/>
              </a:lnSpc>
            </a:pPr>
            <a:endParaRPr lang="en-US" sz="2200" dirty="0">
              <a:cs typeface="Times New Roman" panose="02020603050405020304" pitchFamily="18" charset="0"/>
            </a:endParaRPr>
          </a:p>
          <a:p>
            <a:pPr marL="0" indent="0" algn="just">
              <a:lnSpc>
                <a:spcPct val="150000"/>
              </a:lnSpc>
              <a:buNone/>
            </a:pPr>
            <a:endParaRPr lang="en-US" sz="2200" dirty="0"/>
          </a:p>
        </p:txBody>
      </p:sp>
      <p:sp>
        <p:nvSpPr>
          <p:cNvPr id="4" name="Slide Number Placeholder 3"/>
          <p:cNvSpPr>
            <a:spLocks noGrp="1"/>
          </p:cNvSpPr>
          <p:nvPr>
            <p:ph type="sldNum" sz="quarter" idx="12"/>
          </p:nvPr>
        </p:nvSpPr>
        <p:spPr/>
        <p:txBody>
          <a:bodyPr/>
          <a:lstStyle/>
          <a:p>
            <a:fld id="{B286B9AA-8567-4D5E-938A-6E8591714776}" type="slidenum">
              <a:rPr lang="en-US" smtClean="0"/>
              <a:t>21</a:t>
            </a:fld>
            <a:endParaRPr lang="en-US"/>
          </a:p>
        </p:txBody>
      </p:sp>
      <p:pic>
        <p:nvPicPr>
          <p:cNvPr id="6" name="Picture 5">
            <a:extLst>
              <a:ext uri="{FF2B5EF4-FFF2-40B4-BE49-F238E27FC236}">
                <a16:creationId xmlns:a16="http://schemas.microsoft.com/office/drawing/2014/main" xmlns="" id="{518F3327-27C1-4155-5E85-678B5C7D2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9" y="2205368"/>
            <a:ext cx="9609684" cy="3971595"/>
          </a:xfrm>
          <a:prstGeom prst="rect">
            <a:avLst/>
          </a:prstGeom>
        </p:spPr>
      </p:pic>
    </p:spTree>
    <p:extLst>
      <p:ext uri="{BB962C8B-B14F-4D97-AF65-F5344CB8AC3E}">
        <p14:creationId xmlns:p14="http://schemas.microsoft.com/office/powerpoint/2010/main" val="4227517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4DD15-4E77-650A-A8E5-E108F379B52B}"/>
              </a:ext>
            </a:extLst>
          </p:cNvPr>
          <p:cNvSpPr>
            <a:spLocks noGrp="1"/>
          </p:cNvSpPr>
          <p:nvPr>
            <p:ph type="title"/>
          </p:nvPr>
        </p:nvSpPr>
        <p:spPr>
          <a:xfrm>
            <a:off x="838200" y="309489"/>
            <a:ext cx="10515600" cy="942537"/>
          </a:xfrm>
        </p:spPr>
        <p:txBody>
          <a:bodyPr>
            <a:noAutofit/>
          </a:bodyPr>
          <a:lstStyle/>
          <a:p>
            <a:r>
              <a:rPr lang="en-US" sz="3600" dirty="0">
                <a:effectLst/>
                <a:latin typeface="+mn-lt"/>
                <a:ea typeface="Times New Roman" panose="02020603050405020304" pitchFamily="18" charset="0"/>
                <a:cs typeface="Mangal" panose="02040503050203030202" pitchFamily="18" charset="0"/>
              </a:rPr>
              <a:t>Hyperparameter tuning  and performance metrics of the Support Vector Regressor</a:t>
            </a:r>
            <a:r>
              <a:rPr lang="en-US" sz="4000" dirty="0">
                <a:effectLst/>
                <a:latin typeface="+mn-lt"/>
                <a:ea typeface="Times New Roman" panose="02020603050405020304" pitchFamily="18" charset="0"/>
                <a:cs typeface="Mangal" panose="02040503050203030202" pitchFamily="18" charset="0"/>
              </a:rPr>
              <a:t/>
            </a:r>
            <a:br>
              <a:rPr lang="en-US" sz="4000" dirty="0">
                <a:effectLst/>
                <a:latin typeface="+mn-lt"/>
                <a:ea typeface="Times New Roman" panose="02020603050405020304" pitchFamily="18" charset="0"/>
                <a:cs typeface="Mangal" panose="02040503050203030202" pitchFamily="18" charset="0"/>
              </a:rPr>
            </a:br>
            <a:endParaRPr lang="en-US" sz="4000" dirty="0">
              <a:latin typeface="+mn-lt"/>
            </a:endParaRPr>
          </a:p>
        </p:txBody>
      </p:sp>
      <p:pic>
        <p:nvPicPr>
          <p:cNvPr id="6" name="Content Placeholder 5">
            <a:extLst>
              <a:ext uri="{FF2B5EF4-FFF2-40B4-BE49-F238E27FC236}">
                <a16:creationId xmlns:a16="http://schemas.microsoft.com/office/drawing/2014/main" xmlns="" id="{AAE0FC00-282B-6998-6A01-F7C0D3075E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2031" y="1277784"/>
            <a:ext cx="7840169" cy="3048425"/>
          </a:xfrm>
        </p:spPr>
      </p:pic>
      <p:sp>
        <p:nvSpPr>
          <p:cNvPr id="4" name="Slide Number Placeholder 3">
            <a:extLst>
              <a:ext uri="{FF2B5EF4-FFF2-40B4-BE49-F238E27FC236}">
                <a16:creationId xmlns:a16="http://schemas.microsoft.com/office/drawing/2014/main" xmlns="" id="{6C8AE221-296D-11BF-A77F-1DADBBBB47F6}"/>
              </a:ext>
            </a:extLst>
          </p:cNvPr>
          <p:cNvSpPr>
            <a:spLocks noGrp="1"/>
          </p:cNvSpPr>
          <p:nvPr>
            <p:ph type="sldNum" sz="quarter" idx="12"/>
          </p:nvPr>
        </p:nvSpPr>
        <p:spPr/>
        <p:txBody>
          <a:bodyPr/>
          <a:lstStyle/>
          <a:p>
            <a:fld id="{B286B9AA-8567-4D5E-938A-6E8591714776}" type="slidenum">
              <a:rPr lang="en-US" smtClean="0"/>
              <a:t>22</a:t>
            </a:fld>
            <a:endParaRPr lang="en-US"/>
          </a:p>
        </p:txBody>
      </p:sp>
      <p:pic>
        <p:nvPicPr>
          <p:cNvPr id="8" name="Picture 7">
            <a:extLst>
              <a:ext uri="{FF2B5EF4-FFF2-40B4-BE49-F238E27FC236}">
                <a16:creationId xmlns:a16="http://schemas.microsoft.com/office/drawing/2014/main" xmlns="" id="{3338377C-739F-4E1A-CDAC-38140B32A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013" y="4479641"/>
            <a:ext cx="6635341" cy="1697519"/>
          </a:xfrm>
          <a:prstGeom prst="rect">
            <a:avLst/>
          </a:prstGeom>
        </p:spPr>
      </p:pic>
    </p:spTree>
    <p:extLst>
      <p:ext uri="{BB962C8B-B14F-4D97-AF65-F5344CB8AC3E}">
        <p14:creationId xmlns:p14="http://schemas.microsoft.com/office/powerpoint/2010/main" val="83720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8CA1AE-90A4-C13E-CCCB-14DB58E39EA1}"/>
              </a:ext>
            </a:extLst>
          </p:cNvPr>
          <p:cNvSpPr>
            <a:spLocks noGrp="1"/>
          </p:cNvSpPr>
          <p:nvPr>
            <p:ph type="title"/>
          </p:nvPr>
        </p:nvSpPr>
        <p:spPr>
          <a:xfrm>
            <a:off x="838200" y="0"/>
            <a:ext cx="10515600" cy="681037"/>
          </a:xfrm>
        </p:spPr>
        <p:txBody>
          <a:bodyPr>
            <a:noAutofit/>
          </a:bodyPr>
          <a:lstStyle/>
          <a:p>
            <a:pPr algn="ctr"/>
            <a:r>
              <a:rPr lang="en-US" b="1" dirty="0" smtClean="0">
                <a:latin typeface="+mn-lt"/>
              </a:rPr>
              <a:t>SYSTEM DESIGN DIAGRAM</a:t>
            </a:r>
            <a:endParaRPr lang="en-US" b="1" dirty="0">
              <a:latin typeface="+mn-lt"/>
            </a:endParaRPr>
          </a:p>
        </p:txBody>
      </p:sp>
      <p:sp>
        <p:nvSpPr>
          <p:cNvPr id="4" name="Slide Number Placeholder 3">
            <a:extLst>
              <a:ext uri="{FF2B5EF4-FFF2-40B4-BE49-F238E27FC236}">
                <a16:creationId xmlns:a16="http://schemas.microsoft.com/office/drawing/2014/main" xmlns="" id="{BFD4D918-6511-06E3-E5DF-F5583C14AE5F}"/>
              </a:ext>
            </a:extLst>
          </p:cNvPr>
          <p:cNvSpPr>
            <a:spLocks noGrp="1"/>
          </p:cNvSpPr>
          <p:nvPr>
            <p:ph type="sldNum" sz="quarter" idx="12"/>
          </p:nvPr>
        </p:nvSpPr>
        <p:spPr/>
        <p:txBody>
          <a:bodyPr/>
          <a:lstStyle/>
          <a:p>
            <a:fld id="{B286B9AA-8567-4D5E-938A-6E8591714776}" type="slidenum">
              <a:rPr lang="en-US" smtClean="0"/>
              <a:t>23</a:t>
            </a:fld>
            <a:endParaRPr lang="en-US"/>
          </a:p>
        </p:txBody>
      </p:sp>
      <p:pic>
        <p:nvPicPr>
          <p:cNvPr id="11" name="Content Placeholder 10">
            <a:extLst>
              <a:ext uri="{FF2B5EF4-FFF2-40B4-BE49-F238E27FC236}">
                <a16:creationId xmlns:a16="http://schemas.microsoft.com/office/drawing/2014/main" xmlns="" id="{5FB901A9-23B8-8CD3-F22B-F3F70902E5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2135" y="770731"/>
            <a:ext cx="9337183" cy="5982802"/>
          </a:xfrm>
        </p:spPr>
      </p:pic>
    </p:spTree>
    <p:extLst>
      <p:ext uri="{BB962C8B-B14F-4D97-AF65-F5344CB8AC3E}">
        <p14:creationId xmlns:p14="http://schemas.microsoft.com/office/powerpoint/2010/main" val="20007761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36458" cy="746223"/>
          </a:xfrm>
        </p:spPr>
        <p:txBody>
          <a:bodyPr/>
          <a:lstStyle/>
          <a:p>
            <a:r>
              <a:rPr lang="en-US" sz="4400" b="1" dirty="0">
                <a:latin typeface="+mn-lt"/>
                <a:cs typeface="Times New Roman" panose="02020603050405020304" pitchFamily="18" charset="0"/>
              </a:rPr>
              <a:t>              RESULTS AND ANALYSIS</a:t>
            </a:r>
            <a:endParaRPr lang="en-US" dirty="0">
              <a:latin typeface="+mn-lt"/>
            </a:endParaRPr>
          </a:p>
        </p:txBody>
      </p:sp>
      <p:sp>
        <p:nvSpPr>
          <p:cNvPr id="3" name="Content Placeholder 2"/>
          <p:cNvSpPr>
            <a:spLocks noGrp="1"/>
          </p:cNvSpPr>
          <p:nvPr>
            <p:ph idx="1"/>
          </p:nvPr>
        </p:nvSpPr>
        <p:spPr>
          <a:xfrm>
            <a:off x="417343" y="1111348"/>
            <a:ext cx="11244774" cy="5381527"/>
          </a:xfrm>
        </p:spPr>
        <p:txBody>
          <a:bodyPr>
            <a:normAutofit/>
          </a:bodyPr>
          <a:lstStyle/>
          <a:p>
            <a:pPr>
              <a:lnSpc>
                <a:spcPct val="150000"/>
              </a:lnSpc>
            </a:pPr>
            <a:r>
              <a:rPr lang="en-US" sz="2200" dirty="0">
                <a:effectLst/>
                <a:ea typeface="Times New Roman" panose="02020603050405020304" pitchFamily="18" charset="0"/>
                <a:cs typeface="Mangal" panose="02040503050203030202" pitchFamily="18" charset="0"/>
              </a:rPr>
              <a:t>After carefully tuning each individual model’s parameters and preprocessing options, </a:t>
            </a:r>
          </a:p>
          <a:p>
            <a:pPr lvl="1">
              <a:lnSpc>
                <a:spcPct val="150000"/>
              </a:lnSpc>
            </a:pPr>
            <a:r>
              <a:rPr lang="en-US" sz="2200" dirty="0">
                <a:effectLst/>
                <a:ea typeface="Times New Roman" panose="02020603050405020304" pitchFamily="18" charset="0"/>
                <a:cs typeface="Mangal" panose="02040503050203030202" pitchFamily="18" charset="0"/>
              </a:rPr>
              <a:t>we report the results obtained from each model.</a:t>
            </a:r>
          </a:p>
          <a:p>
            <a:pPr>
              <a:lnSpc>
                <a:spcPct val="150000"/>
              </a:lnSpc>
            </a:pPr>
            <a:r>
              <a:rPr lang="en-US" sz="2200" dirty="0">
                <a:effectLst/>
                <a:ea typeface="Times New Roman" panose="02020603050405020304" pitchFamily="18" charset="0"/>
                <a:cs typeface="Mangal" panose="02040503050203030202" pitchFamily="18" charset="0"/>
              </a:rPr>
              <a:t>We take LSTM model as </a:t>
            </a:r>
            <a:r>
              <a:rPr lang="en-US" sz="2200" dirty="0">
                <a:ea typeface="Times New Roman" panose="02020603050405020304" pitchFamily="18" charset="0"/>
                <a:cs typeface="Mangal" panose="02040503050203030202" pitchFamily="18" charset="0"/>
              </a:rPr>
              <a:t>a </a:t>
            </a:r>
            <a:r>
              <a:rPr lang="en-US" sz="2200" dirty="0">
                <a:effectLst/>
                <a:ea typeface="Times New Roman" panose="02020603050405020304" pitchFamily="18" charset="0"/>
                <a:cs typeface="Mangal" panose="02040503050203030202" pitchFamily="18" charset="0"/>
              </a:rPr>
              <a:t>baseline model,</a:t>
            </a:r>
          </a:p>
          <a:p>
            <a:pPr lvl="1">
              <a:lnSpc>
                <a:spcPct val="150000"/>
              </a:lnSpc>
            </a:pPr>
            <a:r>
              <a:rPr lang="en-US" sz="2200" dirty="0">
                <a:effectLst/>
                <a:ea typeface="Times New Roman" panose="02020603050405020304" pitchFamily="18" charset="0"/>
                <a:cs typeface="Mangal" panose="02040503050203030202" pitchFamily="18" charset="0"/>
              </a:rPr>
              <a:t> Random forest model and SVR Model gives less root mean squared error and </a:t>
            </a:r>
            <a:r>
              <a:rPr lang="en-US" sz="2200" dirty="0">
                <a:ea typeface="Times New Roman" panose="02020603050405020304" pitchFamily="18" charset="0"/>
                <a:cs typeface="Mangal" panose="02040503050203030202" pitchFamily="18" charset="0"/>
              </a:rPr>
              <a:t>MAE</a:t>
            </a:r>
            <a:r>
              <a:rPr lang="en-US" sz="2200" dirty="0">
                <a:effectLst/>
                <a:ea typeface="Times New Roman" panose="02020603050405020304" pitchFamily="18" charset="0"/>
                <a:cs typeface="Mangal" panose="02040503050203030202" pitchFamily="18" charset="0"/>
              </a:rPr>
              <a:t> than LSTM model.</a:t>
            </a:r>
          </a:p>
          <a:p>
            <a:pPr>
              <a:lnSpc>
                <a:spcPct val="150000"/>
              </a:lnSpc>
            </a:pPr>
            <a:r>
              <a:rPr lang="en-US" sz="2200" dirty="0">
                <a:cs typeface="Mangal" panose="02040503050203030202" pitchFamily="18" charset="0"/>
              </a:rPr>
              <a:t>Among the three models Random forest model gives best performance.</a:t>
            </a:r>
            <a:endParaRPr lang="en-US" sz="2200" dirty="0"/>
          </a:p>
        </p:txBody>
      </p:sp>
      <p:sp>
        <p:nvSpPr>
          <p:cNvPr id="4" name="Slide Number Placeholder 3"/>
          <p:cNvSpPr>
            <a:spLocks noGrp="1"/>
          </p:cNvSpPr>
          <p:nvPr>
            <p:ph type="sldNum" sz="quarter" idx="12"/>
          </p:nvPr>
        </p:nvSpPr>
        <p:spPr/>
        <p:txBody>
          <a:bodyPr/>
          <a:lstStyle/>
          <a:p>
            <a:fld id="{B286B9AA-8567-4D5E-938A-6E8591714776}" type="slidenum">
              <a:rPr lang="en-US" smtClean="0"/>
              <a:t>24</a:t>
            </a:fld>
            <a:endParaRPr lang="en-US"/>
          </a:p>
        </p:txBody>
      </p:sp>
    </p:spTree>
    <p:extLst>
      <p:ext uri="{BB962C8B-B14F-4D97-AF65-F5344CB8AC3E}">
        <p14:creationId xmlns:p14="http://schemas.microsoft.com/office/powerpoint/2010/main" val="3612998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CC9B0-F06C-F53F-62AA-E1C6D02C89B3}"/>
              </a:ext>
            </a:extLst>
          </p:cNvPr>
          <p:cNvSpPr>
            <a:spLocks noGrp="1"/>
          </p:cNvSpPr>
          <p:nvPr>
            <p:ph type="title"/>
          </p:nvPr>
        </p:nvSpPr>
        <p:spPr>
          <a:xfrm>
            <a:off x="838200" y="136525"/>
            <a:ext cx="10515600" cy="1804817"/>
          </a:xfrm>
        </p:spPr>
        <p:txBody>
          <a:bodyPr>
            <a:noAutofit/>
          </a:bodyPr>
          <a:lstStyle/>
          <a:p>
            <a:pPr marL="0" marR="0">
              <a:spcBef>
                <a:spcPts val="0"/>
              </a:spcBef>
              <a:spcAft>
                <a:spcPts val="1000"/>
              </a:spcAft>
            </a:pPr>
            <a:r>
              <a:rPr lang="en-US" b="1" dirty="0">
                <a:effectLst/>
                <a:latin typeface="+mn-lt"/>
                <a:ea typeface="Times New Roman" panose="02020603050405020304" pitchFamily="18" charset="0"/>
                <a:cs typeface="Mangal" panose="02040503050203030202" pitchFamily="18" charset="0"/>
              </a:rPr>
              <a:t>Compare Performance of three different predictions models</a:t>
            </a:r>
            <a:br>
              <a:rPr lang="en-US" b="1" dirty="0">
                <a:effectLst/>
                <a:latin typeface="+mn-lt"/>
                <a:ea typeface="Times New Roman" panose="02020603050405020304" pitchFamily="18" charset="0"/>
                <a:cs typeface="Mangal" panose="02040503050203030202" pitchFamily="18" charset="0"/>
              </a:rPr>
            </a:br>
            <a:endParaRPr lang="en-US" b="1" dirty="0">
              <a:latin typeface="+mn-lt"/>
            </a:endParaRPr>
          </a:p>
        </p:txBody>
      </p:sp>
      <p:graphicFrame>
        <p:nvGraphicFramePr>
          <p:cNvPr id="5" name="Content Placeholder 4">
            <a:extLst>
              <a:ext uri="{FF2B5EF4-FFF2-40B4-BE49-F238E27FC236}">
                <a16:creationId xmlns:a16="http://schemas.microsoft.com/office/drawing/2014/main" xmlns="" id="{D5862786-6AA7-C8A5-6EC3-00744EDDED8E}"/>
              </a:ext>
            </a:extLst>
          </p:cNvPr>
          <p:cNvGraphicFramePr>
            <a:graphicFrameLocks noGrp="1"/>
          </p:cNvGraphicFramePr>
          <p:nvPr>
            <p:ph idx="1"/>
            <p:extLst>
              <p:ext uri="{D42A27DB-BD31-4B8C-83A1-F6EECF244321}">
                <p14:modId xmlns:p14="http://schemas.microsoft.com/office/powerpoint/2010/main" val="4247978235"/>
              </p:ext>
            </p:extLst>
          </p:nvPr>
        </p:nvGraphicFramePr>
        <p:xfrm>
          <a:off x="1931831" y="1777286"/>
          <a:ext cx="8534532" cy="4297989"/>
        </p:xfrm>
        <a:graphic>
          <a:graphicData uri="http://schemas.openxmlformats.org/drawingml/2006/table">
            <a:tbl>
              <a:tblPr firstRow="1" firstCol="1" bandRow="1"/>
              <a:tblGrid>
                <a:gridCol w="1758475">
                  <a:extLst>
                    <a:ext uri="{9D8B030D-6E8A-4147-A177-3AD203B41FA5}">
                      <a16:colId xmlns:a16="http://schemas.microsoft.com/office/drawing/2014/main" xmlns="" val="1670230721"/>
                    </a:ext>
                  </a:extLst>
                </a:gridCol>
                <a:gridCol w="3991376">
                  <a:extLst>
                    <a:ext uri="{9D8B030D-6E8A-4147-A177-3AD203B41FA5}">
                      <a16:colId xmlns:a16="http://schemas.microsoft.com/office/drawing/2014/main" xmlns="" val="1951607025"/>
                    </a:ext>
                  </a:extLst>
                </a:gridCol>
                <a:gridCol w="1299518">
                  <a:extLst>
                    <a:ext uri="{9D8B030D-6E8A-4147-A177-3AD203B41FA5}">
                      <a16:colId xmlns:a16="http://schemas.microsoft.com/office/drawing/2014/main" xmlns="" val="350477433"/>
                    </a:ext>
                  </a:extLst>
                </a:gridCol>
                <a:gridCol w="1485163">
                  <a:extLst>
                    <a:ext uri="{9D8B030D-6E8A-4147-A177-3AD203B41FA5}">
                      <a16:colId xmlns:a16="http://schemas.microsoft.com/office/drawing/2014/main" xmlns="" val="2667861337"/>
                    </a:ext>
                  </a:extLst>
                </a:gridCol>
              </a:tblGrid>
              <a:tr h="812197">
                <a:tc>
                  <a:txBody>
                    <a:bodyPr/>
                    <a:lstStyle/>
                    <a:p>
                      <a:pPr marL="0" marR="0" algn="just">
                        <a:lnSpc>
                          <a:spcPct val="150000"/>
                        </a:lnSpc>
                        <a:spcBef>
                          <a:spcPts val="0"/>
                        </a:spcBef>
                        <a:spcAft>
                          <a:spcPts val="1800"/>
                        </a:spcAft>
                      </a:pPr>
                      <a:r>
                        <a:rPr lang="en-US" sz="1800" b="1" dirty="0">
                          <a:effectLst/>
                          <a:latin typeface="+mn-lt"/>
                          <a:ea typeface="Times New Roman" panose="02020603050405020304" pitchFamily="18" charset="0"/>
                          <a:cs typeface="Mangal" panose="02040503050203030202" pitchFamily="18" charset="0"/>
                        </a:rPr>
                        <a:t>Model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800"/>
                        </a:spcAft>
                      </a:pPr>
                      <a:r>
                        <a:rPr lang="en-US" sz="1800" b="1" dirty="0">
                          <a:effectLst/>
                          <a:latin typeface="+mn-lt"/>
                          <a:ea typeface="Times New Roman" panose="02020603050405020304" pitchFamily="18" charset="0"/>
                          <a:cs typeface="Mangal" panose="02040503050203030202" pitchFamily="18" charset="0"/>
                        </a:rPr>
                        <a:t>Tuning parameters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800"/>
                        </a:spcAft>
                      </a:pPr>
                      <a:r>
                        <a:rPr lang="en-US" sz="1800" b="1" dirty="0">
                          <a:effectLst/>
                          <a:latin typeface="+mn-lt"/>
                          <a:ea typeface="Times New Roman" panose="02020603050405020304" pitchFamily="18" charset="0"/>
                          <a:cs typeface="Mangal" panose="02040503050203030202" pitchFamily="18" charset="0"/>
                        </a:rPr>
                        <a:t>MAE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800"/>
                        </a:spcAft>
                      </a:pPr>
                      <a:r>
                        <a:rPr lang="en-US" sz="1800" b="1" dirty="0">
                          <a:effectLst/>
                          <a:latin typeface="+mn-lt"/>
                          <a:ea typeface="Times New Roman" panose="02020603050405020304" pitchFamily="18" charset="0"/>
                          <a:cs typeface="Mangal" panose="02040503050203030202"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9806461"/>
                  </a:ext>
                </a:extLst>
              </a:tr>
              <a:tr h="1112924">
                <a:tc>
                  <a:txBody>
                    <a:bodyPr/>
                    <a:lstStyle/>
                    <a:p>
                      <a:pPr marL="0" marR="0" algn="just">
                        <a:lnSpc>
                          <a:spcPct val="115000"/>
                        </a:lnSpc>
                        <a:spcBef>
                          <a:spcPts val="0"/>
                        </a:spcBef>
                        <a:spcAft>
                          <a:spcPts val="1800"/>
                        </a:spcAft>
                      </a:pPr>
                      <a:r>
                        <a:rPr lang="en-US" sz="1800" dirty="0">
                          <a:effectLst/>
                          <a:latin typeface="+mn-lt"/>
                          <a:ea typeface="Times New Roman" panose="02020603050405020304" pitchFamily="18" charset="0"/>
                          <a:cs typeface="Mangal" panose="02040503050203030202" pitchFamily="18" charset="0"/>
                        </a:rPr>
                        <a:t>LSTM Model</a:t>
                      </a:r>
                    </a:p>
                    <a:p>
                      <a:pPr marL="0" marR="0" algn="just">
                        <a:lnSpc>
                          <a:spcPct val="115000"/>
                        </a:lnSpc>
                        <a:spcBef>
                          <a:spcPts val="0"/>
                        </a:spcBef>
                        <a:spcAft>
                          <a:spcPts val="1800"/>
                        </a:spcAft>
                      </a:pPr>
                      <a:r>
                        <a:rPr lang="en-US" sz="1800" dirty="0">
                          <a:effectLst/>
                          <a:latin typeface="+mn-lt"/>
                          <a:ea typeface="Times New Roman" panose="02020603050405020304" pitchFamily="18"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800"/>
                        </a:spcAft>
                      </a:pPr>
                      <a:r>
                        <a:rPr lang="en-US" sz="1800" dirty="0">
                          <a:effectLst/>
                          <a:latin typeface="+mn-lt"/>
                          <a:ea typeface="Times New Roman" panose="02020603050405020304" pitchFamily="18" charset="0"/>
                          <a:cs typeface="Mangal" panose="02040503050203030202" pitchFamily="18" charset="0"/>
                        </a:rPr>
                        <a:t>2 LSTM layer, 50 nodes each, Dropout 0.2, batch size 64, epochs 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800"/>
                        </a:spcAft>
                      </a:pPr>
                      <a:r>
                        <a:rPr lang="en-US" sz="1800">
                          <a:effectLst/>
                          <a:latin typeface="+mn-lt"/>
                          <a:ea typeface="Times New Roman" panose="02020603050405020304" pitchFamily="18" charset="0"/>
                          <a:cs typeface="Mangal" panose="02040503050203030202" pitchFamily="18" charset="0"/>
                        </a:rPr>
                        <a:t>81.37418</a:t>
                      </a:r>
                    </a:p>
                    <a:p>
                      <a:pPr marL="0" marR="0" algn="just">
                        <a:lnSpc>
                          <a:spcPct val="150000"/>
                        </a:lnSpc>
                        <a:spcBef>
                          <a:spcPts val="0"/>
                        </a:spcBef>
                        <a:spcAft>
                          <a:spcPts val="1800"/>
                        </a:spcAft>
                      </a:pPr>
                      <a:r>
                        <a:rPr lang="en-US" sz="1800">
                          <a:effectLst/>
                          <a:latin typeface="+mn-lt"/>
                          <a:ea typeface="Times New Roman" panose="02020603050405020304" pitchFamily="18"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800"/>
                        </a:spcAft>
                      </a:pPr>
                      <a:r>
                        <a:rPr lang="en-US" sz="1800">
                          <a:effectLst/>
                          <a:latin typeface="+mn-lt"/>
                          <a:ea typeface="Times New Roman" panose="02020603050405020304" pitchFamily="18" charset="0"/>
                          <a:cs typeface="Mangal" panose="02040503050203030202" pitchFamily="18" charset="0"/>
                        </a:rPr>
                        <a:t>90.12949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66162981"/>
                  </a:ext>
                </a:extLst>
              </a:tr>
              <a:tr h="636340">
                <a:tc>
                  <a:txBody>
                    <a:bodyPr/>
                    <a:lstStyle/>
                    <a:p>
                      <a:pPr marL="0" marR="0" algn="just">
                        <a:lnSpc>
                          <a:spcPct val="115000"/>
                        </a:lnSpc>
                        <a:spcBef>
                          <a:spcPts val="0"/>
                        </a:spcBef>
                        <a:spcAft>
                          <a:spcPts val="1800"/>
                        </a:spcAft>
                      </a:pPr>
                      <a:r>
                        <a:rPr lang="en-US" sz="1800">
                          <a:effectLst/>
                          <a:latin typeface="+mn-lt"/>
                          <a:ea typeface="Times New Roman" panose="02020603050405020304" pitchFamily="18" charset="0"/>
                          <a:cs typeface="Mangal" panose="02040503050203030202" pitchFamily="18" charset="0"/>
                        </a:rPr>
                        <a:t>Support Vector Regressor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800"/>
                        </a:spcAft>
                      </a:pPr>
                      <a:r>
                        <a:rPr lang="en-US" sz="1800">
                          <a:effectLst/>
                          <a:latin typeface="+mn-lt"/>
                          <a:ea typeface="Times New Roman" panose="02020603050405020304" pitchFamily="18" charset="0"/>
                          <a:cs typeface="Mangal" panose="02040503050203030202" pitchFamily="18" charset="0"/>
                        </a:rPr>
                        <a:t>C=100, Gamma=0.0001, Kernel=Linear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800"/>
                        </a:spcAft>
                      </a:pPr>
                      <a:r>
                        <a:rPr lang="en-US" sz="1800">
                          <a:solidFill>
                            <a:srgbClr val="000000"/>
                          </a:solidFill>
                          <a:effectLst/>
                          <a:latin typeface="+mn-lt"/>
                          <a:cs typeface="Mangal" panose="02040503050203030202" pitchFamily="18" charset="0"/>
                        </a:rPr>
                        <a:t>0.05448</a:t>
                      </a:r>
                      <a:r>
                        <a:rPr lang="en-US" sz="1800">
                          <a:effectLst/>
                          <a:latin typeface="+mn-lt"/>
                          <a:cs typeface="Mangal" panose="02040503050203030202" pitchFamily="18" charset="0"/>
                        </a:rPr>
                        <a:t> </a:t>
                      </a:r>
                      <a:r>
                        <a:rPr lang="en-US" sz="1800">
                          <a:effectLst/>
                          <a:latin typeface="+mn-lt"/>
                          <a:ea typeface="Times New Roman" panose="02020603050405020304" pitchFamily="18"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mn-lt"/>
                          <a:ea typeface="Times New Roman" panose="02020603050405020304" pitchFamily="18" charset="0"/>
                          <a:cs typeface="Times New Roman" panose="02020603050405020304" pitchFamily="18" charset="0"/>
                        </a:rPr>
                        <a:t>0.06403</a:t>
                      </a:r>
                      <a:endParaRPr lang="en-US" sz="1800">
                        <a:effectLst/>
                        <a:latin typeface="+mn-lt"/>
                        <a:ea typeface="Times New Roman" panose="02020603050405020304" pitchFamily="18" charset="0"/>
                        <a:cs typeface="Mangal" panose="02040503050203030202" pitchFamily="18" charset="0"/>
                      </a:endParaRPr>
                    </a:p>
                    <a:p>
                      <a:pPr marL="0" marR="0" algn="just">
                        <a:lnSpc>
                          <a:spcPct val="150000"/>
                        </a:lnSpc>
                        <a:spcBef>
                          <a:spcPts val="0"/>
                        </a:spcBef>
                        <a:spcAft>
                          <a:spcPts val="1800"/>
                        </a:spcAft>
                      </a:pPr>
                      <a:r>
                        <a:rPr lang="en-US" sz="1800">
                          <a:effectLst/>
                          <a:latin typeface="+mn-lt"/>
                          <a:ea typeface="Times New Roman" panose="02020603050405020304" pitchFamily="18"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18242059"/>
                  </a:ext>
                </a:extLst>
              </a:tr>
              <a:tr h="1499344">
                <a:tc>
                  <a:txBody>
                    <a:bodyPr/>
                    <a:lstStyle/>
                    <a:p>
                      <a:pPr marL="0" marR="0" algn="just">
                        <a:lnSpc>
                          <a:spcPct val="150000"/>
                        </a:lnSpc>
                        <a:spcBef>
                          <a:spcPts val="0"/>
                        </a:spcBef>
                        <a:spcAft>
                          <a:spcPts val="1800"/>
                        </a:spcAft>
                      </a:pPr>
                      <a:r>
                        <a:rPr lang="en-US" sz="1800">
                          <a:effectLst/>
                          <a:latin typeface="+mn-lt"/>
                          <a:ea typeface="Times New Roman" panose="02020603050405020304" pitchFamily="18" charset="0"/>
                          <a:cs typeface="Mangal" panose="02040503050203030202" pitchFamily="18" charset="0"/>
                        </a:rPr>
                        <a:t>Random Forest Regressor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800"/>
                        </a:spcAft>
                      </a:pPr>
                      <a:r>
                        <a:rPr lang="en-US" sz="1800">
                          <a:effectLst/>
                          <a:latin typeface="+mn-lt"/>
                          <a:ea typeface="Times New Roman" panose="02020603050405020304" pitchFamily="18" charset="0"/>
                          <a:cs typeface="Mangal" panose="02040503050203030202" pitchFamily="18" charset="0"/>
                        </a:rPr>
                        <a:t>n_estimators=100, random state=30, min_sample_split=2, min_samples_leaf=1, max_depth=12, bootstrap=True)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800"/>
                        </a:spcAft>
                      </a:pPr>
                      <a:r>
                        <a:rPr lang="en-US" sz="1800">
                          <a:effectLst/>
                          <a:latin typeface="+mn-lt"/>
                          <a:ea typeface="Times New Roman" panose="02020603050405020304" pitchFamily="18" charset="0"/>
                          <a:cs typeface="Mangal" panose="02040503050203030202" pitchFamily="18" charset="0"/>
                        </a:rPr>
                        <a:t>0.03127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800"/>
                        </a:spcAft>
                      </a:pPr>
                      <a:r>
                        <a:rPr lang="en-US" sz="1800" dirty="0">
                          <a:effectLst/>
                          <a:latin typeface="+mn-lt"/>
                          <a:ea typeface="Times New Roman" panose="02020603050405020304" pitchFamily="18" charset="0"/>
                          <a:cs typeface="Mangal" panose="02040503050203030202" pitchFamily="18" charset="0"/>
                        </a:rPr>
                        <a:t> 0.11723</a:t>
                      </a:r>
                    </a:p>
                    <a:p>
                      <a:pPr marL="0" marR="0" algn="just">
                        <a:lnSpc>
                          <a:spcPct val="150000"/>
                        </a:lnSpc>
                        <a:spcBef>
                          <a:spcPts val="0"/>
                        </a:spcBef>
                        <a:spcAft>
                          <a:spcPts val="1800"/>
                        </a:spcAft>
                      </a:pPr>
                      <a:r>
                        <a:rPr lang="en-US" sz="1800" dirty="0">
                          <a:effectLst/>
                          <a:latin typeface="+mn-lt"/>
                          <a:ea typeface="Times New Roman" panose="02020603050405020304" pitchFamily="18"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37054198"/>
                  </a:ext>
                </a:extLst>
              </a:tr>
            </a:tbl>
          </a:graphicData>
        </a:graphic>
      </p:graphicFrame>
      <p:sp>
        <p:nvSpPr>
          <p:cNvPr id="4" name="Slide Number Placeholder 3">
            <a:extLst>
              <a:ext uri="{FF2B5EF4-FFF2-40B4-BE49-F238E27FC236}">
                <a16:creationId xmlns:a16="http://schemas.microsoft.com/office/drawing/2014/main" xmlns="" id="{86E3B42A-FF3A-5300-70A2-77E9CE543E9F}"/>
              </a:ext>
            </a:extLst>
          </p:cNvPr>
          <p:cNvSpPr>
            <a:spLocks noGrp="1"/>
          </p:cNvSpPr>
          <p:nvPr>
            <p:ph type="sldNum" sz="quarter" idx="12"/>
          </p:nvPr>
        </p:nvSpPr>
        <p:spPr/>
        <p:txBody>
          <a:bodyPr/>
          <a:lstStyle/>
          <a:p>
            <a:fld id="{B286B9AA-8567-4D5E-938A-6E8591714776}" type="slidenum">
              <a:rPr lang="en-US" smtClean="0"/>
              <a:t>25</a:t>
            </a:fld>
            <a:endParaRPr lang="en-US"/>
          </a:p>
        </p:txBody>
      </p:sp>
    </p:spTree>
    <p:extLst>
      <p:ext uri="{BB962C8B-B14F-4D97-AF65-F5344CB8AC3E}">
        <p14:creationId xmlns:p14="http://schemas.microsoft.com/office/powerpoint/2010/main" val="1907381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			LIMITATIONS</a:t>
            </a:r>
            <a:endParaRPr lang="en-US" dirty="0">
              <a:latin typeface="+mn-lt"/>
            </a:endParaRPr>
          </a:p>
        </p:txBody>
      </p:sp>
      <p:sp>
        <p:nvSpPr>
          <p:cNvPr id="3" name="Content Placeholder 2"/>
          <p:cNvSpPr>
            <a:spLocks noGrp="1"/>
          </p:cNvSpPr>
          <p:nvPr>
            <p:ph idx="1"/>
          </p:nvPr>
        </p:nvSpPr>
        <p:spPr/>
        <p:txBody>
          <a:bodyPr>
            <a:normAutofit/>
          </a:bodyPr>
          <a:lstStyle/>
          <a:p>
            <a:pPr>
              <a:lnSpc>
                <a:spcPct val="150000"/>
              </a:lnSpc>
            </a:pPr>
            <a:r>
              <a:rPr lang="en-GB" sz="2200" dirty="0">
                <a:effectLst/>
                <a:ea typeface="Times New Roman" panose="02020603050405020304" pitchFamily="18" charset="0"/>
                <a:cs typeface="Mangal" panose="02040503050203030202" pitchFamily="18" charset="0"/>
              </a:rPr>
              <a:t>Although there are many internal and external factors, we selected a small number of parameters to predict the stock price. As a result, </a:t>
            </a:r>
            <a:r>
              <a:rPr lang="en-GB" sz="2200" dirty="0" smtClean="0">
                <a:ea typeface="Times New Roman" panose="02020603050405020304" pitchFamily="18" charset="0"/>
                <a:cs typeface="Mangal" panose="02040503050203030202" pitchFamily="18" charset="0"/>
              </a:rPr>
              <a:t>LSTM has higher error</a:t>
            </a:r>
            <a:r>
              <a:rPr lang="en-GB" sz="2200" dirty="0" smtClean="0">
                <a:effectLst/>
                <a:ea typeface="Times New Roman" panose="02020603050405020304" pitchFamily="18" charset="0"/>
                <a:cs typeface="Mangal" panose="02040503050203030202" pitchFamily="18" charset="0"/>
              </a:rPr>
              <a:t>.</a:t>
            </a:r>
            <a:endParaRPr lang="en-US" sz="2200" dirty="0">
              <a:effectLst/>
              <a:ea typeface="Times New Roman" panose="02020603050405020304" pitchFamily="18" charset="0"/>
              <a:cs typeface="Mangal" panose="02040503050203030202" pitchFamily="18" charset="0"/>
            </a:endParaRPr>
          </a:p>
          <a:p>
            <a:endParaRPr lang="en-US" sz="2000" dirty="0"/>
          </a:p>
        </p:txBody>
      </p:sp>
      <p:sp>
        <p:nvSpPr>
          <p:cNvPr id="4" name="Slide Number Placeholder 3"/>
          <p:cNvSpPr>
            <a:spLocks noGrp="1"/>
          </p:cNvSpPr>
          <p:nvPr>
            <p:ph type="sldNum" sz="quarter" idx="12"/>
          </p:nvPr>
        </p:nvSpPr>
        <p:spPr/>
        <p:txBody>
          <a:bodyPr/>
          <a:lstStyle/>
          <a:p>
            <a:fld id="{B286B9AA-8567-4D5E-938A-6E8591714776}" type="slidenum">
              <a:rPr lang="en-US" smtClean="0"/>
              <a:t>26</a:t>
            </a:fld>
            <a:endParaRPr lang="en-US"/>
          </a:p>
        </p:txBody>
      </p:sp>
    </p:spTree>
    <p:extLst>
      <p:ext uri="{BB962C8B-B14F-4D97-AF65-F5344CB8AC3E}">
        <p14:creationId xmlns:p14="http://schemas.microsoft.com/office/powerpoint/2010/main" val="472163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			CONCLUSION</a:t>
            </a:r>
            <a:endParaRPr lang="en-US" dirty="0">
              <a:latin typeface="+mn-lt"/>
            </a:endParaRPr>
          </a:p>
        </p:txBody>
      </p:sp>
      <p:sp>
        <p:nvSpPr>
          <p:cNvPr id="3" name="Content Placeholder 2"/>
          <p:cNvSpPr>
            <a:spLocks noGrp="1"/>
          </p:cNvSpPr>
          <p:nvPr>
            <p:ph idx="1"/>
          </p:nvPr>
        </p:nvSpPr>
        <p:spPr/>
        <p:txBody>
          <a:bodyPr>
            <a:normAutofit/>
          </a:bodyPr>
          <a:lstStyle/>
          <a:p>
            <a:pPr>
              <a:lnSpc>
                <a:spcPct val="150000"/>
              </a:lnSpc>
            </a:pPr>
            <a:r>
              <a:rPr lang="en-US" sz="2200" dirty="0">
                <a:effectLst/>
                <a:ea typeface="Times New Roman" panose="02020603050405020304" pitchFamily="18" charset="0"/>
                <a:cs typeface="Mangal" panose="02040503050203030202" pitchFamily="18" charset="0"/>
              </a:rPr>
              <a:t>Stock price forecasting is challenging due to noisy, dynamic, and nonlinear data in the stock market. </a:t>
            </a:r>
          </a:p>
          <a:p>
            <a:pPr>
              <a:lnSpc>
                <a:spcPct val="150000"/>
              </a:lnSpc>
            </a:pPr>
            <a:r>
              <a:rPr lang="en-US" sz="2200" dirty="0">
                <a:effectLst/>
                <a:ea typeface="Times New Roman" panose="02020603050405020304" pitchFamily="18" charset="0"/>
                <a:cs typeface="Mangal" panose="02040503050203030202" pitchFamily="18" charset="0"/>
              </a:rPr>
              <a:t>We proposed three different models.</a:t>
            </a:r>
          </a:p>
          <a:p>
            <a:pPr>
              <a:lnSpc>
                <a:spcPct val="150000"/>
              </a:lnSpc>
            </a:pPr>
            <a:r>
              <a:rPr lang="en-US" sz="2200" dirty="0">
                <a:effectLst/>
                <a:ea typeface="Times New Roman" panose="02020603050405020304" pitchFamily="18" charset="0"/>
                <a:cs typeface="Mangal" panose="02040503050203030202" pitchFamily="18" charset="0"/>
              </a:rPr>
              <a:t>For the upcoming ten days, our project will forecast the stock's closing price.</a:t>
            </a:r>
          </a:p>
        </p:txBody>
      </p:sp>
      <p:sp>
        <p:nvSpPr>
          <p:cNvPr id="4" name="Slide Number Placeholder 3"/>
          <p:cNvSpPr>
            <a:spLocks noGrp="1"/>
          </p:cNvSpPr>
          <p:nvPr>
            <p:ph type="sldNum" sz="quarter" idx="12"/>
          </p:nvPr>
        </p:nvSpPr>
        <p:spPr/>
        <p:txBody>
          <a:bodyPr/>
          <a:lstStyle/>
          <a:p>
            <a:fld id="{B286B9AA-8567-4D5E-938A-6E8591714776}" type="slidenum">
              <a:rPr lang="en-US" smtClean="0"/>
              <a:t>27</a:t>
            </a:fld>
            <a:endParaRPr lang="en-US"/>
          </a:p>
        </p:txBody>
      </p:sp>
    </p:spTree>
    <p:extLst>
      <p:ext uri="{BB962C8B-B14F-4D97-AF65-F5344CB8AC3E}">
        <p14:creationId xmlns:p14="http://schemas.microsoft.com/office/powerpoint/2010/main" val="3401810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98783"/>
            <a:ext cx="9404723" cy="861391"/>
          </a:xfrm>
        </p:spPr>
        <p:txBody>
          <a:bodyPr>
            <a:normAutofit/>
          </a:bodyPr>
          <a:lstStyle/>
          <a:p>
            <a:r>
              <a:rPr lang="en-GB" sz="3200" b="1" dirty="0">
                <a:solidFill>
                  <a:schemeClr val="tx1"/>
                </a:solidFill>
                <a:latin typeface="+mn-lt"/>
                <a:cs typeface="Times New Roman" pitchFamily="18" charset="0"/>
              </a:rPr>
              <a:t>				REFERENCES</a:t>
            </a:r>
            <a:endParaRPr lang="en-US" sz="3200" dirty="0">
              <a:latin typeface="+mn-lt"/>
            </a:endParaRPr>
          </a:p>
        </p:txBody>
      </p:sp>
      <p:sp>
        <p:nvSpPr>
          <p:cNvPr id="3" name="Content Placeholder 2"/>
          <p:cNvSpPr>
            <a:spLocks noGrp="1"/>
          </p:cNvSpPr>
          <p:nvPr>
            <p:ph idx="1"/>
          </p:nvPr>
        </p:nvSpPr>
        <p:spPr>
          <a:xfrm>
            <a:off x="646111" y="954157"/>
            <a:ext cx="11029053" cy="5632173"/>
          </a:xfrm>
        </p:spPr>
        <p:txBody>
          <a:bodyPr>
            <a:normAutofit/>
          </a:bodyPr>
          <a:lstStyle/>
          <a:p>
            <a:pPr marL="0" marR="0" indent="0" algn="just">
              <a:lnSpc>
                <a:spcPct val="150000"/>
              </a:lnSpc>
              <a:spcBef>
                <a:spcPts val="0"/>
              </a:spcBef>
              <a:spcAft>
                <a:spcPts val="800"/>
              </a:spcAft>
              <a:buNone/>
            </a:pPr>
            <a:r>
              <a:rPr lang="en-US" sz="2000" dirty="0"/>
              <a:t>[1] Y. E. Cakra and B. </a:t>
            </a:r>
            <a:r>
              <a:rPr lang="en-US" sz="2000" dirty="0" err="1"/>
              <a:t>Distiawan</a:t>
            </a:r>
            <a:r>
              <a:rPr lang="en-US" sz="2000" dirty="0"/>
              <a:t> </a:t>
            </a:r>
            <a:r>
              <a:rPr lang="en-US" sz="2000" dirty="0" err="1"/>
              <a:t>Trisedya</a:t>
            </a:r>
            <a:r>
              <a:rPr lang="en-US" sz="2000" dirty="0"/>
              <a:t>, "Stock price prediction using linear regression based on sentiment analysis," 2015 International Conference on Advanced Computer Science and Information Systems (ICACSIS), 2015, pp. 147- 154</a:t>
            </a:r>
          </a:p>
          <a:p>
            <a:pPr marL="0" marR="0" indent="0" algn="just">
              <a:lnSpc>
                <a:spcPct val="150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Mangal" panose="02040503050203030202" pitchFamily="18" charset="0"/>
              </a:rPr>
              <a:t>[2]</a:t>
            </a:r>
            <a:r>
              <a:rPr lang="en-US" sz="2000" dirty="0"/>
              <a:t> Kumar, Manish, and M. </a:t>
            </a:r>
            <a:r>
              <a:rPr lang="en-US" sz="2000" dirty="0" err="1"/>
              <a:t>Thenmozhi</a:t>
            </a:r>
            <a:r>
              <a:rPr lang="en-US" sz="2000" dirty="0"/>
              <a:t>. (2006) “Forecasting stock index movement: A comparison of support vector machines and random </a:t>
            </a:r>
            <a:r>
              <a:rPr lang="en-US" sz="2000" dirty="0" err="1"/>
              <a:t>forest”In</a:t>
            </a:r>
            <a:r>
              <a:rPr lang="en-US" sz="2000" dirty="0"/>
              <a:t> Indian institute of capital markets 9th capital markets conference paper</a:t>
            </a:r>
          </a:p>
          <a:p>
            <a:pPr marL="0" marR="0" indent="0" algn="just">
              <a:lnSpc>
                <a:spcPct val="150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Mangal" panose="02040503050203030202" pitchFamily="18" charset="0"/>
              </a:rPr>
              <a:t>[3]</a:t>
            </a:r>
            <a:r>
              <a:rPr lang="en-US" sz="2000" dirty="0"/>
              <a:t> Selvin, </a:t>
            </a:r>
            <a:r>
              <a:rPr lang="en-US" sz="2000" dirty="0" err="1"/>
              <a:t>Sreelekshmy</a:t>
            </a:r>
            <a:r>
              <a:rPr lang="en-US" sz="2000" dirty="0"/>
              <a:t>, R. </a:t>
            </a:r>
            <a:r>
              <a:rPr lang="en-US" sz="2000" dirty="0" err="1"/>
              <a:t>Vinayakumar</a:t>
            </a:r>
            <a:r>
              <a:rPr lang="en-US" sz="2000" dirty="0"/>
              <a:t>, E. A. Gopalakrishnan, Vijay Krishna Menon, and K. P. Soman. (2017) “Stock price prediction using LSTM, RNN and CNN-sliding window mode.” International Conference on Advances in Computing, Communications and Informatics(ICACCI): 1643-1647.</a:t>
            </a:r>
          </a:p>
          <a:p>
            <a:pPr marL="0" marR="0" indent="0" algn="just">
              <a:lnSpc>
                <a:spcPct val="150000"/>
              </a:lnSpc>
              <a:spcBef>
                <a:spcPts val="0"/>
              </a:spcBef>
              <a:spcAft>
                <a:spcPts val="800"/>
              </a:spcAft>
              <a:buNone/>
            </a:pPr>
            <a:r>
              <a:rPr lang="en-US" sz="2000" dirty="0"/>
              <a:t>[4]Y. Zhu, “Stock price prediction using the RNN model,” J. Phys. Conf. Ser., vol</a:t>
            </a:r>
          </a:p>
          <a:p>
            <a:pPr marL="0" marR="0" indent="0" algn="just">
              <a:lnSpc>
                <a:spcPct val="150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Slide Number Placeholder 3"/>
          <p:cNvSpPr>
            <a:spLocks noGrp="1"/>
          </p:cNvSpPr>
          <p:nvPr>
            <p:ph type="sldNum" sz="quarter" idx="12"/>
          </p:nvPr>
        </p:nvSpPr>
        <p:spPr/>
        <p:txBody>
          <a:bodyPr/>
          <a:lstStyle/>
          <a:p>
            <a:fld id="{B286B9AA-8567-4D5E-938A-6E8591714776}" type="slidenum">
              <a:rPr lang="en-US" smtClean="0"/>
              <a:t>28</a:t>
            </a:fld>
            <a:endParaRPr lang="en-US"/>
          </a:p>
        </p:txBody>
      </p:sp>
    </p:spTree>
    <p:extLst>
      <p:ext uri="{BB962C8B-B14F-4D97-AF65-F5344CB8AC3E}">
        <p14:creationId xmlns:p14="http://schemas.microsoft.com/office/powerpoint/2010/main" val="6872027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775"/>
            <a:ext cx="10515600" cy="927651"/>
          </a:xfrm>
        </p:spPr>
        <p:txBody>
          <a:bodyPr>
            <a:normAutofit/>
          </a:bodyPr>
          <a:lstStyle/>
          <a:p>
            <a:r>
              <a:rPr lang="en-US" b="1" dirty="0" smtClean="0">
                <a:latin typeface="+mn-lt"/>
              </a:rPr>
              <a:t>			QNA </a:t>
            </a:r>
            <a:r>
              <a:rPr lang="en-US" b="1" dirty="0">
                <a:latin typeface="+mn-lt"/>
              </a:rPr>
              <a:t>SECTION</a:t>
            </a:r>
          </a:p>
        </p:txBody>
      </p:sp>
      <p:pic>
        <p:nvPicPr>
          <p:cNvPr id="5" name="Content Placeholder 4"/>
          <p:cNvPicPr>
            <a:picLocks noGrp="1" noChangeAspect="1"/>
          </p:cNvPicPr>
          <p:nvPr>
            <p:ph idx="1"/>
          </p:nvPr>
        </p:nvPicPr>
        <p:blipFill>
          <a:blip r:embed="rId2"/>
          <a:stretch>
            <a:fillRect/>
          </a:stretch>
        </p:blipFill>
        <p:spPr>
          <a:xfrm>
            <a:off x="1510748" y="875763"/>
            <a:ext cx="9383601" cy="4602879"/>
          </a:xfrm>
          <a:prstGeom prst="rect">
            <a:avLst/>
          </a:prstGeom>
        </p:spPr>
      </p:pic>
      <p:sp>
        <p:nvSpPr>
          <p:cNvPr id="4" name="Slide Number Placeholder 3"/>
          <p:cNvSpPr>
            <a:spLocks noGrp="1"/>
          </p:cNvSpPr>
          <p:nvPr>
            <p:ph type="sldNum" sz="quarter" idx="12"/>
          </p:nvPr>
        </p:nvSpPr>
        <p:spPr/>
        <p:txBody>
          <a:bodyPr/>
          <a:lstStyle/>
          <a:p>
            <a:fld id="{B286B9AA-8567-4D5E-938A-6E8591714776}" type="slidenum">
              <a:rPr lang="en-US" smtClean="0"/>
              <a:t>29</a:t>
            </a:fld>
            <a:endParaRPr lang="en-US"/>
          </a:p>
        </p:txBody>
      </p:sp>
    </p:spTree>
    <p:extLst>
      <p:ext uri="{BB962C8B-B14F-4D97-AF65-F5344CB8AC3E}">
        <p14:creationId xmlns:p14="http://schemas.microsoft.com/office/powerpoint/2010/main" val="2482850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72278"/>
            <a:ext cx="9404723" cy="808383"/>
          </a:xfrm>
        </p:spPr>
        <p:txBody>
          <a:bodyPr>
            <a:normAutofit/>
          </a:bodyPr>
          <a:lstStyle/>
          <a:p>
            <a:r>
              <a:rPr lang="en-GB" b="1" dirty="0">
                <a:solidFill>
                  <a:schemeClr val="tx1"/>
                </a:solidFill>
                <a:latin typeface="+mn-lt"/>
                <a:cs typeface="Times New Roman" pitchFamily="18" charset="0"/>
              </a:rPr>
              <a:t>                      INTRODUCTION   </a:t>
            </a:r>
            <a:endParaRPr lang="en-US" dirty="0">
              <a:latin typeface="+mn-lt"/>
            </a:endParaRPr>
          </a:p>
        </p:txBody>
      </p:sp>
      <p:sp>
        <p:nvSpPr>
          <p:cNvPr id="3" name="Content Placeholder 2"/>
          <p:cNvSpPr>
            <a:spLocks noGrp="1"/>
          </p:cNvSpPr>
          <p:nvPr>
            <p:ph idx="1"/>
          </p:nvPr>
        </p:nvSpPr>
        <p:spPr>
          <a:xfrm>
            <a:off x="513434" y="980661"/>
            <a:ext cx="11254495" cy="4161182"/>
          </a:xfrm>
        </p:spPr>
        <p:txBody>
          <a:bodyPr>
            <a:noAutofit/>
          </a:bodyPr>
          <a:lstStyle/>
          <a:p>
            <a:pPr lvl="0" fontAlgn="base">
              <a:buFont typeface="Wingdings" panose="05000000000000000000" pitchFamily="2" charset="2"/>
              <a:buChar char="Ø"/>
            </a:pPr>
            <a:r>
              <a:rPr lang="en-US" sz="2200" b="1" dirty="0">
                <a:solidFill>
                  <a:prstClr val="black"/>
                </a:solidFill>
                <a:cs typeface="Times New Roman" panose="02020603050405020304" pitchFamily="18" charset="0"/>
              </a:rPr>
              <a:t>Stock market prediction </a:t>
            </a:r>
          </a:p>
          <a:p>
            <a:pPr lvl="1" fontAlgn="base"/>
            <a:r>
              <a:rPr lang="en-US" sz="2200" dirty="0">
                <a:solidFill>
                  <a:prstClr val="black"/>
                </a:solidFill>
                <a:cs typeface="Times New Roman" panose="02020603050405020304" pitchFamily="18" charset="0"/>
              </a:rPr>
              <a:t>Place where a company’s shares are traded. </a:t>
            </a:r>
          </a:p>
          <a:p>
            <a:pPr lvl="1" fontAlgn="base"/>
            <a:r>
              <a:rPr lang="en-US" sz="2200" dirty="0">
                <a:solidFill>
                  <a:prstClr val="black"/>
                </a:solidFill>
                <a:cs typeface="Times New Roman" panose="02020603050405020304" pitchFamily="18" charset="0"/>
              </a:rPr>
              <a:t>Forecasting the current trends of a company and predict the value of stocks whether it’s going up or down. </a:t>
            </a:r>
            <a:endParaRPr lang="en-GB" sz="2200" dirty="0">
              <a:solidFill>
                <a:prstClr val="black"/>
              </a:solidFill>
              <a:cs typeface="Times New Roman" panose="02020603050405020304" pitchFamily="18" charset="0"/>
            </a:endParaRPr>
          </a:p>
          <a:p>
            <a:pPr lvl="0" fontAlgn="base">
              <a:buFont typeface="Wingdings" panose="05000000000000000000" pitchFamily="2" charset="2"/>
              <a:buChar char="Ø"/>
            </a:pPr>
            <a:r>
              <a:rPr lang="en-US" sz="2200" dirty="0">
                <a:solidFill>
                  <a:prstClr val="black"/>
                </a:solidFill>
                <a:cs typeface="Times New Roman" panose="02020603050405020304" pitchFamily="18" charset="0"/>
              </a:rPr>
              <a:t>Helps you </a:t>
            </a:r>
            <a:r>
              <a:rPr lang="en-US" sz="2200" b="1" dirty="0">
                <a:solidFill>
                  <a:prstClr val="black"/>
                </a:solidFill>
                <a:cs typeface="Times New Roman" panose="02020603050405020304" pitchFamily="18" charset="0"/>
              </a:rPr>
              <a:t>discover</a:t>
            </a:r>
            <a:r>
              <a:rPr lang="en-US" sz="2200" dirty="0">
                <a:solidFill>
                  <a:prstClr val="black"/>
                </a:solidFill>
                <a:cs typeface="Times New Roman" panose="02020603050405020304" pitchFamily="18" charset="0"/>
              </a:rPr>
              <a:t> the future value of company stock .</a:t>
            </a:r>
          </a:p>
          <a:p>
            <a:pPr lvl="1" fontAlgn="base"/>
            <a:r>
              <a:rPr lang="en-US" sz="2200" dirty="0">
                <a:solidFill>
                  <a:prstClr val="black"/>
                </a:solidFill>
                <a:cs typeface="Times New Roman" panose="02020603050405020304" pitchFamily="18" charset="0"/>
              </a:rPr>
              <a:t>Idea of predicting stock prices to gain significant profits. </a:t>
            </a:r>
          </a:p>
          <a:p>
            <a:pPr fontAlgn="base">
              <a:buFont typeface="Wingdings" panose="05000000000000000000" pitchFamily="2" charset="2"/>
              <a:buChar char="Ø"/>
            </a:pPr>
            <a:r>
              <a:rPr lang="en-US" sz="2200" dirty="0">
                <a:solidFill>
                  <a:prstClr val="black"/>
                </a:solidFill>
                <a:cs typeface="Times New Roman" panose="02020603050405020304" pitchFamily="18" charset="0"/>
              </a:rPr>
              <a:t>Factors involved in predication.</a:t>
            </a:r>
            <a:endParaRPr lang="en-GB" sz="2200" dirty="0">
              <a:solidFill>
                <a:prstClr val="black"/>
              </a:solidFill>
            </a:endParaRPr>
          </a:p>
          <a:p>
            <a:pPr marL="0" lvl="0" indent="0" fontAlgn="base">
              <a:buNone/>
            </a:pPr>
            <a:endParaRPr lang="en-US" sz="2200" dirty="0">
              <a:solidFill>
                <a:prstClr val="black"/>
              </a:solidFill>
              <a:cs typeface="Times New Roman" panose="02020603050405020304" pitchFamily="18" charset="0"/>
            </a:endParaRPr>
          </a:p>
          <a:p>
            <a:pPr lvl="1" fontAlgn="base"/>
            <a:endParaRPr lang="en-US" sz="2200" dirty="0">
              <a:solidFill>
                <a:prstClr val="black"/>
              </a:solidFill>
              <a:cs typeface="Times New Roman" panose="02020603050405020304" pitchFamily="18" charset="0"/>
            </a:endParaRPr>
          </a:p>
          <a:p>
            <a:pPr marL="457200" lvl="1" indent="0" fontAlgn="base">
              <a:buNone/>
            </a:pPr>
            <a:endParaRPr lang="en-GB" sz="2200" dirty="0">
              <a:solidFill>
                <a:prstClr val="black"/>
              </a:solidFill>
              <a:cs typeface="Times New Roman" panose="02020603050405020304" pitchFamily="18" charset="0"/>
            </a:endParaRPr>
          </a:p>
          <a:p>
            <a:pPr marL="457200" lvl="1" indent="0" fontAlgn="base">
              <a:buNone/>
            </a:pPr>
            <a:endParaRPr lang="en-GB" sz="2200" dirty="0">
              <a:solidFill>
                <a:prstClr val="black"/>
              </a:solidFill>
            </a:endParaRPr>
          </a:p>
          <a:p>
            <a:pPr marL="0" indent="0" algn="just">
              <a:lnSpc>
                <a:spcPct val="150000"/>
              </a:lnSpc>
              <a:buNone/>
            </a:pPr>
            <a:endParaRPr lang="en-US" sz="2200" dirty="0">
              <a:ea typeface="Calibri" panose="020F0502020204030204" pitchFamily="34" charset="0"/>
            </a:endParaRPr>
          </a:p>
        </p:txBody>
      </p:sp>
      <p:sp>
        <p:nvSpPr>
          <p:cNvPr id="4" name="Slide Number Placeholder 3"/>
          <p:cNvSpPr>
            <a:spLocks noGrp="1"/>
          </p:cNvSpPr>
          <p:nvPr>
            <p:ph type="sldNum" sz="quarter" idx="12"/>
          </p:nvPr>
        </p:nvSpPr>
        <p:spPr/>
        <p:txBody>
          <a:bodyPr/>
          <a:lstStyle/>
          <a:p>
            <a:fld id="{B286B9AA-8567-4D5E-938A-6E8591714776}" type="slidenum">
              <a:rPr lang="en-US" smtClean="0"/>
              <a:t>3</a:t>
            </a:fld>
            <a:endParaRPr lang="en-US"/>
          </a:p>
        </p:txBody>
      </p:sp>
    </p:spTree>
    <p:extLst>
      <p:ext uri="{BB962C8B-B14F-4D97-AF65-F5344CB8AC3E}">
        <p14:creationId xmlns:p14="http://schemas.microsoft.com/office/powerpoint/2010/main" val="2407359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25288"/>
            <a:ext cx="9404723" cy="834886"/>
          </a:xfrm>
        </p:spPr>
        <p:txBody>
          <a:bodyPr>
            <a:normAutofit/>
          </a:bodyPr>
          <a:lstStyle/>
          <a:p>
            <a:pPr algn="just">
              <a:lnSpc>
                <a:spcPct val="107000"/>
              </a:lnSpc>
              <a:spcBef>
                <a:spcPts val="0"/>
              </a:spcBef>
            </a:pPr>
            <a:r>
              <a:rPr lang="en-US" b="1" dirty="0">
                <a:latin typeface="+mn-lt"/>
                <a:cs typeface="Times New Roman" panose="02020603050405020304" pitchFamily="18" charset="0"/>
              </a:rPr>
              <a:t>			AIM AND OBJECTIVE</a:t>
            </a:r>
            <a:endParaRPr lang="en-US" dirty="0">
              <a:latin typeface="+mn-lt"/>
              <a:cs typeface="Times New Roman" panose="02020603050405020304" pitchFamily="18" charset="0"/>
            </a:endParaRPr>
          </a:p>
        </p:txBody>
      </p:sp>
      <p:sp>
        <p:nvSpPr>
          <p:cNvPr id="3" name="Content Placeholder 2"/>
          <p:cNvSpPr>
            <a:spLocks noGrp="1"/>
          </p:cNvSpPr>
          <p:nvPr>
            <p:ph idx="1"/>
          </p:nvPr>
        </p:nvSpPr>
        <p:spPr>
          <a:xfrm>
            <a:off x="646112" y="1060173"/>
            <a:ext cx="11042305" cy="5661301"/>
          </a:xfrm>
        </p:spPr>
        <p:txBody>
          <a:bodyPr>
            <a:normAutofit/>
          </a:bodyPr>
          <a:lstStyle/>
          <a:p>
            <a:pPr lvl="1" indent="0" algn="just">
              <a:lnSpc>
                <a:spcPct val="107000"/>
              </a:lnSpc>
              <a:spcBef>
                <a:spcPts val="0"/>
              </a:spcBef>
              <a:buNone/>
            </a:pPr>
            <a:endParaRPr lang="en-US" dirty="0"/>
          </a:p>
          <a:p>
            <a:pPr marL="1028700" lvl="1" indent="-342900" algn="just">
              <a:lnSpc>
                <a:spcPct val="107000"/>
              </a:lnSpc>
              <a:spcBef>
                <a:spcPts val="0"/>
              </a:spcBef>
              <a:buFont typeface="Wingdings" panose="05000000000000000000" pitchFamily="2" charset="2"/>
              <a:buChar char="Ø"/>
            </a:pPr>
            <a:r>
              <a:rPr lang="en-US" dirty="0"/>
              <a:t>To propose and design an efficient model to predict the trend in the stock market price.</a:t>
            </a:r>
          </a:p>
          <a:p>
            <a:pPr marL="1028700" lvl="1" indent="-342900" algn="just">
              <a:lnSpc>
                <a:spcPct val="107000"/>
              </a:lnSpc>
              <a:spcBef>
                <a:spcPts val="0"/>
              </a:spcBef>
              <a:buFont typeface="Wingdings" panose="05000000000000000000" pitchFamily="2" charset="2"/>
              <a:buChar char="Ø"/>
            </a:pPr>
            <a:r>
              <a:rPr lang="en-US" dirty="0"/>
              <a:t>To analyze, forecast and compare the three different models based on the metrics like MAE and RMSE.</a:t>
            </a:r>
          </a:p>
          <a:p>
            <a:pPr marL="1028700" lvl="1" indent="-342900" algn="just">
              <a:lnSpc>
                <a:spcPct val="107000"/>
              </a:lnSpc>
              <a:spcBef>
                <a:spcPts val="0"/>
              </a:spcBef>
            </a:pPr>
            <a:endParaRPr lang="en-US" dirty="0">
              <a:cs typeface="Times New Roman" panose="02020603050405020304" pitchFamily="18" charset="0"/>
            </a:endParaRPr>
          </a:p>
          <a:p>
            <a:pPr lvl="1" indent="0" algn="just">
              <a:lnSpc>
                <a:spcPct val="107000"/>
              </a:lnSpc>
              <a:spcBef>
                <a:spcPts val="0"/>
              </a:spcBef>
              <a:buNone/>
            </a:pPr>
            <a:endParaRPr lang="en-US" dirty="0">
              <a:cs typeface="Times New Roman" panose="02020603050405020304" pitchFamily="18" charset="0"/>
            </a:endParaRPr>
          </a:p>
          <a:p>
            <a:pPr indent="0" algn="just">
              <a:lnSpc>
                <a:spcPct val="107000"/>
              </a:lnSpc>
              <a:spcBef>
                <a:spcPts val="0"/>
              </a:spcBef>
              <a:buNone/>
            </a:pPr>
            <a:endParaRPr lang="en-US" dirty="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286B9AA-8567-4D5E-938A-6E8591714776}" type="slidenum">
              <a:rPr lang="en-US" smtClean="0"/>
              <a:t>4</a:t>
            </a:fld>
            <a:endParaRPr lang="en-US"/>
          </a:p>
        </p:txBody>
      </p:sp>
    </p:spTree>
    <p:extLst>
      <p:ext uri="{BB962C8B-B14F-4D97-AF65-F5344CB8AC3E}">
        <p14:creationId xmlns:p14="http://schemas.microsoft.com/office/powerpoint/2010/main" val="400618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12036"/>
            <a:ext cx="9404723" cy="755373"/>
          </a:xfrm>
        </p:spPr>
        <p:txBody>
          <a:bodyPr>
            <a:normAutofit/>
          </a:bodyPr>
          <a:lstStyle/>
          <a:p>
            <a:r>
              <a:rPr lang="en-US" b="1" dirty="0">
                <a:latin typeface="+mn-lt"/>
                <a:cs typeface="Times New Roman" panose="02020603050405020304" pitchFamily="18" charset="0"/>
              </a:rPr>
              <a:t>				APPLICATION</a:t>
            </a:r>
          </a:p>
        </p:txBody>
      </p:sp>
      <p:sp>
        <p:nvSpPr>
          <p:cNvPr id="3" name="Content Placeholder 2"/>
          <p:cNvSpPr>
            <a:spLocks noGrp="1"/>
          </p:cNvSpPr>
          <p:nvPr>
            <p:ph idx="1"/>
          </p:nvPr>
        </p:nvSpPr>
        <p:spPr>
          <a:xfrm>
            <a:off x="646111" y="967409"/>
            <a:ext cx="10830271" cy="5280991"/>
          </a:xfrm>
        </p:spPr>
        <p:txBody>
          <a:bodyPr>
            <a:normAutofit/>
          </a:bodyPr>
          <a:lstStyle/>
          <a:p>
            <a:pPr marR="0" lvl="0" algn="just">
              <a:lnSpc>
                <a:spcPct val="150000"/>
              </a:lnSpc>
              <a:spcBef>
                <a:spcPts val="0"/>
              </a:spcBef>
              <a:spcAft>
                <a:spcPts val="1800"/>
              </a:spcAft>
              <a:buFont typeface="Wingdings" panose="05000000000000000000" pitchFamily="2" charset="2"/>
              <a:buChar char="Ø"/>
            </a:pPr>
            <a:r>
              <a:rPr lang="en-GB" sz="2400" dirty="0">
                <a:solidFill>
                  <a:srgbClr val="000000"/>
                </a:solidFill>
                <a:effectLst/>
                <a:ea typeface="Times New Roman" panose="02020603050405020304" pitchFamily="18" charset="0"/>
                <a:cs typeface="Times New Roman" panose="02020603050405020304" pitchFamily="18" charset="0"/>
              </a:rPr>
              <a:t>Can be applicable to discover the future value of company stock traded on the exchange.</a:t>
            </a:r>
            <a:endParaRPr lang="en-US" sz="2400" dirty="0">
              <a:effectLst/>
              <a:ea typeface="Times New Roman" panose="02020603050405020304" pitchFamily="18" charset="0"/>
              <a:cs typeface="Mangal" panose="02040503050203030202" pitchFamily="18" charset="0"/>
            </a:endParaRPr>
          </a:p>
        </p:txBody>
      </p:sp>
      <p:sp>
        <p:nvSpPr>
          <p:cNvPr id="4" name="Slide Number Placeholder 3"/>
          <p:cNvSpPr>
            <a:spLocks noGrp="1"/>
          </p:cNvSpPr>
          <p:nvPr>
            <p:ph type="sldNum" sz="quarter" idx="12"/>
          </p:nvPr>
        </p:nvSpPr>
        <p:spPr/>
        <p:txBody>
          <a:bodyPr/>
          <a:lstStyle/>
          <a:p>
            <a:fld id="{B286B9AA-8567-4D5E-938A-6E8591714776}" type="slidenum">
              <a:rPr lang="en-US" smtClean="0"/>
              <a:t>5</a:t>
            </a:fld>
            <a:endParaRPr lang="en-US"/>
          </a:p>
        </p:txBody>
      </p:sp>
    </p:spTree>
    <p:extLst>
      <p:ext uri="{BB962C8B-B14F-4D97-AF65-F5344CB8AC3E}">
        <p14:creationId xmlns:p14="http://schemas.microsoft.com/office/powerpoint/2010/main" val="1360802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		PROJECT FEATURE</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GB" sz="2400" dirty="0"/>
              <a:t>Predict stock price using daily data.</a:t>
            </a:r>
            <a:endParaRPr lang="en-US" sz="2400" dirty="0"/>
          </a:p>
          <a:p>
            <a:pPr lvl="0">
              <a:buFont typeface="Wingdings" panose="05000000000000000000" pitchFamily="2" charset="2"/>
              <a:buChar char="Ø"/>
            </a:pPr>
            <a:r>
              <a:rPr lang="en-GB" sz="2400" dirty="0"/>
              <a:t>Gives graph chart of the predicted and the original data.</a:t>
            </a: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r>
              <a:rPr lang="en-US" dirty="0"/>
              <a:t>.</a:t>
            </a:r>
            <a:fld id="{B286B9AA-8567-4D5E-938A-6E8591714776}" type="slidenum">
              <a:rPr lang="en-US" smtClean="0"/>
              <a:t>6</a:t>
            </a:fld>
            <a:endParaRPr lang="en-US" dirty="0"/>
          </a:p>
        </p:txBody>
      </p:sp>
    </p:spTree>
    <p:extLst>
      <p:ext uri="{BB962C8B-B14F-4D97-AF65-F5344CB8AC3E}">
        <p14:creationId xmlns:p14="http://schemas.microsoft.com/office/powerpoint/2010/main" val="164647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fontScale="90000"/>
          </a:bodyPr>
          <a:lstStyle/>
          <a:p>
            <a:r>
              <a:rPr lang="en-US" b="1" dirty="0">
                <a:latin typeface="+mn-lt"/>
              </a:rPr>
              <a:t>		</a:t>
            </a:r>
            <a:r>
              <a:rPr lang="en-US" sz="4900" b="1" dirty="0">
                <a:latin typeface="+mn-lt"/>
              </a:rPr>
              <a:t>LITERATURE REVIEW-1</a:t>
            </a:r>
            <a:r>
              <a:rPr lang="en-US" b="1" dirty="0">
                <a:latin typeface="+mn-lt"/>
              </a:rPr>
              <a:t/>
            </a:r>
            <a:br>
              <a:rPr lang="en-US" b="1" dirty="0">
                <a:latin typeface="+mn-lt"/>
              </a:rPr>
            </a:br>
            <a:r>
              <a:rPr lang="en-US" b="1" dirty="0">
                <a:latin typeface="+mn-lt"/>
              </a:rPr>
              <a:t/>
            </a:r>
            <a:br>
              <a:rPr lang="en-US" b="1" dirty="0">
                <a:latin typeface="+mn-lt"/>
              </a:rPr>
            </a:br>
            <a:endParaRPr lang="en-US" dirty="0">
              <a:latin typeface="+mn-lt"/>
            </a:endParaRPr>
          </a:p>
        </p:txBody>
      </p:sp>
      <p:sp>
        <p:nvSpPr>
          <p:cNvPr id="3" name="Content Placeholder 2"/>
          <p:cNvSpPr>
            <a:spLocks noGrp="1"/>
          </p:cNvSpPr>
          <p:nvPr>
            <p:ph idx="1"/>
          </p:nvPr>
        </p:nvSpPr>
        <p:spPr>
          <a:xfrm>
            <a:off x="838200" y="1168400"/>
            <a:ext cx="10515600" cy="5372100"/>
          </a:xfrm>
        </p:spPr>
        <p:txBody>
          <a:bodyPr>
            <a:normAutofit fontScale="92500"/>
          </a:bodyPr>
          <a:lstStyle/>
          <a:p>
            <a:pPr>
              <a:lnSpc>
                <a:spcPct val="150000"/>
              </a:lnSpc>
              <a:buFont typeface="Wingdings" panose="05000000000000000000" pitchFamily="2" charset="2"/>
              <a:buChar char="Ø"/>
            </a:pPr>
            <a:r>
              <a:rPr lang="en-US" sz="2200" dirty="0"/>
              <a:t>Stock Market Prediction Using Machine Learning </a:t>
            </a:r>
          </a:p>
          <a:p>
            <a:pPr lvl="1">
              <a:lnSpc>
                <a:spcPct val="150000"/>
              </a:lnSpc>
            </a:pPr>
            <a:r>
              <a:rPr lang="en-US" sz="2200" dirty="0"/>
              <a:t>In this research work [3], the </a:t>
            </a:r>
            <a:r>
              <a:rPr lang="en-US" sz="2200" b="1" dirty="0"/>
              <a:t>Yahoo finance </a:t>
            </a:r>
            <a:r>
              <a:rPr lang="en-US" sz="2200" dirty="0"/>
              <a:t>stock data is predicted.</a:t>
            </a:r>
          </a:p>
          <a:p>
            <a:pPr lvl="1">
              <a:lnSpc>
                <a:spcPct val="150000"/>
              </a:lnSpc>
            </a:pPr>
            <a:r>
              <a:rPr lang="en-US" sz="2200" dirty="0"/>
              <a:t>ML approach that trained from the available stocks data and </a:t>
            </a:r>
          </a:p>
          <a:p>
            <a:pPr lvl="2">
              <a:lnSpc>
                <a:spcPct val="150000"/>
              </a:lnSpc>
            </a:pPr>
            <a:r>
              <a:rPr lang="en-US" sz="2200" dirty="0"/>
              <a:t>Gain intelligence and then uses the acquired knowledge for an accurate prediction</a:t>
            </a:r>
          </a:p>
          <a:p>
            <a:pPr>
              <a:lnSpc>
                <a:spcPct val="150000"/>
              </a:lnSpc>
              <a:buFont typeface="Wingdings" panose="05000000000000000000" pitchFamily="2" charset="2"/>
              <a:buChar char="Ø"/>
            </a:pPr>
            <a:r>
              <a:rPr lang="en-US" sz="2200" dirty="0"/>
              <a:t>Forecasting the Stock Market Index Using Artificial Intelligence Techniques</a:t>
            </a:r>
          </a:p>
          <a:p>
            <a:pPr lvl="1">
              <a:lnSpc>
                <a:spcPct val="150000"/>
              </a:lnSpc>
            </a:pPr>
            <a:r>
              <a:rPr lang="en-US" sz="2200" dirty="0"/>
              <a:t>In this paper [4], forecasting the future price of an asset based on the information contained in the historical prices of an asset. </a:t>
            </a:r>
          </a:p>
          <a:p>
            <a:pPr lvl="1">
              <a:lnSpc>
                <a:spcPct val="150000"/>
              </a:lnSpc>
            </a:pPr>
            <a:r>
              <a:rPr lang="en-US" sz="2200" dirty="0"/>
              <a:t>We used the three different model</a:t>
            </a:r>
          </a:p>
          <a:p>
            <a:pPr lvl="2">
              <a:lnSpc>
                <a:spcPct val="150000"/>
              </a:lnSpc>
            </a:pPr>
            <a:r>
              <a:rPr lang="en-US" sz="2200" b="1" dirty="0"/>
              <a:t>LSTM, SVR and Random Forest</a:t>
            </a:r>
          </a:p>
          <a:p>
            <a:pPr lvl="2">
              <a:lnSpc>
                <a:spcPct val="150000"/>
              </a:lnSpc>
            </a:pPr>
            <a:r>
              <a:rPr lang="en-US" sz="2200" dirty="0"/>
              <a:t>Predicting stock price from past closing prices of the individual stock. </a:t>
            </a:r>
          </a:p>
          <a:p>
            <a:pPr marL="914400" lvl="2" indent="0">
              <a:lnSpc>
                <a:spcPct val="150000"/>
              </a:lnSpc>
              <a:buNone/>
            </a:pPr>
            <a:endParaRPr lang="en-US" sz="2200" dirty="0"/>
          </a:p>
          <a:p>
            <a:pPr>
              <a:lnSpc>
                <a:spcPct val="150000"/>
              </a:lnSpc>
            </a:pPr>
            <a:endParaRPr lang="en-US" sz="2200" dirty="0"/>
          </a:p>
        </p:txBody>
      </p:sp>
      <p:sp>
        <p:nvSpPr>
          <p:cNvPr id="4" name="Slide Number Placeholder 3"/>
          <p:cNvSpPr>
            <a:spLocks noGrp="1"/>
          </p:cNvSpPr>
          <p:nvPr>
            <p:ph type="sldNum" sz="quarter" idx="12"/>
          </p:nvPr>
        </p:nvSpPr>
        <p:spPr/>
        <p:txBody>
          <a:bodyPr/>
          <a:lstStyle/>
          <a:p>
            <a:fld id="{B286B9AA-8567-4D5E-938A-6E8591714776}" type="slidenum">
              <a:rPr lang="en-US" smtClean="0"/>
              <a:t>7</a:t>
            </a:fld>
            <a:endParaRPr lang="en-US"/>
          </a:p>
        </p:txBody>
      </p:sp>
    </p:spTree>
    <p:extLst>
      <p:ext uri="{BB962C8B-B14F-4D97-AF65-F5344CB8AC3E}">
        <p14:creationId xmlns:p14="http://schemas.microsoft.com/office/powerpoint/2010/main" val="4024151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a:latin typeface="+mn-lt"/>
              </a:rPr>
              <a:t>LITERATURE REVIEW-2</a:t>
            </a:r>
            <a:r>
              <a:rPr lang="en-US" sz="3600" b="1" dirty="0"/>
              <a:t/>
            </a:r>
            <a:br>
              <a:rPr lang="en-US" sz="3600" b="1" dirty="0"/>
            </a:br>
            <a:endParaRPr lang="en-US" dirty="0"/>
          </a:p>
        </p:txBody>
      </p:sp>
      <p:sp>
        <p:nvSpPr>
          <p:cNvPr id="3" name="Content Placeholder 2"/>
          <p:cNvSpPr>
            <a:spLocks noGrp="1"/>
          </p:cNvSpPr>
          <p:nvPr>
            <p:ph idx="1"/>
          </p:nvPr>
        </p:nvSpPr>
        <p:spPr>
          <a:xfrm>
            <a:off x="838200" y="1409700"/>
            <a:ext cx="10515600" cy="4767263"/>
          </a:xfrm>
        </p:spPr>
        <p:txBody>
          <a:bodyPr>
            <a:normAutofit fontScale="92500"/>
          </a:bodyPr>
          <a:lstStyle/>
          <a:p>
            <a:pPr>
              <a:lnSpc>
                <a:spcPct val="150000"/>
              </a:lnSpc>
              <a:buFont typeface="Wingdings" panose="05000000000000000000" pitchFamily="2" charset="2"/>
              <a:buChar char="Ø"/>
            </a:pPr>
            <a:r>
              <a:rPr lang="en-US" sz="2200" dirty="0"/>
              <a:t>Stock Price Correlation coefficient prediction with ARIMA –LSTM Hybrid Model.</a:t>
            </a:r>
          </a:p>
          <a:p>
            <a:pPr lvl="1">
              <a:lnSpc>
                <a:spcPct val="150000"/>
              </a:lnSpc>
            </a:pPr>
            <a:r>
              <a:rPr lang="en-US" sz="2200" dirty="0"/>
              <a:t>In this research paper [6] predicting the price correlation of two assets for future time periods is important in portfolio optimization.</a:t>
            </a:r>
          </a:p>
          <a:p>
            <a:pPr>
              <a:lnSpc>
                <a:spcPct val="150000"/>
              </a:lnSpc>
              <a:buFont typeface="Wingdings" panose="05000000000000000000" pitchFamily="2" charset="2"/>
              <a:buChar char="Ø"/>
            </a:pPr>
            <a:r>
              <a:rPr lang="en-US" sz="2200" dirty="0"/>
              <a:t>Technology industry on financial ratios and both factor [7].</a:t>
            </a:r>
          </a:p>
          <a:p>
            <a:pPr lvl="1">
              <a:lnSpc>
                <a:spcPct val="150000"/>
              </a:lnSpc>
            </a:pPr>
            <a:r>
              <a:rPr lang="en-US" sz="2200" dirty="0"/>
              <a:t>Lots of studies related to the effect of internal factors and external factors on stock. </a:t>
            </a:r>
          </a:p>
          <a:p>
            <a:pPr lvl="2">
              <a:lnSpc>
                <a:spcPct val="150000"/>
              </a:lnSpc>
            </a:pPr>
            <a:r>
              <a:rPr lang="en-US" sz="2200" b="1" dirty="0"/>
              <a:t>Thim et al</a:t>
            </a:r>
            <a:r>
              <a:rPr lang="en-US" sz="2200" dirty="0"/>
              <a:t>, investigated the factors affecting the performance of many property firms listed method has been applied to represent all the variables comprising stock. </a:t>
            </a:r>
          </a:p>
          <a:p>
            <a:pPr lvl="2">
              <a:lnSpc>
                <a:spcPct val="150000"/>
              </a:lnSpc>
            </a:pPr>
            <a:r>
              <a:rPr lang="en-US" sz="2200" dirty="0"/>
              <a:t>Some are performance, return on equity, debt ratio, and EPS, and PE, inflation, industrial production, exchange rate and interest rate.</a:t>
            </a:r>
          </a:p>
          <a:p>
            <a:pPr>
              <a:lnSpc>
                <a:spcPct val="150000"/>
              </a:lnSpc>
            </a:pPr>
            <a:endParaRPr lang="en-US" sz="2200" dirty="0"/>
          </a:p>
        </p:txBody>
      </p:sp>
      <p:sp>
        <p:nvSpPr>
          <p:cNvPr id="4" name="Slide Number Placeholder 3"/>
          <p:cNvSpPr>
            <a:spLocks noGrp="1"/>
          </p:cNvSpPr>
          <p:nvPr>
            <p:ph type="sldNum" sz="quarter" idx="12"/>
          </p:nvPr>
        </p:nvSpPr>
        <p:spPr/>
        <p:txBody>
          <a:bodyPr/>
          <a:lstStyle/>
          <a:p>
            <a:fld id="{B286B9AA-8567-4D5E-938A-6E8591714776}" type="slidenum">
              <a:rPr lang="en-US" smtClean="0"/>
              <a:t>8</a:t>
            </a:fld>
            <a:endParaRPr lang="en-US"/>
          </a:p>
        </p:txBody>
      </p:sp>
    </p:spTree>
    <p:extLst>
      <p:ext uri="{BB962C8B-B14F-4D97-AF65-F5344CB8AC3E}">
        <p14:creationId xmlns:p14="http://schemas.microsoft.com/office/powerpoint/2010/main" val="929277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a:latin typeface="+mn-lt"/>
              </a:rPr>
              <a:t>METHODOLOGY</a:t>
            </a:r>
            <a:r>
              <a:rPr lang="en-US" b="1" dirty="0"/>
              <a:t/>
            </a:r>
            <a:br>
              <a:rPr lang="en-US" b="1" dirty="0"/>
            </a:br>
            <a:endParaRPr lang="en-US" dirty="0"/>
          </a:p>
        </p:txBody>
      </p:sp>
      <p:sp>
        <p:nvSpPr>
          <p:cNvPr id="3" name="Content Placeholder 2"/>
          <p:cNvSpPr>
            <a:spLocks noGrp="1"/>
          </p:cNvSpPr>
          <p:nvPr>
            <p:ph idx="1"/>
          </p:nvPr>
        </p:nvSpPr>
        <p:spPr>
          <a:xfrm>
            <a:off x="838200" y="1825624"/>
            <a:ext cx="10515600" cy="4702175"/>
          </a:xfrm>
        </p:spPr>
        <p:txBody>
          <a:bodyPr/>
          <a:lstStyle/>
          <a:p>
            <a:pPr>
              <a:lnSpc>
                <a:spcPct val="150000"/>
              </a:lnSpc>
              <a:buFont typeface="Wingdings" panose="05000000000000000000" pitchFamily="2" charset="2"/>
              <a:buChar char="Ø"/>
            </a:pPr>
            <a:r>
              <a:rPr lang="en-US" dirty="0"/>
              <a:t>Is a development system of methods</a:t>
            </a:r>
          </a:p>
          <a:p>
            <a:pPr lvl="1">
              <a:lnSpc>
                <a:spcPct val="150000"/>
              </a:lnSpc>
            </a:pPr>
            <a:r>
              <a:rPr lang="en-US" dirty="0"/>
              <a:t>That is used to plan, structure, and control the process of developing an information system.</a:t>
            </a:r>
          </a:p>
        </p:txBody>
      </p:sp>
      <p:sp>
        <p:nvSpPr>
          <p:cNvPr id="4" name="Slide Number Placeholder 3"/>
          <p:cNvSpPr>
            <a:spLocks noGrp="1"/>
          </p:cNvSpPr>
          <p:nvPr>
            <p:ph type="sldNum" sz="quarter" idx="12"/>
          </p:nvPr>
        </p:nvSpPr>
        <p:spPr/>
        <p:txBody>
          <a:bodyPr/>
          <a:lstStyle/>
          <a:p>
            <a:fld id="{B286B9AA-8567-4D5E-938A-6E8591714776}" type="slidenum">
              <a:rPr lang="en-US" smtClean="0"/>
              <a:t>9</a:t>
            </a:fld>
            <a:endParaRPr lang="en-US"/>
          </a:p>
        </p:txBody>
      </p:sp>
    </p:spTree>
    <p:extLst>
      <p:ext uri="{BB962C8B-B14F-4D97-AF65-F5344CB8AC3E}">
        <p14:creationId xmlns:p14="http://schemas.microsoft.com/office/powerpoint/2010/main" val="3192648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4804</TotalTime>
  <Words>961</Words>
  <Application>Microsoft Office PowerPoint</Application>
  <PresentationFormat>Widescreen</PresentationFormat>
  <Paragraphs>178</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Georgia</vt:lpstr>
      <vt:lpstr>Mangal</vt:lpstr>
      <vt:lpstr>Times New Roman</vt:lpstr>
      <vt:lpstr>Wingdings</vt:lpstr>
      <vt:lpstr>Office Theme</vt:lpstr>
      <vt:lpstr>             EVEREST ENGINEERING COLLEGE            Sanepa, Lalitpur  </vt:lpstr>
      <vt:lpstr>CONTENTS</vt:lpstr>
      <vt:lpstr>                      INTRODUCTION   </vt:lpstr>
      <vt:lpstr>   AIM AND OBJECTIVE</vt:lpstr>
      <vt:lpstr>    APPLICATION</vt:lpstr>
      <vt:lpstr>  PROJECT FEATURE</vt:lpstr>
      <vt:lpstr>  LITERATURE REVIEW-1  </vt:lpstr>
      <vt:lpstr>  LITERATURE REVIEW-2 </vt:lpstr>
      <vt:lpstr>   METHODOLOGY </vt:lpstr>
      <vt:lpstr>    VARIABLES</vt:lpstr>
      <vt:lpstr>SAMPLE DATASET</vt:lpstr>
      <vt:lpstr>DATA BEFORE INTERPOLATION</vt:lpstr>
      <vt:lpstr>DATA AFTER INTERPOLATION</vt:lpstr>
      <vt:lpstr>FINAL DATASET</vt:lpstr>
      <vt:lpstr> FEATURE SELECTION OF VARIABLE</vt:lpstr>
      <vt:lpstr>  CORRELATION MATRIX</vt:lpstr>
      <vt:lpstr>   MODEL USED </vt:lpstr>
      <vt:lpstr>Long Short-Term Memory (LSTM)</vt:lpstr>
      <vt:lpstr> RANDOM FOREST REGRESSOR</vt:lpstr>
      <vt:lpstr>Hyperparameter tuning of the Random Forest Regressor</vt:lpstr>
      <vt:lpstr> SUPPORT VECTOR REGRESSION</vt:lpstr>
      <vt:lpstr>Hyperparameter tuning  and performance metrics of the Support Vector Regressor </vt:lpstr>
      <vt:lpstr>SYSTEM DESIGN DIAGRAM</vt:lpstr>
      <vt:lpstr>              RESULTS AND ANALYSIS</vt:lpstr>
      <vt:lpstr>Compare Performance of three different predictions models </vt:lpstr>
      <vt:lpstr>   LIMITATIONS</vt:lpstr>
      <vt:lpstr>   CONCLUSION</vt:lpstr>
      <vt:lpstr>    REFERENCES</vt:lpstr>
      <vt:lpstr>   QNA SECTION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EVEREST ENGINEERING COLLEGE Sanepa, Lalitpur (Affiliated by Pokhara University)</dc:title>
  <dc:creator>Bhawana Dhamala</dc:creator>
  <cp:lastModifiedBy>Bamma Nabin</cp:lastModifiedBy>
  <cp:revision>213</cp:revision>
  <dcterms:created xsi:type="dcterms:W3CDTF">2020-11-12T07:46:36Z</dcterms:created>
  <dcterms:modified xsi:type="dcterms:W3CDTF">2022-09-27T00:17:49Z</dcterms:modified>
</cp:coreProperties>
</file>