
<file path=[Content_Types].xml><?xml version="1.0" encoding="utf-8"?>
<Types xmlns="http://schemas.openxmlformats.org/package/2006/content-types"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charts/chart1.xml" ContentType="application/vnd.openxmlformats-officedocument.drawingml.char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charts/chart2.xml" ContentType="application/vnd.openxmlformats-officedocument.drawingml.chart+xml"/>
  <Override PartName="/ppt/slides/slide12.xml" ContentType="application/vnd.openxmlformats-officedocument.presentationml.slide+xml"/>
  <Override PartName="/docProps/app.xml" ContentType="application/vnd.openxmlformats-officedocument.extended-properties+xml"/>
  <Default Extension="bin" ContentType="application/vnd.openxmlformats-officedocument.presentationml.printerSettings"/>
  <Override PartName="/ppt/slideLayouts/slideLayout17.xml" ContentType="application/vnd.openxmlformats-officedocument.presentationml.slideLayout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66" r:id="rId8"/>
    <p:sldId id="267" r:id="rId9"/>
    <p:sldId id="261" r:id="rId10"/>
    <p:sldId id="260" r:id="rId11"/>
    <p:sldId id="268" r:id="rId12"/>
    <p:sldId id="262" r:id="rId13"/>
    <p:sldId id="269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abin:Users:mulepati:Desktop:dataon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abin:Users:mulepati:Desktop:grahamJarv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>
        <c:manualLayout>
          <c:layoutTarget val="inner"/>
          <c:xMode val="edge"/>
          <c:yMode val="edge"/>
          <c:x val="0.124513706620006"/>
          <c:y val="0.0781503303611117"/>
          <c:w val="0.827442403032954"/>
          <c:h val="0.74103063600338"/>
        </c:manualLayout>
      </c:layout>
      <c:scatterChart>
        <c:scatterStyle val="lineMarker"/>
        <c:ser>
          <c:idx val="0"/>
          <c:order val="0"/>
          <c:tx>
            <c:strRef>
              <c:f>Sheet1!$C$1</c:f>
              <c:strCache>
                <c:ptCount val="1"/>
                <c:pt idx="0">
                  <c:v>Jarvis March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666699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50.0</c:v>
                </c:pt>
                <c:pt idx="1">
                  <c:v>100.0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  <c:pt idx="5">
                  <c:v>1500.0</c:v>
                </c:pt>
                <c:pt idx="6">
                  <c:v>3000.0</c:v>
                </c:pt>
                <c:pt idx="7">
                  <c:v>5000.0</c:v>
                </c:pt>
                <c:pt idx="8">
                  <c:v>6000.0</c:v>
                </c:pt>
                <c:pt idx="9">
                  <c:v>8000.0</c:v>
                </c:pt>
                <c:pt idx="10">
                  <c:v>10000.0</c:v>
                </c:pt>
                <c:pt idx="11">
                  <c:v>15000.0</c:v>
                </c:pt>
                <c:pt idx="12">
                  <c:v>30000.0</c:v>
                </c:pt>
                <c:pt idx="13">
                  <c:v>40000.0</c:v>
                </c:pt>
                <c:pt idx="14">
                  <c:v>60000.0</c:v>
                </c:pt>
                <c:pt idx="15">
                  <c:v>80000.0</c:v>
                </c:pt>
                <c:pt idx="16">
                  <c:v>100000.0</c:v>
                </c:pt>
                <c:pt idx="17">
                  <c:v>150000.0</c:v>
                </c:pt>
                <c:pt idx="18">
                  <c:v>200000.0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16.0</c:v>
                </c:pt>
                <c:pt idx="3">
                  <c:v>17.0</c:v>
                </c:pt>
                <c:pt idx="4">
                  <c:v>32.0</c:v>
                </c:pt>
                <c:pt idx="5">
                  <c:v>48.0</c:v>
                </c:pt>
                <c:pt idx="6">
                  <c:v>126.0</c:v>
                </c:pt>
                <c:pt idx="7">
                  <c:v>188.0</c:v>
                </c:pt>
                <c:pt idx="8">
                  <c:v>235.0</c:v>
                </c:pt>
                <c:pt idx="9">
                  <c:v>391.0</c:v>
                </c:pt>
                <c:pt idx="10">
                  <c:v>407.0</c:v>
                </c:pt>
                <c:pt idx="11">
                  <c:v>719.0</c:v>
                </c:pt>
                <c:pt idx="12">
                  <c:v>1468.0</c:v>
                </c:pt>
                <c:pt idx="13">
                  <c:v>2138.0</c:v>
                </c:pt>
                <c:pt idx="14">
                  <c:v>2466.0</c:v>
                </c:pt>
                <c:pt idx="15">
                  <c:v>1826.0</c:v>
                </c:pt>
                <c:pt idx="16">
                  <c:v>2372.0</c:v>
                </c:pt>
                <c:pt idx="17">
                  <c:v>3901.0</c:v>
                </c:pt>
                <c:pt idx="18">
                  <c:v>6179.0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Graham Scan</c:v>
                </c:pt>
              </c:strCache>
            </c:strRef>
          </c:tx>
          <c:spPr>
            <a:ln w="25400">
              <a:solidFill>
                <a:srgbClr val="DD2D32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DD2D32"/>
              </a:solidFill>
              <a:ln>
                <a:solidFill>
                  <a:srgbClr val="DD2D32"/>
                </a:solidFill>
                <a:prstDash val="solid"/>
              </a:ln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50.0</c:v>
                </c:pt>
                <c:pt idx="1">
                  <c:v>100.0</c:v>
                </c:pt>
                <c:pt idx="2">
                  <c:v>400.0</c:v>
                </c:pt>
                <c:pt idx="3">
                  <c:v>800.0</c:v>
                </c:pt>
                <c:pt idx="4">
                  <c:v>1000.0</c:v>
                </c:pt>
                <c:pt idx="5">
                  <c:v>1500.0</c:v>
                </c:pt>
                <c:pt idx="6">
                  <c:v>3000.0</c:v>
                </c:pt>
                <c:pt idx="7">
                  <c:v>5000.0</c:v>
                </c:pt>
                <c:pt idx="8">
                  <c:v>6000.0</c:v>
                </c:pt>
                <c:pt idx="9">
                  <c:v>8000.0</c:v>
                </c:pt>
                <c:pt idx="10">
                  <c:v>10000.0</c:v>
                </c:pt>
                <c:pt idx="11">
                  <c:v>15000.0</c:v>
                </c:pt>
                <c:pt idx="12">
                  <c:v>30000.0</c:v>
                </c:pt>
                <c:pt idx="13">
                  <c:v>40000.0</c:v>
                </c:pt>
                <c:pt idx="14">
                  <c:v>60000.0</c:v>
                </c:pt>
                <c:pt idx="15">
                  <c:v>80000.0</c:v>
                </c:pt>
                <c:pt idx="16">
                  <c:v>100000.0</c:v>
                </c:pt>
                <c:pt idx="17">
                  <c:v>150000.0</c:v>
                </c:pt>
                <c:pt idx="18">
                  <c:v>200000.0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32.0</c:v>
                </c:pt>
                <c:pt idx="3">
                  <c:v>48.0</c:v>
                </c:pt>
                <c:pt idx="4">
                  <c:v>63.0</c:v>
                </c:pt>
                <c:pt idx="5">
                  <c:v>110.0</c:v>
                </c:pt>
                <c:pt idx="6">
                  <c:v>220.0</c:v>
                </c:pt>
                <c:pt idx="7">
                  <c:v>359.0</c:v>
                </c:pt>
                <c:pt idx="8">
                  <c:v>438.0</c:v>
                </c:pt>
                <c:pt idx="9">
                  <c:v>578.0</c:v>
                </c:pt>
                <c:pt idx="10">
                  <c:v>750.0</c:v>
                </c:pt>
                <c:pt idx="11">
                  <c:v>937.0</c:v>
                </c:pt>
                <c:pt idx="12">
                  <c:v>1561.0</c:v>
                </c:pt>
                <c:pt idx="13">
                  <c:v>2653.0</c:v>
                </c:pt>
                <c:pt idx="14">
                  <c:v>3199.0</c:v>
                </c:pt>
                <c:pt idx="15">
                  <c:v>4151.0</c:v>
                </c:pt>
                <c:pt idx="16">
                  <c:v>3043.0</c:v>
                </c:pt>
                <c:pt idx="17">
                  <c:v>5961.0</c:v>
                </c:pt>
                <c:pt idx="18">
                  <c:v>7349.0</c:v>
                </c:pt>
              </c:numCache>
            </c:numRef>
          </c:yVal>
          <c:smooth val="1"/>
        </c:ser>
        <c:axId val="554170104"/>
        <c:axId val="554180232"/>
      </c:scatterChart>
      <c:valAx>
        <c:axId val="554170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Running Time (ms)</a:t>
                </a:r>
              </a:p>
            </c:rich>
          </c:tx>
          <c:layout>
            <c:manualLayout>
              <c:xMode val="edge"/>
              <c:yMode val="edge"/>
              <c:x val="0.455253350762014"/>
              <c:y val="0.88611984161289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54180232"/>
        <c:crossesAt val="0.0"/>
        <c:crossBetween val="midCat"/>
      </c:valAx>
      <c:valAx>
        <c:axId val="554180232"/>
        <c:scaling>
          <c:orientation val="minMax"/>
          <c:min val="0.0"/>
        </c:scaling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# of points</a:t>
                </a:r>
              </a:p>
            </c:rich>
          </c:tx>
          <c:layout>
            <c:manualLayout>
              <c:xMode val="edge"/>
              <c:yMode val="edge"/>
              <c:x val="0.0"/>
              <c:y val="0.42384719901376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54170104"/>
        <c:crossesAt val="0.0"/>
        <c:crossBetween val="midCat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77555282152231"/>
          <c:y val="0.0"/>
          <c:w val="0.22444717847769"/>
          <c:h val="0.102165763583086"/>
        </c:manualLayout>
      </c:layout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59379921259842"/>
          <c:y val="0.0369065593021305"/>
          <c:w val="0.796430263925343"/>
          <c:h val="0.784711913527165"/>
        </c:manualLayout>
      </c:layout>
      <c:scatterChart>
        <c:scatterStyle val="smoothMarker"/>
        <c:ser>
          <c:idx val="0"/>
          <c:order val="0"/>
          <c:tx>
            <c:v>Jarvis March</c:v>
          </c:tx>
          <c:xVal>
            <c:numRef>
              <c:f>Sheet1!$A$2:$A$9</c:f>
              <c:numCache>
                <c:formatCode>General</c:formatCode>
                <c:ptCount val="8"/>
                <c:pt idx="0">
                  <c:v>63.0</c:v>
                </c:pt>
                <c:pt idx="1">
                  <c:v>126.0</c:v>
                </c:pt>
                <c:pt idx="2">
                  <c:v>252.0</c:v>
                </c:pt>
                <c:pt idx="3">
                  <c:v>503.0</c:v>
                </c:pt>
                <c:pt idx="4">
                  <c:v>1006.0</c:v>
                </c:pt>
                <c:pt idx="5">
                  <c:v>2011.0</c:v>
                </c:pt>
                <c:pt idx="6">
                  <c:v>4022.0</c:v>
                </c:pt>
                <c:pt idx="7">
                  <c:v>8977.0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1.0</c:v>
                </c:pt>
                <c:pt idx="1">
                  <c:v>16.0</c:v>
                </c:pt>
                <c:pt idx="2">
                  <c:v>63.0</c:v>
                </c:pt>
                <c:pt idx="3">
                  <c:v>250.0</c:v>
                </c:pt>
                <c:pt idx="4">
                  <c:v>641.0</c:v>
                </c:pt>
                <c:pt idx="5">
                  <c:v>2013.0</c:v>
                </c:pt>
                <c:pt idx="6">
                  <c:v>6257.0</c:v>
                </c:pt>
                <c:pt idx="7">
                  <c:v>29088.0</c:v>
                </c:pt>
              </c:numCache>
            </c:numRef>
          </c:yVal>
          <c:smooth val="1"/>
        </c:ser>
        <c:ser>
          <c:idx val="1"/>
          <c:order val="1"/>
          <c:tx>
            <c:v>Graham Scan</c:v>
          </c:tx>
          <c:xVal>
            <c:numRef>
              <c:f>Sheet1!$A$2:$A$9</c:f>
              <c:numCache>
                <c:formatCode>General</c:formatCode>
                <c:ptCount val="8"/>
                <c:pt idx="0">
                  <c:v>63.0</c:v>
                </c:pt>
                <c:pt idx="1">
                  <c:v>126.0</c:v>
                </c:pt>
                <c:pt idx="2">
                  <c:v>252.0</c:v>
                </c:pt>
                <c:pt idx="3">
                  <c:v>503.0</c:v>
                </c:pt>
                <c:pt idx="4">
                  <c:v>1006.0</c:v>
                </c:pt>
                <c:pt idx="5">
                  <c:v>2011.0</c:v>
                </c:pt>
                <c:pt idx="6">
                  <c:v>4022.0</c:v>
                </c:pt>
                <c:pt idx="7">
                  <c:v>8977.0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1.0</c:v>
                </c:pt>
                <c:pt idx="1">
                  <c:v>1.0</c:v>
                </c:pt>
                <c:pt idx="2">
                  <c:v>17.0</c:v>
                </c:pt>
                <c:pt idx="3">
                  <c:v>63.0</c:v>
                </c:pt>
                <c:pt idx="4">
                  <c:v>204.0</c:v>
                </c:pt>
                <c:pt idx="5">
                  <c:v>500.0</c:v>
                </c:pt>
                <c:pt idx="6">
                  <c:v>1295.0</c:v>
                </c:pt>
                <c:pt idx="7">
                  <c:v>5149.0</c:v>
                </c:pt>
              </c:numCache>
            </c:numRef>
          </c:yVal>
          <c:smooth val="1"/>
        </c:ser>
        <c:axId val="554108568"/>
        <c:axId val="554200504"/>
      </c:scatterChart>
      <c:valAx>
        <c:axId val="554108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points in</a:t>
                </a:r>
                <a:r>
                  <a:rPr lang="en-US" baseline="0"/>
                  <a:t> the Convex Hull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554200504"/>
        <c:crosses val="autoZero"/>
        <c:crossBetween val="midCat"/>
      </c:valAx>
      <c:valAx>
        <c:axId val="554200504"/>
        <c:scaling>
          <c:orientation val="minMax"/>
          <c:min val="0.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 (ms)</a:t>
                </a:r>
              </a:p>
            </c:rich>
          </c:tx>
          <c:layout/>
        </c:title>
        <c:numFmt formatCode="General" sourceLinked="1"/>
        <c:tickLblPos val="nextTo"/>
        <c:crossAx val="55410856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46768354374698"/>
          <c:y val="0.0188510698551385"/>
          <c:w val="0.350339374477632"/>
          <c:h val="0.150591288396917"/>
        </c:manualLayout>
      </c:layout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3F8A63-F2A1-44A4-A4D1-B2B9C28AB9DB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smtClean="0"/>
              <a:pPr/>
              <a:t>6/3/2007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smtClean="0"/>
              <a:pPr/>
              <a:t>6/3/2007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DF1B-54EC-4432-8649-0FE40DD46F86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CDA6A0B-D499-425D-9760-7E378B1D24E7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89870FB-149D-4255-9221-CF258F891615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77F108C-2518-4D60-9FAF-6346FD9D7826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smtClean="0"/>
              <a:pPr/>
              <a:t>6/3/2007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E6C1EDB-CE87-4BA6-95D9-AD3AE9C734F7}" type="datetime1">
              <a:rPr smtClean="0"/>
              <a:pPr/>
              <a:t>6/3/2007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smtClean="0"/>
              <a:t>
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 smtClean="0"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  <p:sldLayoutId r:id="rId13"/>
    <p:sldLayoutId r:id="rId14"/>
    <p:sldLayoutId r:id="rId15"/>
    <p:sldLayoutId r:id="rId16"/>
    <p:sldLayoutId r:id="rId17"/>
    <p:sldLayoutId r:id="rId18"/>
    <p:sldLayoutId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3" Type="http://schemas.openxmlformats.org/officeDocument/2006/relationships/oleObject" Target="???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oleObject" Target="???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886200"/>
            <a:ext cx="5458968" cy="10486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Convex Hull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940808"/>
            <a:ext cx="5458968" cy="1078992"/>
          </a:xfrm>
        </p:spPr>
        <p:txBody>
          <a:bodyPr/>
          <a:lstStyle/>
          <a:p>
            <a:r>
              <a:rPr lang="en-US" dirty="0" smtClean="0"/>
              <a:t>Jarvis March &amp; Graham Scan</a:t>
            </a:r>
          </a:p>
          <a:p>
            <a:r>
              <a:rPr lang="en-US" dirty="0" smtClean="0"/>
              <a:t>Nabin Mulepati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70" name="Object 6"/>
          <p:cNvGraphicFramePr>
            <a:graphicFrameLocks noChangeAspect="1"/>
          </p:cNvGraphicFramePr>
          <p:nvPr/>
        </p:nvGraphicFramePr>
        <p:xfrm>
          <a:off x="1555750" y="1244600"/>
          <a:ext cx="6032500" cy="4368800"/>
        </p:xfrm>
        <a:graphic>
          <a:graphicData uri="http://schemas.openxmlformats.org/presentationml/2006/ole">
            <p:oleObj spid="_x0000_s318470" name="Document" r:id="rId3" imgW="6032500" imgH="43688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 2"/>
          <p:cNvGraphicFramePr/>
          <p:nvPr/>
        </p:nvGraphicFramePr>
        <p:xfrm>
          <a:off x="1295400" y="1443672"/>
          <a:ext cx="6477000" cy="46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1511300" y="1784350"/>
          <a:ext cx="6121400" cy="3289300"/>
        </p:xfrm>
        <a:graphic>
          <a:graphicData uri="http://schemas.openxmlformats.org/presentationml/2006/ole">
            <p:oleObj spid="_x0000_s320517" name="Document" r:id="rId3" imgW="6121400" imgH="3289300" progId="Word.Document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 2"/>
          <p:cNvGraphicFramePr/>
          <p:nvPr/>
        </p:nvGraphicFramePr>
        <p:xfrm>
          <a:off x="1143000" y="990600"/>
          <a:ext cx="6858000" cy="468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Cormen</a:t>
            </a:r>
            <a:r>
              <a:rPr lang="en-US" dirty="0" smtClean="0"/>
              <a:t>, Thomas, Charles </a:t>
            </a:r>
            <a:r>
              <a:rPr lang="en-US" dirty="0" err="1" smtClean="0"/>
              <a:t>Leiserson</a:t>
            </a:r>
            <a:r>
              <a:rPr lang="en-US" dirty="0" smtClean="0"/>
              <a:t>, Ronald </a:t>
            </a:r>
            <a:r>
              <a:rPr lang="en-US" dirty="0" err="1" smtClean="0"/>
              <a:t>Rivest</a:t>
            </a:r>
            <a:r>
              <a:rPr lang="en-US" dirty="0" smtClean="0"/>
              <a:t>, and Clifford Stein. </a:t>
            </a:r>
            <a:r>
              <a:rPr lang="en-US" i="1" dirty="0" smtClean="0"/>
              <a:t>Introduction to Algorithms</a:t>
            </a:r>
            <a:r>
              <a:rPr lang="en-US" dirty="0" smtClean="0"/>
              <a:t>. Third. Cambridge: The MIT Press, 2009. 1029-46. Print.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Convex Hull?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convex hull of a finite set of unique points Q, usually denoted as CH(Q), is the smallest convex polygon P such that all points in the set Q, which consists of at least three non-collinear points, are either in the interior of P or on the boundary of P.</a:t>
            </a:r>
          </a:p>
          <a:p>
            <a:r>
              <a:rPr lang="en-US" dirty="0" smtClean="0"/>
              <a:t>In two dimensions, it is basically a polygon formed by tightly wrapping a thread around a set of needles on a board representing a set of points on a plane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7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Convex hull of a set of 37 points.</a:t>
            </a:r>
            <a:endParaRPr lang="en-US" dirty="0"/>
          </a:p>
        </p:txBody>
      </p:sp>
      <p:pic>
        <p:nvPicPr>
          <p:cNvPr id="82" name="Content Placeholder 81" descr="Screen shot 2010-05-01 at 2.16.40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34" y="2590800"/>
            <a:ext cx="3565525" cy="27276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Computer visualization (video games, etc)</a:t>
            </a:r>
          </a:p>
          <a:p>
            <a:r>
              <a:rPr lang="en-US" dirty="0" smtClean="0"/>
              <a:t>Path finding (embedded AI of Mars mission rovers)</a:t>
            </a:r>
          </a:p>
          <a:p>
            <a:r>
              <a:rPr lang="en-US" dirty="0" smtClean="0"/>
              <a:t>Geographical Information Systems (computing accessibility maps).</a:t>
            </a:r>
          </a:p>
          <a:p>
            <a:r>
              <a:rPr lang="en-US" dirty="0" smtClean="0"/>
              <a:t>Visual pattern matching (e.g. detecting car license plates)</a:t>
            </a:r>
          </a:p>
          <a:p>
            <a:r>
              <a:rPr lang="en-US" dirty="0" smtClean="0"/>
              <a:t>http://fleischer.selfip.com/Courses/Algorithms/Alg_ss_07w/Webprojects/Chen_hull/applications.htm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Jarvis March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Simpler of the two.</a:t>
            </a:r>
          </a:p>
          <a:p>
            <a:r>
              <a:rPr lang="en-US" dirty="0" smtClean="0"/>
              <a:t>Has running time complexity of </a:t>
            </a:r>
            <a:r>
              <a:rPr lang="en-US" dirty="0" err="1" smtClean="0"/>
              <a:t>O(nh</a:t>
            </a:r>
            <a:r>
              <a:rPr lang="en-US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Worst case complexity of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Generally faster than Graham scan.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 sensitive Algorithm. </a:t>
            </a:r>
          </a:p>
          <a:p>
            <a:r>
              <a:rPr lang="en-US" dirty="0" smtClean="0"/>
              <a:t>Much </a:t>
            </a:r>
            <a:r>
              <a:rPr lang="en-US" dirty="0" smtClean="0"/>
              <a:t>faster when the size of the hull is known to be small.</a:t>
            </a:r>
          </a:p>
          <a:p>
            <a:r>
              <a:rPr lang="en-US" dirty="0" smtClean="0"/>
              <a:t>Very slow when the input points are distributed around/closer to the convex hull.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Jarvis March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is the extreme point with the minimum </a:t>
            </a:r>
            <a:r>
              <a:rPr lang="en-US" dirty="0" err="1" smtClean="0"/>
              <a:t>y</a:t>
            </a:r>
            <a:r>
              <a:rPr lang="en-US" dirty="0" smtClean="0"/>
              <a:t>-coordinate, or the leftmost point in case of a tie.</a:t>
            </a:r>
          </a:p>
          <a:p>
            <a:pPr lvl="0"/>
            <a:r>
              <a:rPr lang="en-US" dirty="0" smtClean="0"/>
              <a:t>Minimum angle = infinity</a:t>
            </a:r>
          </a:p>
          <a:p>
            <a:pPr lvl="0"/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to the number of input points</a:t>
            </a:r>
          </a:p>
          <a:p>
            <a:pPr lvl="2"/>
            <a:r>
              <a:rPr lang="en-US" dirty="0" smtClean="0"/>
              <a:t>1. if the angle A formed by the direction of the previous hull and the next point is smaller than the minimum angle, then minimum angle = A</a:t>
            </a:r>
          </a:p>
          <a:p>
            <a:pPr lvl="1"/>
            <a:r>
              <a:rPr lang="en-US" dirty="0" smtClean="0"/>
              <a:t>end for</a:t>
            </a:r>
          </a:p>
          <a:p>
            <a:pPr lvl="1"/>
            <a:r>
              <a:rPr lang="en-US" dirty="0" smtClean="0"/>
              <a:t>push the point that forms the minimum angle A into the convex hull</a:t>
            </a:r>
          </a:p>
          <a:p>
            <a:pPr lvl="0"/>
            <a:r>
              <a:rPr lang="en-US" dirty="0" smtClean="0"/>
              <a:t>while next point in the convex hull is not equal to p</a:t>
            </a:r>
            <a:r>
              <a:rPr lang="en-US" baseline="-25000" dirty="0" smtClean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is more complex than Jarvis march.</a:t>
            </a:r>
          </a:p>
          <a:p>
            <a:r>
              <a:rPr lang="en-US" dirty="0" smtClean="0"/>
              <a:t>Has running time complexity of </a:t>
            </a:r>
            <a:r>
              <a:rPr lang="en-US" dirty="0" err="1" smtClean="0"/>
              <a:t>O(nlogn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Running time is determined by the step that sorts the points according to the angle that the points make with the extreme point in CCW direction. </a:t>
            </a:r>
          </a:p>
          <a:p>
            <a:r>
              <a:rPr lang="en-US" dirty="0" smtClean="0"/>
              <a:t>Generally slower than Jarvis march. </a:t>
            </a:r>
          </a:p>
          <a:p>
            <a:r>
              <a:rPr lang="en-US" dirty="0" smtClean="0"/>
              <a:t>Faster when the input points are distributed around/closer to the convex hull.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 Scan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is the extreme point with the minimum </a:t>
            </a:r>
            <a:r>
              <a:rPr lang="en-US" dirty="0" err="1" smtClean="0"/>
              <a:t>y</a:t>
            </a:r>
            <a:r>
              <a:rPr lang="en-US" dirty="0" smtClean="0"/>
              <a:t>-coordinate, or the leftmost point in case of a tie.</a:t>
            </a:r>
          </a:p>
          <a:p>
            <a:pPr lvl="0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…, pm are the remaining points in Q sorted by polar angle in counterclockwise order around p</a:t>
            </a:r>
            <a:r>
              <a:rPr lang="en-US" baseline="-25000" dirty="0" smtClean="0"/>
              <a:t>0</a:t>
            </a:r>
            <a:r>
              <a:rPr lang="en-US" dirty="0" smtClean="0"/>
              <a:t>. If there is more than one point with the same angle, the point farthest from p</a:t>
            </a:r>
            <a:r>
              <a:rPr lang="en-US" baseline="-25000" dirty="0" smtClean="0"/>
              <a:t>0</a:t>
            </a:r>
            <a:r>
              <a:rPr lang="en-US" dirty="0" smtClean="0"/>
              <a:t> is selected. </a:t>
            </a:r>
          </a:p>
          <a:p>
            <a:pPr lvl="0"/>
            <a:r>
              <a:rPr lang="en-US" dirty="0" smtClean="0"/>
              <a:t>Push 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 smtClean="0"/>
              <a:t>2</a:t>
            </a:r>
            <a:r>
              <a:rPr lang="en-US" dirty="0" smtClean="0"/>
              <a:t> into an empty stack S.</a:t>
            </a:r>
          </a:p>
          <a:p>
            <a:pPr lvl="0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 3 to </a:t>
            </a:r>
            <a:r>
              <a:rPr lang="en-US" dirty="0" err="1" smtClean="0"/>
              <a:t>m</a:t>
            </a:r>
            <a:endParaRPr lang="en-US" dirty="0" smtClean="0"/>
          </a:p>
          <a:p>
            <a:pPr lvl="1"/>
            <a:r>
              <a:rPr lang="en-US" dirty="0" smtClean="0"/>
              <a:t>while the angle formed by the </a:t>
            </a:r>
            <a:r>
              <a:rPr lang="en-US" dirty="0" err="1" smtClean="0"/>
              <a:t>point[i</a:t>
            </a:r>
            <a:r>
              <a:rPr lang="en-US" dirty="0" smtClean="0"/>
              <a:t>], and the top two points in the stack makes a </a:t>
            </a:r>
            <a:r>
              <a:rPr lang="en-US" dirty="0" err="1" smtClean="0"/>
              <a:t>nonleft</a:t>
            </a:r>
            <a:r>
              <a:rPr lang="en-US" dirty="0" smtClean="0"/>
              <a:t> turn.</a:t>
            </a:r>
          </a:p>
          <a:p>
            <a:pPr lvl="2"/>
            <a:r>
              <a:rPr lang="en-US" dirty="0" smtClean="0"/>
              <a:t>Pop the point on the top from the stack. </a:t>
            </a:r>
          </a:p>
          <a:p>
            <a:pPr lvl="1"/>
            <a:r>
              <a:rPr lang="en-US" dirty="0" smtClean="0"/>
              <a:t>end while</a:t>
            </a:r>
          </a:p>
          <a:p>
            <a:pPr lvl="1"/>
            <a:r>
              <a:rPr lang="en-US" dirty="0" smtClean="0"/>
              <a:t>Push p</a:t>
            </a:r>
            <a:r>
              <a:rPr lang="en-US" baseline="-25000" dirty="0" smtClean="0"/>
              <a:t>i</a:t>
            </a:r>
            <a:r>
              <a:rPr lang="en-US" dirty="0" smtClean="0"/>
              <a:t> into the stack S. </a:t>
            </a:r>
          </a:p>
          <a:p>
            <a:pPr lvl="0"/>
            <a:r>
              <a:rPr lang="en-US" dirty="0" smtClean="0"/>
              <a:t>return 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&amp;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96</TotalTime>
  <Words>593</Words>
  <Application>Microsoft Macintosh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Plaza</vt:lpstr>
      <vt:lpstr>???</vt:lpstr>
      <vt:lpstr>???</vt:lpstr>
      <vt:lpstr>Convex Hull Algorithms</vt:lpstr>
      <vt:lpstr>What is Convex Hull?</vt:lpstr>
      <vt:lpstr>Convex hull of a set of 37 points.</vt:lpstr>
      <vt:lpstr>Applications</vt:lpstr>
      <vt:lpstr>Jarvis March</vt:lpstr>
      <vt:lpstr>Jarvis March algorithm</vt:lpstr>
      <vt:lpstr>Graham Scan</vt:lpstr>
      <vt:lpstr>Graham Scan algorithm</vt:lpstr>
      <vt:lpstr>experiments &amp; results</vt:lpstr>
      <vt:lpstr>Slide 10</vt:lpstr>
      <vt:lpstr>Slide 11</vt:lpstr>
      <vt:lpstr>Slide 12</vt:lpstr>
      <vt:lpstr>Slide 13</vt:lpstr>
      <vt:lpstr>reference</vt:lpstr>
      <vt:lpstr>Questions?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 Algorithms</dc:title>
  <dc:subject/>
  <dc:creator>Nabin Mulepati</dc:creator>
  <cp:keywords/>
  <dc:description/>
  <cp:lastModifiedBy>Nabin Mulepati</cp:lastModifiedBy>
  <cp:revision>26</cp:revision>
  <cp:lastPrinted>2010-05-04T03:05:52Z</cp:lastPrinted>
  <dcterms:created xsi:type="dcterms:W3CDTF">2010-05-04T15:52:55Z</dcterms:created>
  <dcterms:modified xsi:type="dcterms:W3CDTF">2010-05-04T16:30:30Z</dcterms:modified>
  <cp:category/>
</cp:coreProperties>
</file>