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23"/>
  </p:notesMasterIdLst>
  <p:sldIdLst>
    <p:sldId id="774" r:id="rId5"/>
    <p:sldId id="802" r:id="rId6"/>
    <p:sldId id="874" r:id="rId7"/>
    <p:sldId id="844" r:id="rId8"/>
    <p:sldId id="862" r:id="rId9"/>
    <p:sldId id="878" r:id="rId10"/>
    <p:sldId id="868" r:id="rId11"/>
    <p:sldId id="870" r:id="rId12"/>
    <p:sldId id="863" r:id="rId13"/>
    <p:sldId id="864" r:id="rId14"/>
    <p:sldId id="871" r:id="rId15"/>
    <p:sldId id="865" r:id="rId16"/>
    <p:sldId id="855" r:id="rId17"/>
    <p:sldId id="879" r:id="rId18"/>
    <p:sldId id="880" r:id="rId19"/>
    <p:sldId id="881" r:id="rId20"/>
    <p:sldId id="882" r:id="rId21"/>
    <p:sldId id="7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651"/>
    <a:srgbClr val="A5002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2" autoAdjust="0"/>
    <p:restoredTop sz="95256" autoAdjust="0"/>
  </p:normalViewPr>
  <p:slideViewPr>
    <p:cSldViewPr snapToGrid="0">
      <p:cViewPr varScale="1">
        <p:scale>
          <a:sx n="86" d="100"/>
          <a:sy n="86" d="100"/>
        </p:scale>
        <p:origin x="34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9</a:t>
            </a:fld>
            <a:endParaRPr lang="en-US"/>
          </a:p>
        </p:txBody>
      </p:sp>
    </p:spTree>
    <p:extLst>
      <p:ext uri="{BB962C8B-B14F-4D97-AF65-F5344CB8AC3E}">
        <p14:creationId xmlns:p14="http://schemas.microsoft.com/office/powerpoint/2010/main" val="370721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86/s40537-021-00548-1" TargetMode="External"/><Relationship Id="rId2" Type="http://schemas.openxmlformats.org/officeDocument/2006/relationships/hyperlink" Target="https://doi.org/10.1007/s13762-022-04241-5" TargetMode="External"/><Relationship Id="rId1" Type="http://schemas.openxmlformats.org/officeDocument/2006/relationships/slideLayout" Target="../slideLayouts/slideLayout2.xml"/><Relationship Id="rId4" Type="http://schemas.openxmlformats.org/officeDocument/2006/relationships/hyperlink" Target="http://dx.doi.org/10.2139/ssrn.415765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46722"/>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414342" y="4965419"/>
            <a:ext cx="3974540" cy="1275412"/>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5426722" y="4745755"/>
            <a:ext cx="6016279" cy="1815882"/>
          </a:xfrm>
          <a:prstGeom prst="rect">
            <a:avLst/>
          </a:prstGeom>
          <a:noFill/>
        </p:spPr>
        <p:txBody>
          <a:bodyPr wrap="square" rtlCol="0">
            <a:spAutoFit/>
          </a:bodyPr>
          <a:lstStyle/>
          <a:p>
            <a:pPr defTabSz="914400"/>
            <a:r>
              <a:rPr lang="en-US" sz="24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Konda V S Harshith kumar</a:t>
            </a:r>
            <a:r>
              <a:rPr lang="en-US" sz="2400">
                <a:solidFill>
                  <a:prstClr val="white"/>
                </a:solidFill>
                <a:latin typeface="Times New Roman" panose="02020603050405020304" pitchFamily="18" charset="0"/>
                <a:cs typeface="Times New Roman" panose="02020603050405020304" pitchFamily="18" charset="0"/>
              </a:rPr>
              <a:t>(bl.en.u4cse21101)</a:t>
            </a:r>
          </a:p>
          <a:p>
            <a:pPr defTabSz="914400"/>
            <a:r>
              <a:rPr lang="en-US" sz="2400">
                <a:solidFill>
                  <a:prstClr val="white"/>
                </a:solidFill>
                <a:latin typeface="Times New Roman" panose="02020603050405020304" pitchFamily="18" charset="0"/>
                <a:cs typeface="Times New Roman" panose="02020603050405020304" pitchFamily="18" charset="0"/>
              </a:rPr>
              <a:t>Nabin kumar Sah (bl.en.u4cse21129)</a:t>
            </a:r>
            <a:endParaRPr lang="en-US" sz="2400" dirty="0">
              <a:solidFill>
                <a:prstClr val="white"/>
              </a:solidFill>
              <a:latin typeface="Times New Roman" panose="02020603050405020304" pitchFamily="18" charset="0"/>
              <a:cs typeface="Times New Roman" panose="02020603050405020304" pitchFamily="18" charset="0"/>
            </a:endParaRPr>
          </a:p>
          <a:p>
            <a:pPr defTabSz="914400"/>
            <a:r>
              <a:rPr lang="en-US" sz="2400">
                <a:solidFill>
                  <a:prstClr val="white"/>
                </a:solidFill>
                <a:latin typeface="Times New Roman" panose="02020603050405020304" pitchFamily="18" charset="0"/>
                <a:cs typeface="Times New Roman" panose="02020603050405020304" pitchFamily="18" charset="0"/>
              </a:rPr>
              <a:t>Osho Kotahari(bl.en.u4cse21141)</a:t>
            </a:r>
            <a:endParaRPr lang="en-US" sz="2400" dirty="0">
              <a:solidFill>
                <a:prstClr val="white"/>
              </a:solidFill>
              <a:latin typeface="Times New Roman" panose="02020603050405020304" pitchFamily="18" charset="0"/>
              <a:cs typeface="Times New Roman" panose="02020603050405020304" pitchFamily="18" charset="0"/>
            </a:endParaRPr>
          </a:p>
          <a:p>
            <a:pPr defTabSz="914400"/>
            <a:endParaRPr lang="en-US" sz="2000" dirty="0">
              <a:solidFill>
                <a:prstClr val="white"/>
              </a:solidFill>
              <a:latin typeface="Times New Roman" panose="02020603050405020304" pitchFamily="18" charset="0"/>
              <a:cs typeface="Times New Roman" panose="02020603050405020304" pitchFamily="18" charset="0"/>
            </a:endParaRPr>
          </a:p>
          <a:p>
            <a:pPr defTabSz="914400"/>
            <a:endParaRPr lang="en-US" sz="2000" dirty="0">
              <a:solidFill>
                <a:prstClr val="white"/>
              </a:solidFill>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4677722"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352430" y="1490008"/>
            <a:ext cx="11487140" cy="1938992"/>
          </a:xfrm>
          <a:prstGeom prst="rect">
            <a:avLst/>
          </a:prstGeom>
          <a:noFill/>
        </p:spPr>
        <p:txBody>
          <a:bodyPr wrap="square" lIns="91440" tIns="45720" rIns="91440" bIns="45720" anchor="t">
            <a:spAutoFit/>
          </a:bodyPr>
          <a:lstStyle/>
          <a:p>
            <a:pPr algn="ctr" defTabSz="914400"/>
            <a:r>
              <a:rPr lang="en-US" sz="4000">
                <a:solidFill>
                  <a:schemeClr val="bg2"/>
                </a:solidFill>
                <a:latin typeface="Times New Roman" panose="02020603050405020304" pitchFamily="18" charset="0"/>
                <a:cs typeface="Times New Roman" panose="02020603050405020304" pitchFamily="18" charset="0"/>
              </a:rPr>
              <a:t>Indian Air Quality Analysis and Prediction</a:t>
            </a:r>
          </a:p>
          <a:p>
            <a:pPr algn="ctr" defTabSz="914400"/>
            <a:endParaRPr lang="en-US" sz="4000" b="1">
              <a:solidFill>
                <a:schemeClr val="bg2"/>
              </a:solidFill>
              <a:latin typeface="Times New Roman" panose="02020603050405020304" pitchFamily="18" charset="0"/>
              <a:cs typeface="Times New Roman" panose="02020603050405020304" pitchFamily="18" charset="0"/>
            </a:endParaRPr>
          </a:p>
          <a:p>
            <a:pPr algn="ctr" defTabSz="914400"/>
            <a:r>
              <a:rPr lang="en-US" sz="4000" b="1">
                <a:solidFill>
                  <a:schemeClr val="bg2"/>
                </a:solidFill>
                <a:latin typeface="Times New Roman" panose="02020603050405020304" pitchFamily="18" charset="0"/>
                <a:cs typeface="Times New Roman" panose="02020603050405020304" pitchFamily="18" charset="0"/>
              </a:rPr>
              <a:t>Group:</a:t>
            </a:r>
            <a:endParaRPr lang="en-GB" sz="40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l"/>
            <a:r>
              <a:rPr lang="en-US" sz="2200" b="1" i="0">
                <a:solidFill>
                  <a:srgbClr val="374151"/>
                </a:solidFill>
                <a:effectLst/>
                <a:latin typeface="Times New Roman" panose="02020603050405020304" pitchFamily="18" charset="0"/>
                <a:cs typeface="Times New Roman" panose="02020603050405020304" pitchFamily="18" charset="0"/>
              </a:rPr>
              <a:t>1. R-Square :</a:t>
            </a:r>
            <a:r>
              <a:rPr lang="en-US" sz="2200" b="0" i="0">
                <a:solidFill>
                  <a:srgbClr val="374151"/>
                </a:solidFill>
                <a:effectLst/>
                <a:latin typeface="Times New Roman" panose="02020603050405020304" pitchFamily="18" charset="0"/>
                <a:cs typeface="Times New Roman" panose="02020603050405020304" pitchFamily="18" charset="0"/>
              </a:rPr>
              <a:t>R-squared values range from 0 to 1, where 0 indicates that the model does not explain any variability, and 1 indicates perfect prediction. Higher values imply a better fit of the model to the data.</a:t>
            </a:r>
          </a:p>
          <a:p>
            <a:pPr algn="l"/>
            <a:r>
              <a:rPr lang="en-US" sz="2200" b="1" i="0">
                <a:solidFill>
                  <a:srgbClr val="374151"/>
                </a:solidFill>
                <a:effectLst/>
                <a:latin typeface="Times New Roman" panose="02020603050405020304" pitchFamily="18" charset="0"/>
                <a:cs typeface="Times New Roman" panose="02020603050405020304" pitchFamily="18" charset="0"/>
              </a:rPr>
              <a:t>2. </a:t>
            </a:r>
            <a:r>
              <a:rPr lang="en-US" sz="2200" b="1">
                <a:solidFill>
                  <a:srgbClr val="374151"/>
                </a:solidFill>
                <a:latin typeface="Times New Roman" panose="02020603050405020304" pitchFamily="18" charset="0"/>
                <a:cs typeface="Times New Roman" panose="02020603050405020304" pitchFamily="18" charset="0"/>
              </a:rPr>
              <a:t>Mean Squared Error (MSE):</a:t>
            </a:r>
            <a:r>
              <a:rPr lang="en-US" sz="2200" b="0" i="0">
                <a:solidFill>
                  <a:srgbClr val="374151"/>
                </a:solidFill>
                <a:effectLst/>
                <a:latin typeface="Times New Roman" panose="02020603050405020304" pitchFamily="18" charset="0"/>
                <a:cs typeface="Times New Roman" panose="02020603050405020304" pitchFamily="18" charset="0"/>
              </a:rPr>
              <a:t>  A lower MSE value indicates a closer fit to the data points. A perfect model has MSE equal to zero.</a:t>
            </a:r>
          </a:p>
          <a:p>
            <a:pPr algn="l"/>
            <a:r>
              <a:rPr lang="en-US" sz="2200" b="1" i="0">
                <a:solidFill>
                  <a:srgbClr val="374151"/>
                </a:solidFill>
                <a:effectLst/>
                <a:latin typeface="Times New Roman" panose="02020603050405020304" pitchFamily="18" charset="0"/>
                <a:cs typeface="Times New Roman" panose="02020603050405020304" pitchFamily="18" charset="0"/>
              </a:rPr>
              <a:t>Root Mean Squared Error (RMSE):</a:t>
            </a:r>
            <a:r>
              <a:rPr lang="en-US" sz="2200" b="0" i="0">
                <a:solidFill>
                  <a:srgbClr val="374151"/>
                </a:solidFill>
                <a:effectLst/>
                <a:latin typeface="Times New Roman" panose="02020603050405020304" pitchFamily="18" charset="0"/>
                <a:cs typeface="Times New Roman" panose="02020603050405020304" pitchFamily="18" charset="0"/>
              </a:rPr>
              <a:t>Like MSE, RMSE is a measure of the model's accuracy, and it is in the same unit as the dependent variable. Lower RMSE values indicate better model performance.</a:t>
            </a:r>
          </a:p>
          <a:p>
            <a:pPr algn="l"/>
            <a:r>
              <a:rPr lang="en-US" sz="2200" b="1" i="0">
                <a:solidFill>
                  <a:srgbClr val="374151"/>
                </a:solidFill>
                <a:effectLst/>
                <a:latin typeface="Times New Roman" panose="02020603050405020304" pitchFamily="18" charset="0"/>
                <a:cs typeface="Times New Roman" panose="02020603050405020304" pitchFamily="18" charset="0"/>
              </a:rPr>
              <a:t>Mean Absolute Error (MAE)</a:t>
            </a:r>
            <a:r>
              <a:rPr lang="en-US" sz="2200">
                <a:solidFill>
                  <a:srgbClr val="374151"/>
                </a:solidFill>
                <a:latin typeface="Times New Roman" panose="02020603050405020304" pitchFamily="18" charset="0"/>
                <a:cs typeface="Times New Roman" panose="02020603050405020304" pitchFamily="18" charset="0"/>
              </a:rPr>
              <a:t>:</a:t>
            </a:r>
            <a:r>
              <a:rPr lang="en-US" sz="2200" b="0" i="0">
                <a:solidFill>
                  <a:srgbClr val="374151"/>
                </a:solidFill>
                <a:effectLst/>
                <a:latin typeface="Times New Roman" panose="02020603050405020304" pitchFamily="18" charset="0"/>
                <a:cs typeface="Times New Roman" panose="02020603050405020304" pitchFamily="18" charset="0"/>
              </a:rPr>
              <a:t>It provides a measure of the average absolute errors between observed and predicted values. MAE is less sensitive to outliers compared to MSE, providing a more balanced measure of the model's performance.</a:t>
            </a:r>
          </a:p>
          <a:p>
            <a:pPr algn="l"/>
            <a:endParaRPr lang="en-US" b="0" i="0">
              <a:solidFill>
                <a:srgbClr val="374151"/>
              </a:solidFill>
              <a:effectLst/>
              <a:latin typeface="Söhne"/>
            </a:endParaRPr>
          </a:p>
          <a:p>
            <a:pPr marL="0" indent="0">
              <a:buNone/>
            </a:pPr>
            <a:endParaRPr lang="en-US"/>
          </a:p>
          <a:p>
            <a:endParaRPr lang="en-IN" sz="1800" dirty="0"/>
          </a:p>
        </p:txBody>
      </p:sp>
      <p:sp>
        <p:nvSpPr>
          <p:cNvPr id="3" name="Title 2"/>
          <p:cNvSpPr>
            <a:spLocks noGrp="1"/>
          </p:cNvSpPr>
          <p:nvPr>
            <p:ph type="title"/>
          </p:nvPr>
        </p:nvSpPr>
        <p:spPr/>
        <p:txBody>
          <a:bodyPr/>
          <a:lstStyle/>
          <a:p>
            <a:r>
              <a:rPr lang="en-GB"/>
              <a:t>Metrics used for the Regression Model</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10</a:t>
            </a:fld>
            <a:endParaRPr lang="en-US"/>
          </a:p>
        </p:txBody>
      </p:sp>
    </p:spTree>
    <p:extLst>
      <p:ext uri="{BB962C8B-B14F-4D97-AF65-F5344CB8AC3E}">
        <p14:creationId xmlns:p14="http://schemas.microsoft.com/office/powerpoint/2010/main" val="324380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B1CBBD-3FD2-C2BD-9F30-4099F106A1EF}"/>
              </a:ext>
            </a:extLst>
          </p:cNvPr>
          <p:cNvSpPr>
            <a:spLocks noGrp="1"/>
          </p:cNvSpPr>
          <p:nvPr>
            <p:ph idx="1"/>
          </p:nvPr>
        </p:nvSpPr>
        <p:spPr>
          <a:xfrm>
            <a:off x="115956" y="1454722"/>
            <a:ext cx="11436823" cy="4946078"/>
          </a:xfrm>
        </p:spPr>
        <p:txBody>
          <a:bodyPr>
            <a:normAutofit/>
          </a:bodyPr>
          <a:lstStyle/>
          <a:p>
            <a:pPr>
              <a:buFont typeface="Wingdings" panose="05000000000000000000" pitchFamily="2" charset="2"/>
              <a:buChar char="Ø"/>
            </a:pPr>
            <a:r>
              <a:rPr lang="en-US" sz="2400">
                <a:latin typeface="Times New Roman" pitchFamily="18" charset="0"/>
                <a:cs typeface="Times New Roman" pitchFamily="18" charset="0"/>
              </a:rPr>
              <a:t>1.Linear Regression</a:t>
            </a:r>
          </a:p>
          <a:p>
            <a:pPr>
              <a:buFont typeface="Wingdings" panose="05000000000000000000" pitchFamily="2" charset="2"/>
              <a:buChar char="Ø"/>
            </a:pPr>
            <a:r>
              <a:rPr lang="en-US" sz="2400">
                <a:latin typeface="Times New Roman" pitchFamily="18" charset="0"/>
                <a:cs typeface="Times New Roman" pitchFamily="18" charset="0"/>
              </a:rPr>
              <a:t>2. Decision Tree Regression</a:t>
            </a:r>
          </a:p>
          <a:p>
            <a:pPr>
              <a:buFont typeface="Wingdings" panose="05000000000000000000" pitchFamily="2" charset="2"/>
              <a:buChar char="Ø"/>
            </a:pPr>
            <a:r>
              <a:rPr lang="en-US" sz="2400">
                <a:latin typeface="Times New Roman" pitchFamily="18" charset="0"/>
                <a:cs typeface="Times New Roman" pitchFamily="18" charset="0"/>
              </a:rPr>
              <a:t>3. Random Forest Regression </a:t>
            </a:r>
          </a:p>
          <a:p>
            <a:pPr>
              <a:buFont typeface="Wingdings" panose="05000000000000000000" pitchFamily="2" charset="2"/>
              <a:buChar char="Ø"/>
            </a:pPr>
            <a:r>
              <a:rPr lang="en-US" sz="2400">
                <a:latin typeface="Times New Roman" pitchFamily="18" charset="0"/>
                <a:cs typeface="Times New Roman" pitchFamily="18" charset="0"/>
              </a:rPr>
              <a:t>4. Support Vector Regression</a:t>
            </a:r>
          </a:p>
          <a:p>
            <a:pPr>
              <a:buFont typeface="Wingdings" panose="05000000000000000000" pitchFamily="2" charset="2"/>
              <a:buChar char="Ø"/>
            </a:pPr>
            <a:r>
              <a:rPr lang="en-US" sz="2400">
                <a:latin typeface="Times New Roman" pitchFamily="18" charset="0"/>
                <a:cs typeface="Times New Roman" pitchFamily="18" charset="0"/>
              </a:rPr>
              <a:t>5. KNN Regression</a:t>
            </a:r>
          </a:p>
          <a:p>
            <a:pPr marL="0" indent="0" algn="l">
              <a:buNone/>
            </a:pPr>
            <a:endParaRPr lang="en-US" sz="2400" b="0" i="0">
              <a:solidFill>
                <a:srgbClr val="374151"/>
              </a:solidFill>
              <a:effectLst/>
              <a:latin typeface="Söhne"/>
            </a:endParaRPr>
          </a:p>
        </p:txBody>
      </p:sp>
      <p:sp>
        <p:nvSpPr>
          <p:cNvPr id="4" name="Slide Number Placeholder 3">
            <a:extLst>
              <a:ext uri="{FF2B5EF4-FFF2-40B4-BE49-F238E27FC236}">
                <a16:creationId xmlns:a16="http://schemas.microsoft.com/office/drawing/2014/main" id="{741C4009-CE52-E30A-F4BB-FFC2E3066203}"/>
              </a:ext>
            </a:extLst>
          </p:cNvPr>
          <p:cNvSpPr>
            <a:spLocks noGrp="1"/>
          </p:cNvSpPr>
          <p:nvPr>
            <p:ph type="sldNum" sz="quarter" idx="12"/>
          </p:nvPr>
        </p:nvSpPr>
        <p:spPr/>
        <p:txBody>
          <a:bodyPr/>
          <a:lstStyle/>
          <a:p>
            <a:fld id="{71766878-3199-4EAB-94E7-2D6D11070E14}" type="slidenum">
              <a:rPr lang="en-US" smtClean="0"/>
              <a:pPr/>
              <a:t>11</a:t>
            </a:fld>
            <a:endParaRPr lang="en-US"/>
          </a:p>
        </p:txBody>
      </p:sp>
      <p:sp>
        <p:nvSpPr>
          <p:cNvPr id="5" name="Title 2">
            <a:extLst>
              <a:ext uri="{FF2B5EF4-FFF2-40B4-BE49-F238E27FC236}">
                <a16:creationId xmlns:a16="http://schemas.microsoft.com/office/drawing/2014/main" id="{7271FD48-16FE-ED33-1CA0-2E3F2EF5B16C}"/>
              </a:ext>
            </a:extLst>
          </p:cNvPr>
          <p:cNvSpPr>
            <a:spLocks noGrp="1"/>
          </p:cNvSpPr>
          <p:nvPr>
            <p:ph type="title"/>
          </p:nvPr>
        </p:nvSpPr>
        <p:spPr>
          <a:xfrm>
            <a:off x="377588" y="668257"/>
            <a:ext cx="11436823" cy="421441"/>
          </a:xfrm>
        </p:spPr>
        <p:txBody>
          <a:bodyPr/>
          <a:lstStyle/>
          <a:p>
            <a:r>
              <a:rPr lang="en-US"/>
              <a:t>Machine Learning Algorithm </a:t>
            </a:r>
            <a:endParaRPr lang="en-US" dirty="0"/>
          </a:p>
        </p:txBody>
      </p:sp>
    </p:spTree>
    <p:extLst>
      <p:ext uri="{BB962C8B-B14F-4D97-AF65-F5344CB8AC3E}">
        <p14:creationId xmlns:p14="http://schemas.microsoft.com/office/powerpoint/2010/main" val="253331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0826" y="348300"/>
            <a:ext cx="9575590" cy="421441"/>
          </a:xfrm>
        </p:spPr>
        <p:txBody>
          <a:bodyPr/>
          <a:lstStyle/>
          <a:p>
            <a:r>
              <a:rPr lang="en-US"/>
              <a:t>Actual and Predicted Value of Different Models</a:t>
            </a:r>
            <a:endParaRPr lang="en-US" dirty="0">
              <a:solidFill>
                <a:srgbClr val="A50021"/>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pPr/>
              <a:t>12</a:t>
            </a:fld>
            <a:endParaRPr lang="en-US"/>
          </a:p>
        </p:txBody>
      </p:sp>
      <p:sp>
        <p:nvSpPr>
          <p:cNvPr id="2" name="Content Placeholder 1"/>
          <p:cNvSpPr>
            <a:spLocks noGrp="1"/>
          </p:cNvSpPr>
          <p:nvPr>
            <p:ph idx="1"/>
          </p:nvPr>
        </p:nvSpPr>
        <p:spPr>
          <a:xfrm>
            <a:off x="610826" y="891602"/>
            <a:ext cx="10737114" cy="515697"/>
          </a:xfrm>
        </p:spPr>
        <p:txBody>
          <a:bodyPr>
            <a:normAutofit/>
          </a:bodyPr>
          <a:lstStyle/>
          <a:p>
            <a:pPr marL="0" indent="0">
              <a:buNone/>
            </a:pPr>
            <a:endParaRPr lang="en-US" sz="2600" b="1" dirty="0"/>
          </a:p>
          <a:p>
            <a:pPr marL="0" indent="0">
              <a:buNone/>
            </a:pPr>
            <a:endParaRPr lang="en-US" dirty="0"/>
          </a:p>
          <a:p>
            <a:endParaRPr lang="en-IN" sz="1800" dirty="0"/>
          </a:p>
        </p:txBody>
      </p:sp>
      <p:sp>
        <p:nvSpPr>
          <p:cNvPr id="5" name="TextBox 4">
            <a:extLst>
              <a:ext uri="{FF2B5EF4-FFF2-40B4-BE49-F238E27FC236}">
                <a16:creationId xmlns:a16="http://schemas.microsoft.com/office/drawing/2014/main" id="{2DB0525A-446C-DA32-40B2-FC83657DFC31}"/>
              </a:ext>
            </a:extLst>
          </p:cNvPr>
          <p:cNvSpPr txBox="1"/>
          <p:nvPr/>
        </p:nvSpPr>
        <p:spPr>
          <a:xfrm>
            <a:off x="610826" y="1149450"/>
            <a:ext cx="11225574" cy="923330"/>
          </a:xfrm>
          <a:prstGeom prst="rect">
            <a:avLst/>
          </a:prstGeom>
          <a:noFill/>
        </p:spPr>
        <p:txBody>
          <a:bodyPr wrap="square" rtlCol="0">
            <a:spAutoFit/>
          </a:bodyPr>
          <a:lstStyle/>
          <a:p>
            <a:pPr algn="l"/>
            <a:r>
              <a:rPr lang="en-US" b="0" i="0">
                <a:effectLst/>
                <a:latin typeface="Söhne"/>
              </a:rPr>
              <a:t>.</a:t>
            </a:r>
            <a:endParaRPr lang="en-US" b="0" i="0" dirty="0">
              <a:effectLst/>
              <a:latin typeface="Söhne"/>
            </a:endParaRPr>
          </a:p>
          <a:p>
            <a:pPr algn="l"/>
            <a:r>
              <a:rPr lang="en-US" sz="1800" b="0" i="0" u="none" strike="noStrike" baseline="0" dirty="0">
                <a:latin typeface="NimbusRomNo9L-Regu"/>
              </a:rPr>
              <a:t> </a:t>
            </a:r>
            <a:endParaRPr lang="en-US" sz="1800" dirty="0"/>
          </a:p>
          <a:p>
            <a:endParaRPr lang="en-US" dirty="0"/>
          </a:p>
        </p:txBody>
      </p:sp>
      <p:pic>
        <p:nvPicPr>
          <p:cNvPr id="8" name="Picture 7">
            <a:extLst>
              <a:ext uri="{FF2B5EF4-FFF2-40B4-BE49-F238E27FC236}">
                <a16:creationId xmlns:a16="http://schemas.microsoft.com/office/drawing/2014/main" id="{DAD21040-188B-5BB3-D774-BBFCBF4BFE7E}"/>
              </a:ext>
            </a:extLst>
          </p:cNvPr>
          <p:cNvPicPr>
            <a:picLocks noChangeAspect="1"/>
          </p:cNvPicPr>
          <p:nvPr/>
        </p:nvPicPr>
        <p:blipFill>
          <a:blip r:embed="rId2"/>
          <a:stretch>
            <a:fillRect/>
          </a:stretch>
        </p:blipFill>
        <p:spPr>
          <a:xfrm>
            <a:off x="513790" y="891601"/>
            <a:ext cx="2566761" cy="1910340"/>
          </a:xfrm>
          <a:prstGeom prst="rect">
            <a:avLst/>
          </a:prstGeom>
        </p:spPr>
      </p:pic>
      <p:sp>
        <p:nvSpPr>
          <p:cNvPr id="9" name="TextBox 8">
            <a:extLst>
              <a:ext uri="{FF2B5EF4-FFF2-40B4-BE49-F238E27FC236}">
                <a16:creationId xmlns:a16="http://schemas.microsoft.com/office/drawing/2014/main" id="{480AFB91-8F10-D625-8880-7E7D7AC5C1C7}"/>
              </a:ext>
            </a:extLst>
          </p:cNvPr>
          <p:cNvSpPr txBox="1"/>
          <p:nvPr/>
        </p:nvSpPr>
        <p:spPr>
          <a:xfrm>
            <a:off x="1049825" y="2801941"/>
            <a:ext cx="1830309" cy="369332"/>
          </a:xfrm>
          <a:prstGeom prst="rect">
            <a:avLst/>
          </a:prstGeom>
          <a:noFill/>
        </p:spPr>
        <p:txBody>
          <a:bodyPr wrap="none" rtlCol="0">
            <a:spAutoFit/>
          </a:bodyPr>
          <a:lstStyle/>
          <a:p>
            <a:r>
              <a:rPr lang="en-US"/>
              <a:t>Linear Regression</a:t>
            </a:r>
            <a:endParaRPr lang="en-GB"/>
          </a:p>
        </p:txBody>
      </p:sp>
      <p:pic>
        <p:nvPicPr>
          <p:cNvPr id="11" name="Picture 10">
            <a:extLst>
              <a:ext uri="{FF2B5EF4-FFF2-40B4-BE49-F238E27FC236}">
                <a16:creationId xmlns:a16="http://schemas.microsoft.com/office/drawing/2014/main" id="{18F29311-E995-E720-9A3A-7A3572374A87}"/>
              </a:ext>
            </a:extLst>
          </p:cNvPr>
          <p:cNvPicPr>
            <a:picLocks noChangeAspect="1"/>
          </p:cNvPicPr>
          <p:nvPr/>
        </p:nvPicPr>
        <p:blipFill>
          <a:blip r:embed="rId3"/>
          <a:stretch>
            <a:fillRect/>
          </a:stretch>
        </p:blipFill>
        <p:spPr>
          <a:xfrm>
            <a:off x="4181864" y="830670"/>
            <a:ext cx="2698812" cy="1991214"/>
          </a:xfrm>
          <a:prstGeom prst="rect">
            <a:avLst/>
          </a:prstGeom>
        </p:spPr>
      </p:pic>
      <p:sp>
        <p:nvSpPr>
          <p:cNvPr id="12" name="TextBox 11">
            <a:extLst>
              <a:ext uri="{FF2B5EF4-FFF2-40B4-BE49-F238E27FC236}">
                <a16:creationId xmlns:a16="http://schemas.microsoft.com/office/drawing/2014/main" id="{684E9304-E3D1-DD2F-3742-D1880C27B8F9}"/>
              </a:ext>
            </a:extLst>
          </p:cNvPr>
          <p:cNvSpPr txBox="1"/>
          <p:nvPr/>
        </p:nvSpPr>
        <p:spPr>
          <a:xfrm>
            <a:off x="4375182" y="2801941"/>
            <a:ext cx="2505494" cy="369332"/>
          </a:xfrm>
          <a:prstGeom prst="rect">
            <a:avLst/>
          </a:prstGeom>
          <a:noFill/>
        </p:spPr>
        <p:txBody>
          <a:bodyPr wrap="none" rtlCol="0">
            <a:spAutoFit/>
          </a:bodyPr>
          <a:lstStyle/>
          <a:p>
            <a:r>
              <a:rPr lang="en-US"/>
              <a:t>Decision Tree Regression</a:t>
            </a:r>
            <a:endParaRPr lang="en-GB"/>
          </a:p>
        </p:txBody>
      </p:sp>
      <p:pic>
        <p:nvPicPr>
          <p:cNvPr id="16" name="Picture 15">
            <a:extLst>
              <a:ext uri="{FF2B5EF4-FFF2-40B4-BE49-F238E27FC236}">
                <a16:creationId xmlns:a16="http://schemas.microsoft.com/office/drawing/2014/main" id="{6BBF68E1-9FF0-DF8D-549F-ADF772F64FB0}"/>
              </a:ext>
            </a:extLst>
          </p:cNvPr>
          <p:cNvPicPr>
            <a:picLocks noChangeAspect="1"/>
          </p:cNvPicPr>
          <p:nvPr/>
        </p:nvPicPr>
        <p:blipFill>
          <a:blip r:embed="rId4"/>
          <a:stretch>
            <a:fillRect/>
          </a:stretch>
        </p:blipFill>
        <p:spPr>
          <a:xfrm>
            <a:off x="7642540" y="850612"/>
            <a:ext cx="2698812" cy="1951329"/>
          </a:xfrm>
          <a:prstGeom prst="rect">
            <a:avLst/>
          </a:prstGeom>
        </p:spPr>
      </p:pic>
      <p:sp>
        <p:nvSpPr>
          <p:cNvPr id="17" name="TextBox 16">
            <a:extLst>
              <a:ext uri="{FF2B5EF4-FFF2-40B4-BE49-F238E27FC236}">
                <a16:creationId xmlns:a16="http://schemas.microsoft.com/office/drawing/2014/main" id="{A1D46A56-53D1-E409-7A6D-2AFF2E624A57}"/>
              </a:ext>
            </a:extLst>
          </p:cNvPr>
          <p:cNvSpPr txBox="1"/>
          <p:nvPr/>
        </p:nvSpPr>
        <p:spPr>
          <a:xfrm>
            <a:off x="7817531" y="2801941"/>
            <a:ext cx="2634183" cy="369332"/>
          </a:xfrm>
          <a:prstGeom prst="rect">
            <a:avLst/>
          </a:prstGeom>
          <a:noFill/>
        </p:spPr>
        <p:txBody>
          <a:bodyPr wrap="none" rtlCol="0">
            <a:spAutoFit/>
          </a:bodyPr>
          <a:lstStyle/>
          <a:p>
            <a:r>
              <a:rPr lang="en-US"/>
              <a:t>Random forest Regression</a:t>
            </a:r>
            <a:endParaRPr lang="en-GB"/>
          </a:p>
        </p:txBody>
      </p:sp>
      <p:pic>
        <p:nvPicPr>
          <p:cNvPr id="19" name="Picture 18">
            <a:extLst>
              <a:ext uri="{FF2B5EF4-FFF2-40B4-BE49-F238E27FC236}">
                <a16:creationId xmlns:a16="http://schemas.microsoft.com/office/drawing/2014/main" id="{40514CA4-3DC8-BFFA-D411-40EEBE7730CA}"/>
              </a:ext>
            </a:extLst>
          </p:cNvPr>
          <p:cNvPicPr>
            <a:picLocks noChangeAspect="1"/>
          </p:cNvPicPr>
          <p:nvPr/>
        </p:nvPicPr>
        <p:blipFill>
          <a:blip r:embed="rId5"/>
          <a:stretch>
            <a:fillRect/>
          </a:stretch>
        </p:blipFill>
        <p:spPr>
          <a:xfrm>
            <a:off x="236839" y="3429000"/>
            <a:ext cx="3012388" cy="1949192"/>
          </a:xfrm>
          <a:prstGeom prst="rect">
            <a:avLst/>
          </a:prstGeom>
        </p:spPr>
      </p:pic>
      <p:pic>
        <p:nvPicPr>
          <p:cNvPr id="21" name="Picture 20">
            <a:extLst>
              <a:ext uri="{FF2B5EF4-FFF2-40B4-BE49-F238E27FC236}">
                <a16:creationId xmlns:a16="http://schemas.microsoft.com/office/drawing/2014/main" id="{3ACE9B8A-B4DF-7D15-164D-11FFE6E220C3}"/>
              </a:ext>
            </a:extLst>
          </p:cNvPr>
          <p:cNvPicPr>
            <a:picLocks noChangeAspect="1"/>
          </p:cNvPicPr>
          <p:nvPr/>
        </p:nvPicPr>
        <p:blipFill>
          <a:blip r:embed="rId6"/>
          <a:stretch>
            <a:fillRect/>
          </a:stretch>
        </p:blipFill>
        <p:spPr>
          <a:xfrm>
            <a:off x="4685976" y="3429001"/>
            <a:ext cx="2820047" cy="1949192"/>
          </a:xfrm>
          <a:prstGeom prst="rect">
            <a:avLst/>
          </a:prstGeom>
        </p:spPr>
      </p:pic>
      <p:sp>
        <p:nvSpPr>
          <p:cNvPr id="22" name="TextBox 21">
            <a:extLst>
              <a:ext uri="{FF2B5EF4-FFF2-40B4-BE49-F238E27FC236}">
                <a16:creationId xmlns:a16="http://schemas.microsoft.com/office/drawing/2014/main" id="{EE2084C4-4360-FFF0-35DE-871C810C2037}"/>
              </a:ext>
            </a:extLst>
          </p:cNvPr>
          <p:cNvSpPr txBox="1"/>
          <p:nvPr/>
        </p:nvSpPr>
        <p:spPr>
          <a:xfrm>
            <a:off x="415975" y="5597066"/>
            <a:ext cx="2664576" cy="369332"/>
          </a:xfrm>
          <a:prstGeom prst="rect">
            <a:avLst/>
          </a:prstGeom>
          <a:noFill/>
        </p:spPr>
        <p:txBody>
          <a:bodyPr wrap="none" rtlCol="0">
            <a:spAutoFit/>
          </a:bodyPr>
          <a:lstStyle/>
          <a:p>
            <a:r>
              <a:rPr lang="en-US"/>
              <a:t>Support Vector Regression</a:t>
            </a:r>
            <a:endParaRPr lang="en-GB"/>
          </a:p>
        </p:txBody>
      </p:sp>
      <p:sp>
        <p:nvSpPr>
          <p:cNvPr id="23" name="TextBox 22">
            <a:extLst>
              <a:ext uri="{FF2B5EF4-FFF2-40B4-BE49-F238E27FC236}">
                <a16:creationId xmlns:a16="http://schemas.microsoft.com/office/drawing/2014/main" id="{CD75E1D8-74AB-7578-3748-0DAE8A8ED32D}"/>
              </a:ext>
            </a:extLst>
          </p:cNvPr>
          <p:cNvSpPr txBox="1"/>
          <p:nvPr/>
        </p:nvSpPr>
        <p:spPr>
          <a:xfrm>
            <a:off x="5144378" y="5597066"/>
            <a:ext cx="1670009" cy="369332"/>
          </a:xfrm>
          <a:prstGeom prst="rect">
            <a:avLst/>
          </a:prstGeom>
          <a:noFill/>
        </p:spPr>
        <p:txBody>
          <a:bodyPr wrap="none" rtlCol="0">
            <a:spAutoFit/>
          </a:bodyPr>
          <a:lstStyle/>
          <a:p>
            <a:r>
              <a:rPr lang="en-US"/>
              <a:t>KNN Regression</a:t>
            </a:r>
            <a:endParaRPr lang="en-GB"/>
          </a:p>
        </p:txBody>
      </p:sp>
    </p:spTree>
    <p:extLst>
      <p:ext uri="{BB962C8B-B14F-4D97-AF65-F5344CB8AC3E}">
        <p14:creationId xmlns:p14="http://schemas.microsoft.com/office/powerpoint/2010/main" val="248973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7588" y="668257"/>
            <a:ext cx="11436823" cy="421441"/>
          </a:xfrm>
        </p:spPr>
        <p:txBody>
          <a:bodyPr/>
          <a:lstStyle/>
          <a:p>
            <a:r>
              <a:rPr lang="en-US"/>
              <a:t>Results:The accuracy and other metrics of ML model</a:t>
            </a:r>
            <a:br>
              <a:rPr lang="en-US"/>
            </a:b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13</a:t>
            </a:fld>
            <a:endParaRPr lang="en-US"/>
          </a:p>
        </p:txBody>
      </p:sp>
      <p:pic>
        <p:nvPicPr>
          <p:cNvPr id="2" name="Picture 1">
            <a:extLst>
              <a:ext uri="{FF2B5EF4-FFF2-40B4-BE49-F238E27FC236}">
                <a16:creationId xmlns:a16="http://schemas.microsoft.com/office/drawing/2014/main" id="{853E25C2-6BE0-B900-DC40-36B0152214F6}"/>
              </a:ext>
            </a:extLst>
          </p:cNvPr>
          <p:cNvPicPr>
            <a:picLocks noChangeAspect="1"/>
          </p:cNvPicPr>
          <p:nvPr/>
        </p:nvPicPr>
        <p:blipFill>
          <a:blip r:embed="rId2"/>
          <a:stretch>
            <a:fillRect/>
          </a:stretch>
        </p:blipFill>
        <p:spPr>
          <a:xfrm>
            <a:off x="377588" y="1025371"/>
            <a:ext cx="5024214" cy="3254776"/>
          </a:xfrm>
          <a:prstGeom prst="rect">
            <a:avLst/>
          </a:prstGeom>
        </p:spPr>
      </p:pic>
      <p:pic>
        <p:nvPicPr>
          <p:cNvPr id="10" name="Picture 9">
            <a:extLst>
              <a:ext uri="{FF2B5EF4-FFF2-40B4-BE49-F238E27FC236}">
                <a16:creationId xmlns:a16="http://schemas.microsoft.com/office/drawing/2014/main" id="{93F63613-F0F9-DAD7-FF81-2CD5FFEED4C4}"/>
              </a:ext>
            </a:extLst>
          </p:cNvPr>
          <p:cNvPicPr>
            <a:picLocks noChangeAspect="1"/>
          </p:cNvPicPr>
          <p:nvPr/>
        </p:nvPicPr>
        <p:blipFill>
          <a:blip r:embed="rId3"/>
          <a:stretch>
            <a:fillRect/>
          </a:stretch>
        </p:blipFill>
        <p:spPr>
          <a:xfrm>
            <a:off x="5675556" y="1674551"/>
            <a:ext cx="5486868" cy="4128116"/>
          </a:xfrm>
          <a:prstGeom prst="rect">
            <a:avLst/>
          </a:prstGeom>
        </p:spPr>
      </p:pic>
      <p:sp>
        <p:nvSpPr>
          <p:cNvPr id="11" name="TextBox 10">
            <a:extLst>
              <a:ext uri="{FF2B5EF4-FFF2-40B4-BE49-F238E27FC236}">
                <a16:creationId xmlns:a16="http://schemas.microsoft.com/office/drawing/2014/main" id="{C88D101F-CA29-CEFC-BA49-D9AEC5EA7C79}"/>
              </a:ext>
            </a:extLst>
          </p:cNvPr>
          <p:cNvSpPr txBox="1"/>
          <p:nvPr/>
        </p:nvSpPr>
        <p:spPr>
          <a:xfrm>
            <a:off x="1083077" y="4280147"/>
            <a:ext cx="1122423" cy="369332"/>
          </a:xfrm>
          <a:prstGeom prst="rect">
            <a:avLst/>
          </a:prstGeom>
          <a:noFill/>
        </p:spPr>
        <p:txBody>
          <a:bodyPr wrap="none" rtlCol="0">
            <a:spAutoFit/>
          </a:bodyPr>
          <a:lstStyle/>
          <a:p>
            <a:r>
              <a:rPr lang="en-US"/>
              <a:t>R2 - Value</a:t>
            </a:r>
            <a:endParaRPr lang="en-GB"/>
          </a:p>
        </p:txBody>
      </p:sp>
      <p:sp>
        <p:nvSpPr>
          <p:cNvPr id="12" name="TextBox 11">
            <a:extLst>
              <a:ext uri="{FF2B5EF4-FFF2-40B4-BE49-F238E27FC236}">
                <a16:creationId xmlns:a16="http://schemas.microsoft.com/office/drawing/2014/main" id="{27AD976D-3A5D-89A0-769C-4890525C0CF9}"/>
              </a:ext>
            </a:extLst>
          </p:cNvPr>
          <p:cNvSpPr txBox="1"/>
          <p:nvPr/>
        </p:nvSpPr>
        <p:spPr>
          <a:xfrm>
            <a:off x="6702641" y="6045693"/>
            <a:ext cx="2047420" cy="369332"/>
          </a:xfrm>
          <a:prstGeom prst="rect">
            <a:avLst/>
          </a:prstGeom>
          <a:noFill/>
        </p:spPr>
        <p:txBody>
          <a:bodyPr wrap="none" rtlCol="0">
            <a:spAutoFit/>
          </a:bodyPr>
          <a:lstStyle/>
          <a:p>
            <a:r>
              <a:rPr lang="en-US"/>
              <a:t>Metrics comparison</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CDC7C1-44AE-B8AA-2093-34EADD6FEB29}"/>
              </a:ext>
            </a:extLst>
          </p:cNvPr>
          <p:cNvSpPr>
            <a:spLocks noGrp="1"/>
          </p:cNvSpPr>
          <p:nvPr>
            <p:ph type="title"/>
          </p:nvPr>
        </p:nvSpPr>
        <p:spPr/>
        <p:txBody>
          <a:bodyPr/>
          <a:lstStyle/>
          <a:p>
            <a:r>
              <a:rPr lang="en-US"/>
              <a:t>Comparison table </a:t>
            </a:r>
            <a:endParaRPr lang="en-GB"/>
          </a:p>
        </p:txBody>
      </p:sp>
      <p:sp>
        <p:nvSpPr>
          <p:cNvPr id="4" name="Slide Number Placeholder 3">
            <a:extLst>
              <a:ext uri="{FF2B5EF4-FFF2-40B4-BE49-F238E27FC236}">
                <a16:creationId xmlns:a16="http://schemas.microsoft.com/office/drawing/2014/main" id="{6F56D527-5350-4A19-DF4C-543B0D389380}"/>
              </a:ext>
            </a:extLst>
          </p:cNvPr>
          <p:cNvSpPr>
            <a:spLocks noGrp="1"/>
          </p:cNvSpPr>
          <p:nvPr>
            <p:ph type="sldNum" sz="quarter" idx="12"/>
          </p:nvPr>
        </p:nvSpPr>
        <p:spPr/>
        <p:txBody>
          <a:bodyPr/>
          <a:lstStyle/>
          <a:p>
            <a:fld id="{71766878-3199-4EAB-94E7-2D6D11070E14}" type="slidenum">
              <a:rPr lang="en-US" smtClean="0"/>
              <a:pPr/>
              <a:t>14</a:t>
            </a:fld>
            <a:endParaRPr lang="en-US"/>
          </a:p>
        </p:txBody>
      </p:sp>
      <p:pic>
        <p:nvPicPr>
          <p:cNvPr id="5" name="Picture 4">
            <a:extLst>
              <a:ext uri="{FF2B5EF4-FFF2-40B4-BE49-F238E27FC236}">
                <a16:creationId xmlns:a16="http://schemas.microsoft.com/office/drawing/2014/main" id="{CD4C20EC-9F4D-CDF2-F572-C1394BD0BE30}"/>
              </a:ext>
            </a:extLst>
          </p:cNvPr>
          <p:cNvPicPr>
            <a:picLocks noChangeAspect="1"/>
          </p:cNvPicPr>
          <p:nvPr/>
        </p:nvPicPr>
        <p:blipFill>
          <a:blip r:embed="rId2"/>
          <a:stretch>
            <a:fillRect/>
          </a:stretch>
        </p:blipFill>
        <p:spPr>
          <a:xfrm>
            <a:off x="341194" y="2793449"/>
            <a:ext cx="5626285" cy="2938392"/>
          </a:xfrm>
          <a:prstGeom prst="rect">
            <a:avLst/>
          </a:prstGeom>
        </p:spPr>
      </p:pic>
      <p:sp>
        <p:nvSpPr>
          <p:cNvPr id="6" name="Content Placeholder 1">
            <a:extLst>
              <a:ext uri="{FF2B5EF4-FFF2-40B4-BE49-F238E27FC236}">
                <a16:creationId xmlns:a16="http://schemas.microsoft.com/office/drawing/2014/main" id="{6A37E621-C370-5915-6420-6DCAE4907E17}"/>
              </a:ext>
            </a:extLst>
          </p:cNvPr>
          <p:cNvSpPr>
            <a:spLocks noGrp="1"/>
          </p:cNvSpPr>
          <p:nvPr>
            <p:ph idx="1"/>
          </p:nvPr>
        </p:nvSpPr>
        <p:spPr>
          <a:xfrm>
            <a:off x="341194" y="1137256"/>
            <a:ext cx="11436823" cy="1656193"/>
          </a:xfrm>
        </p:spPr>
        <p:txBody>
          <a:bodyPr>
            <a:normAutofit/>
          </a:bodyPr>
          <a:lstStyle/>
          <a:p>
            <a:pPr marL="0" indent="0">
              <a:buNone/>
            </a:pPr>
            <a:r>
              <a:rPr lang="en-US" sz="2000"/>
              <a:t>Below is the table for the comparison of the result of the different algorithm that we have used for the model prediction. We can see that every model had performed well and had got the good accuracy above 98%. The other performance metrics also shows that the medel performace is best . The best among the give model is Random Forest Regression model which shows the R2 value  of 99.99% and and other value like RMSE , MSE and MAE is very low nearly close to 0.</a:t>
            </a:r>
          </a:p>
        </p:txBody>
      </p:sp>
    </p:spTree>
    <p:extLst>
      <p:ext uri="{BB962C8B-B14F-4D97-AF65-F5344CB8AC3E}">
        <p14:creationId xmlns:p14="http://schemas.microsoft.com/office/powerpoint/2010/main" val="268234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B0FAE-D120-3AB5-91B7-225AD65B0449}"/>
              </a:ext>
            </a:extLst>
          </p:cNvPr>
          <p:cNvSpPr>
            <a:spLocks noGrp="1"/>
          </p:cNvSpPr>
          <p:nvPr>
            <p:ph idx="1"/>
          </p:nvPr>
        </p:nvSpPr>
        <p:spPr/>
        <p:txBody>
          <a:bodyPr>
            <a:normAutofit fontScale="92500"/>
          </a:bodyPr>
          <a:lstStyle/>
          <a:p>
            <a:pPr algn="l">
              <a:buFont typeface="Wingdings" panose="05000000000000000000" pitchFamily="2" charset="2"/>
              <a:buChar char="Ø"/>
            </a:pPr>
            <a:r>
              <a:rPr lang="en-US" sz="2600" b="0" i="0">
                <a:solidFill>
                  <a:srgbClr val="374151"/>
                </a:solidFill>
                <a:effectLst/>
                <a:latin typeface="Times New Roman" panose="02020603050405020304" pitchFamily="18" charset="0"/>
                <a:cs typeface="Times New Roman" panose="02020603050405020304" pitchFamily="18" charset="0"/>
              </a:rPr>
              <a:t>In conclusion, our study represents a significant step in the domain of Indian air quality analysis and prediction using machine learning. By focusing on pollutants such as NO2, SO2, SPM, and RSPM, and utilizing the Air Quality Index (AQI) as a standardized measure, we have successfully developed a predictive model capable of estimating air Quality. The implemented machine learning algorithms, including Linear Regression, Decision Tree Regression, Support Vector Regression, K-Nearest Neighbors Regression, and Random Forest Regression, have demonstrated exceptional accuracy, with the Random Forest Regression emerging as the most effective model.</a:t>
            </a:r>
          </a:p>
          <a:p>
            <a:pPr algn="l">
              <a:buFont typeface="Wingdings" panose="05000000000000000000" pitchFamily="2" charset="2"/>
              <a:buChar char="Ø"/>
            </a:pPr>
            <a:r>
              <a:rPr lang="en-US" sz="2600" b="0" i="0">
                <a:solidFill>
                  <a:srgbClr val="374151"/>
                </a:solidFill>
                <a:effectLst/>
                <a:latin typeface="Times New Roman" panose="02020603050405020304" pitchFamily="18" charset="0"/>
                <a:cs typeface="Times New Roman" panose="02020603050405020304" pitchFamily="18" charset="0"/>
              </a:rPr>
              <a:t>Our research contributes to the understanding and mitigation of air quality issues in India by providing a reliable tool for forecasting AQI values. The models' accuracy, exceeding 98%, signifies their potential for real-time implementation in air quality monitoring systems. This has implications for public health, as accurate air quality forecasts empower individuals and organizations to take necessary precautions against harmful pollutants</a:t>
            </a:r>
            <a:r>
              <a:rPr lang="en-US" b="0" i="0">
                <a:solidFill>
                  <a:srgbClr val="374151"/>
                </a:solidFill>
                <a:effectLst/>
                <a:latin typeface="Söhne"/>
              </a:rPr>
              <a:t>.</a:t>
            </a:r>
          </a:p>
          <a:p>
            <a:endParaRPr lang="en-GB"/>
          </a:p>
        </p:txBody>
      </p:sp>
      <p:sp>
        <p:nvSpPr>
          <p:cNvPr id="3" name="Title 2">
            <a:extLst>
              <a:ext uri="{FF2B5EF4-FFF2-40B4-BE49-F238E27FC236}">
                <a16:creationId xmlns:a16="http://schemas.microsoft.com/office/drawing/2014/main" id="{B61E92C0-785B-775D-6C1A-E2EC131A75ED}"/>
              </a:ext>
            </a:extLst>
          </p:cNvPr>
          <p:cNvSpPr>
            <a:spLocks noGrp="1"/>
          </p:cNvSpPr>
          <p:nvPr>
            <p:ph type="title"/>
          </p:nvPr>
        </p:nvSpPr>
        <p:spPr/>
        <p:txBody>
          <a:bodyPr/>
          <a:lstStyle/>
          <a:p>
            <a:r>
              <a:rPr lang="en-US">
                <a:latin typeface="Times New Roman" pitchFamily="18" charset="0"/>
                <a:cs typeface="Times New Roman" pitchFamily="18" charset="0"/>
              </a:rPr>
              <a:t>Conclusion</a:t>
            </a:r>
            <a:br>
              <a:rPr lang="en-US">
                <a:latin typeface="Times New Roman" pitchFamily="18" charset="0"/>
                <a:cs typeface="Times New Roman" pitchFamily="18" charset="0"/>
              </a:rPr>
            </a:br>
            <a:endParaRPr lang="en-GB"/>
          </a:p>
        </p:txBody>
      </p:sp>
      <p:sp>
        <p:nvSpPr>
          <p:cNvPr id="4" name="Slide Number Placeholder 3">
            <a:extLst>
              <a:ext uri="{FF2B5EF4-FFF2-40B4-BE49-F238E27FC236}">
                <a16:creationId xmlns:a16="http://schemas.microsoft.com/office/drawing/2014/main" id="{33AAFC47-8634-9EFE-3F3B-096E567D2E0C}"/>
              </a:ext>
            </a:extLst>
          </p:cNvPr>
          <p:cNvSpPr>
            <a:spLocks noGrp="1"/>
          </p:cNvSpPr>
          <p:nvPr>
            <p:ph type="sldNum" sz="quarter" idx="12"/>
          </p:nvPr>
        </p:nvSpPr>
        <p:spPr/>
        <p:txBody>
          <a:bodyPr/>
          <a:lstStyle/>
          <a:p>
            <a:fld id="{71766878-3199-4EAB-94E7-2D6D11070E14}" type="slidenum">
              <a:rPr lang="en-US" smtClean="0"/>
              <a:pPr/>
              <a:t>15</a:t>
            </a:fld>
            <a:endParaRPr lang="en-US"/>
          </a:p>
        </p:txBody>
      </p:sp>
    </p:spTree>
    <p:extLst>
      <p:ext uri="{BB962C8B-B14F-4D97-AF65-F5344CB8AC3E}">
        <p14:creationId xmlns:p14="http://schemas.microsoft.com/office/powerpoint/2010/main" val="5677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9333FD-49BD-98ED-FB46-F1261DC77B94}"/>
              </a:ext>
            </a:extLst>
          </p:cNvPr>
          <p:cNvSpPr>
            <a:spLocks noGrp="1"/>
          </p:cNvSpPr>
          <p:nvPr>
            <p:ph idx="1"/>
          </p:nvPr>
        </p:nvSpPr>
        <p:spPr/>
        <p:txBody>
          <a:bodyPr>
            <a:normAutofit/>
          </a:bodyPr>
          <a:lstStyle/>
          <a:p>
            <a:r>
              <a:rPr lang="en-US" sz="2400" i="0">
                <a:effectLst/>
                <a:latin typeface="Times New Roman" panose="02020603050405020304" pitchFamily="18" charset="0"/>
                <a:cs typeface="Times New Roman" panose="02020603050405020304" pitchFamily="18" charset="0"/>
              </a:rPr>
              <a:t>Incorporation of Additional Data Sources such as </a:t>
            </a:r>
            <a:r>
              <a:rPr lang="en-US" sz="2400" i="0">
                <a:solidFill>
                  <a:srgbClr val="374151"/>
                </a:solidFill>
                <a:effectLst/>
                <a:latin typeface="Times New Roman" panose="02020603050405020304" pitchFamily="18" charset="0"/>
                <a:cs typeface="Times New Roman" panose="02020603050405020304" pitchFamily="18" charset="0"/>
              </a:rPr>
              <a:t>meteorological data and real-time sensor reading with additional pollutant</a:t>
            </a:r>
          </a:p>
          <a:p>
            <a:r>
              <a:rPr lang="en-GB" sz="2400" i="0">
                <a:effectLst/>
                <a:latin typeface="Söhne"/>
              </a:rPr>
              <a:t>Advanced Machine Learning Techniques </a:t>
            </a:r>
            <a:r>
              <a:rPr lang="en-GB" sz="2400" i="0">
                <a:solidFill>
                  <a:srgbClr val="374151"/>
                </a:solidFill>
                <a:effectLst/>
                <a:latin typeface="Söhne"/>
              </a:rPr>
              <a:t>deep learning models</a:t>
            </a:r>
          </a:p>
          <a:p>
            <a:r>
              <a:rPr lang="en-US" sz="2400">
                <a:latin typeface="Times New Roman" panose="02020603050405020304" pitchFamily="18" charset="0"/>
                <a:cs typeface="Times New Roman" panose="02020603050405020304" pitchFamily="18" charset="0"/>
              </a:rPr>
              <a:t> Further research can include </a:t>
            </a:r>
            <a:r>
              <a:rPr lang="en-US" sz="2400" b="0" i="0">
                <a:solidFill>
                  <a:srgbClr val="374151"/>
                </a:solidFill>
                <a:effectLst/>
                <a:latin typeface="Söhne"/>
              </a:rPr>
              <a:t>figuring out if there are specific patterns or trends in how the air quality goes up or down at different times and in different areas.</a:t>
            </a:r>
            <a:endParaRPr lang="en-GB" sz="24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9074CA-8036-0740-0E29-3E2D942465D0}"/>
              </a:ext>
            </a:extLst>
          </p:cNvPr>
          <p:cNvSpPr>
            <a:spLocks noGrp="1"/>
          </p:cNvSpPr>
          <p:nvPr>
            <p:ph type="title"/>
          </p:nvPr>
        </p:nvSpPr>
        <p:spPr/>
        <p:txBody>
          <a:bodyPr/>
          <a:lstStyle/>
          <a:p>
            <a:r>
              <a:rPr lang="en-US">
                <a:latin typeface="Times New Roman" pitchFamily="18" charset="0"/>
                <a:cs typeface="Times New Roman" pitchFamily="18" charset="0"/>
              </a:rPr>
              <a:t>Future Work</a:t>
            </a:r>
            <a:endParaRPr lang="en-GB"/>
          </a:p>
        </p:txBody>
      </p:sp>
      <p:sp>
        <p:nvSpPr>
          <p:cNvPr id="4" name="Slide Number Placeholder 3">
            <a:extLst>
              <a:ext uri="{FF2B5EF4-FFF2-40B4-BE49-F238E27FC236}">
                <a16:creationId xmlns:a16="http://schemas.microsoft.com/office/drawing/2014/main" id="{A1EDC50A-A2FC-6863-9773-99BFE649384A}"/>
              </a:ext>
            </a:extLst>
          </p:cNvPr>
          <p:cNvSpPr>
            <a:spLocks noGrp="1"/>
          </p:cNvSpPr>
          <p:nvPr>
            <p:ph type="sldNum" sz="quarter" idx="12"/>
          </p:nvPr>
        </p:nvSpPr>
        <p:spPr/>
        <p:txBody>
          <a:bodyPr/>
          <a:lstStyle/>
          <a:p>
            <a:fld id="{71766878-3199-4EAB-94E7-2D6D11070E14}" type="slidenum">
              <a:rPr lang="en-US" smtClean="0"/>
              <a:pPr/>
              <a:t>16</a:t>
            </a:fld>
            <a:endParaRPr lang="en-US"/>
          </a:p>
        </p:txBody>
      </p:sp>
    </p:spTree>
    <p:extLst>
      <p:ext uri="{BB962C8B-B14F-4D97-AF65-F5344CB8AC3E}">
        <p14:creationId xmlns:p14="http://schemas.microsoft.com/office/powerpoint/2010/main" val="349519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D30E98-8B12-ABD1-9305-B7DB65330736}"/>
              </a:ext>
            </a:extLst>
          </p:cNvPr>
          <p:cNvSpPr>
            <a:spLocks noGrp="1"/>
          </p:cNvSpPr>
          <p:nvPr>
            <p:ph idx="1"/>
          </p:nvPr>
        </p:nvSpPr>
        <p:spPr>
          <a:xfrm>
            <a:off x="243540" y="862049"/>
            <a:ext cx="11436823" cy="4908082"/>
          </a:xfrm>
        </p:spPr>
        <p:txBody>
          <a:bodyPr>
            <a:noAutofit/>
          </a:bodyPr>
          <a:lstStyle/>
          <a:p>
            <a:pPr algn="just"/>
            <a:r>
              <a:rPr lang="en-US" sz="1200" i="1">
                <a:effectLst/>
                <a:latin typeface="Times New Roman" panose="02020603050405020304" pitchFamily="18" charset="0"/>
                <a:ea typeface="SimSun" panose="02010600030101010101" pitchFamily="2" charset="-122"/>
              </a:rPr>
              <a:t>1. Gnana Soundari, A., Gnana Jeslin, J., &amp; Akshaya, A. C. (2019). Indian air quality prediction and analysis using machine learning. *International Journal of Applied Engineering Research, 14*(11) (Special Issue), ISSN 0973-4562.</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2. B. D. Parameshachari, G. M. Siddesh, V. Sridhar, M. Latha, K. N. A. Sattar and G. Manjula., "Prediction and Analysis of Air Quality Index using Machine Learning Algorithms," 2022 IEEE International Conference on Data Science and Information System (ICDSIS), Hassan, India, 2022, pp. 1-5, doi: 10.1109/ICDSIS55133.2022.9915802.</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3. A. Akanksha, N. Maurya, M. Jain and S. Arya, "Prediction And Analysis of Air Pollution Using Machine Learning Algorithms," 2023 3rd International Conference on Intelligent Technologies (CONIT), Hubli, India, 2023, pp. 1-6, doi: 10.1109/CONIT59222.2023.10205615.</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4. V. Hable-Khandekar and P. Srinath, "Machine Learning Techniques for Air Quality Forecasting and Study on Real-Time Air Quality Monitoring," 2017 International Conference on Computing, Communication, Control and Automation (ICCUBEA), Pune, India, 2017, pp. 1-6, doi: 10.1109/ICCUBEA.2017.8463746.</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5. Madan, Tanisha &amp; Sagar, Shrddha &amp; Virmani, Dr. Deepali. (2020). Air Quality Prediction using Machine Learning Algorithms –A Review. 140-145. 10.1109/ICACCCN51052.2020.9362912.</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6. K. M. O. V. K. Kekulanadara, B. T. G. S. Kumara and B. Kuhaneswaran, "Machine Learning Approach for Predicting Air Quality Index," 2021 International Conference on Decision Aid Sciences and Application (DASA), Sakheer, Bahrain, 2021, pp. 622-626, doi: 10.1109/DASA53625.2021.9682221.</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7. C. Shi, Y. Wang, Y. Wan and S. Wu, "Air Quality Prediction Based on Machine Learning," 2022 International Conference on Machine Learning and Knowledge Engineering (MLKE), Guilin, China, 2022, pp. 1-5, doi: 10.1109/MLKE55170.2022.00008.</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8. Kaur, Gaganjot &amp; Gao, Jerry &amp; Chiao, Sen &amp; Lu, Shengqiang &amp; Xie, Gang. (2018). Air Quality Prediction: Big Data and Machine Learning Approaches. International Journal of Environmental Science and Development. 9. 8-16. 10.18178/ijesd.2018.9.1.1066.</a:t>
            </a:r>
            <a:endParaRPr lang="en-GB" sz="1200">
              <a:effectLst/>
              <a:latin typeface="Times New Roman" panose="02020603050405020304" pitchFamily="18" charset="0"/>
              <a:ea typeface="SimSun" panose="02010600030101010101" pitchFamily="2" charset="-122"/>
            </a:endParaRPr>
          </a:p>
          <a:p>
            <a:pPr algn="just"/>
            <a:r>
              <a:rPr lang="en-US" sz="1200" i="1">
                <a:effectLst/>
                <a:latin typeface="Times New Roman" panose="02020603050405020304" pitchFamily="18" charset="0"/>
                <a:ea typeface="SimSun" panose="02010600030101010101" pitchFamily="2" charset="-122"/>
              </a:rPr>
              <a:t>9. </a:t>
            </a:r>
            <a:r>
              <a:rPr lang="en-US" sz="1200" i="1">
                <a:solidFill>
                  <a:srgbClr val="222222"/>
                </a:solidFill>
                <a:effectLst/>
                <a:latin typeface="Times New Roman" panose="02020603050405020304" pitchFamily="18" charset="0"/>
                <a:ea typeface="SimSun" panose="02010600030101010101" pitchFamily="2" charset="-122"/>
              </a:rPr>
              <a:t>Kumar, K., Pande, B.P. Air pollution prediction with machine learning: a case study of Indian cities. Int. J. Environ. Sci. Technol. 20, 5333–5348 (2023). </a:t>
            </a:r>
            <a:r>
              <a:rPr lang="en-US" sz="1200" i="1" u="sng">
                <a:solidFill>
                  <a:srgbClr val="0563C1"/>
                </a:solidFill>
                <a:effectLst/>
                <a:latin typeface="Times New Roman" panose="02020603050405020304" pitchFamily="18" charset="0"/>
                <a:ea typeface="SimSun" panose="02010600030101010101" pitchFamily="2" charset="-122"/>
                <a:hlinkClick r:id="rId2"/>
              </a:rPr>
              <a:t>https://doi.org/10.1007/s13762-022-04241-5</a:t>
            </a:r>
            <a:endParaRPr lang="en-GB" sz="1200">
              <a:effectLst/>
              <a:latin typeface="Times New Roman" panose="02020603050405020304" pitchFamily="18" charset="0"/>
              <a:ea typeface="SimSun" panose="02010600030101010101" pitchFamily="2" charset="-122"/>
            </a:endParaRPr>
          </a:p>
          <a:p>
            <a:pPr algn="just"/>
            <a:r>
              <a:rPr lang="en-US" sz="1200" i="1">
                <a:solidFill>
                  <a:srgbClr val="222222"/>
                </a:solidFill>
                <a:effectLst/>
                <a:latin typeface="Times New Roman" panose="02020603050405020304" pitchFamily="18" charset="0"/>
                <a:ea typeface="SimSun" panose="02010600030101010101" pitchFamily="2" charset="-122"/>
              </a:rPr>
              <a:t>10. Bekkar, A., Hssina, B., Douzi, S. et al. Air-pollution prediction in smart city, deep learning approach. J Big Data 8, 161 (2021). </a:t>
            </a:r>
            <a:r>
              <a:rPr lang="en-US" sz="1200" i="1" u="sng">
                <a:solidFill>
                  <a:srgbClr val="0563C1"/>
                </a:solidFill>
                <a:effectLst/>
                <a:latin typeface="Times New Roman" panose="02020603050405020304" pitchFamily="18" charset="0"/>
                <a:ea typeface="SimSun" panose="02010600030101010101" pitchFamily="2" charset="-122"/>
                <a:hlinkClick r:id="rId3"/>
              </a:rPr>
              <a:t>https://doi.org/10.1186/s40537-021-00548-1</a:t>
            </a:r>
            <a:endParaRPr lang="en-GB" sz="1200">
              <a:effectLst/>
              <a:latin typeface="Times New Roman" panose="02020603050405020304" pitchFamily="18" charset="0"/>
              <a:ea typeface="SimSun" panose="02010600030101010101" pitchFamily="2" charset="-122"/>
            </a:endParaRPr>
          </a:p>
          <a:p>
            <a:pPr algn="just"/>
            <a:r>
              <a:rPr lang="en-US" sz="1200" i="1">
                <a:solidFill>
                  <a:srgbClr val="222222"/>
                </a:solidFill>
                <a:effectLst/>
                <a:latin typeface="Times New Roman" panose="02020603050405020304" pitchFamily="18" charset="0"/>
                <a:ea typeface="SimSun" panose="02010600030101010101" pitchFamily="2" charset="-122"/>
              </a:rPr>
              <a:t>11. Kumar Singh, Rohit and Raghav, Shekhar and Maini, Tarun and Kumar Singh, Murari and Arquam, Md., Air Quality Prediction using Machine Learning (July 14, 2022). Proceedings of the Advancement in Electronics &amp; Communication Engineering 2022, Available at SSRN: https://ssrn.com/abstract=4157651 or </a:t>
            </a:r>
            <a:r>
              <a:rPr lang="en-US" sz="1200" i="1" u="sng">
                <a:solidFill>
                  <a:srgbClr val="0563C1"/>
                </a:solidFill>
                <a:effectLst/>
                <a:latin typeface="Times New Roman" panose="02020603050405020304" pitchFamily="18" charset="0"/>
                <a:ea typeface="SimSun" panose="02010600030101010101" pitchFamily="2" charset="-122"/>
                <a:hlinkClick r:id="rId4"/>
              </a:rPr>
              <a:t>http://dx.doi.org/10.2139/ssrn.4157651</a:t>
            </a:r>
            <a:endParaRPr lang="en-GB" sz="1200">
              <a:effectLst/>
              <a:latin typeface="Times New Roman" panose="02020603050405020304" pitchFamily="18" charset="0"/>
              <a:ea typeface="SimSun" panose="02010600030101010101" pitchFamily="2" charset="-122"/>
            </a:endParaRPr>
          </a:p>
          <a:p>
            <a:pPr algn="just"/>
            <a:r>
              <a:rPr lang="en-US" sz="1200" i="1">
                <a:solidFill>
                  <a:srgbClr val="222222"/>
                </a:solidFill>
                <a:effectLst/>
                <a:latin typeface="Times New Roman" panose="02020603050405020304" pitchFamily="18" charset="0"/>
                <a:ea typeface="SimSun" panose="02010600030101010101" pitchFamily="2" charset="-122"/>
              </a:rPr>
              <a:t>12. Nehete, R., &amp; Patil, D. D. (2021). Air quality prediction using machine learning. International Journal of Current Research and Technology (IJCRT), 9(6), ISSN: 2320-2882.</a:t>
            </a:r>
            <a:endParaRPr lang="en-GB" sz="1200">
              <a:effectLst/>
              <a:latin typeface="Times New Roman" panose="02020603050405020304" pitchFamily="18" charset="0"/>
              <a:ea typeface="SimSun" panose="02010600030101010101" pitchFamily="2" charset="-122"/>
            </a:endParaRPr>
          </a:p>
          <a:p>
            <a:endParaRPr lang="en-GB" sz="1200"/>
          </a:p>
        </p:txBody>
      </p:sp>
      <p:sp>
        <p:nvSpPr>
          <p:cNvPr id="3" name="Title 2">
            <a:extLst>
              <a:ext uri="{FF2B5EF4-FFF2-40B4-BE49-F238E27FC236}">
                <a16:creationId xmlns:a16="http://schemas.microsoft.com/office/drawing/2014/main" id="{0E623E6E-6F63-BDA7-23A9-534034A2E29F}"/>
              </a:ext>
            </a:extLst>
          </p:cNvPr>
          <p:cNvSpPr>
            <a:spLocks noGrp="1"/>
          </p:cNvSpPr>
          <p:nvPr>
            <p:ph type="title"/>
          </p:nvPr>
        </p:nvSpPr>
        <p:spPr/>
        <p:txBody>
          <a:bodyPr/>
          <a:lstStyle/>
          <a:p>
            <a:r>
              <a:rPr lang="en-US"/>
              <a:t>References for the Literature Survey</a:t>
            </a:r>
            <a:endParaRPr lang="en-GB"/>
          </a:p>
        </p:txBody>
      </p:sp>
      <p:sp>
        <p:nvSpPr>
          <p:cNvPr id="4" name="Slide Number Placeholder 3">
            <a:extLst>
              <a:ext uri="{FF2B5EF4-FFF2-40B4-BE49-F238E27FC236}">
                <a16:creationId xmlns:a16="http://schemas.microsoft.com/office/drawing/2014/main" id="{153747DF-F823-3C3C-6250-8E4B308FF4E3}"/>
              </a:ext>
            </a:extLst>
          </p:cNvPr>
          <p:cNvSpPr>
            <a:spLocks noGrp="1"/>
          </p:cNvSpPr>
          <p:nvPr>
            <p:ph type="sldNum" sz="quarter" idx="12"/>
          </p:nvPr>
        </p:nvSpPr>
        <p:spPr/>
        <p:txBody>
          <a:bodyPr/>
          <a:lstStyle/>
          <a:p>
            <a:fld id="{71766878-3199-4EAB-94E7-2D6D11070E14}" type="slidenum">
              <a:rPr lang="en-US" smtClean="0"/>
              <a:pPr/>
              <a:t>17</a:t>
            </a:fld>
            <a:endParaRPr lang="en-US"/>
          </a:p>
        </p:txBody>
      </p:sp>
    </p:spTree>
    <p:extLst>
      <p:ext uri="{BB962C8B-B14F-4D97-AF65-F5344CB8AC3E}">
        <p14:creationId xmlns:p14="http://schemas.microsoft.com/office/powerpoint/2010/main" val="251720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1455938" y="1358283"/>
            <a:ext cx="8779391" cy="2585840"/>
          </a:xfrm>
        </p:spPr>
        <p:txBody>
          <a:bodyPr/>
          <a:lstStyle/>
          <a:p>
            <a:pPr algn="ctr"/>
            <a:r>
              <a:rPr lang="en-US" sz="5400" dirty="0"/>
              <a:t>Thank </a:t>
            </a:r>
            <a:r>
              <a:rPr lang="en-US" sz="5400" dirty="0">
                <a:latin typeface="Times New Roman" panose="02020603050405020304" pitchFamily="18" charset="0"/>
                <a:cs typeface="Times New Roman" panose="02020603050405020304" pitchFamily="18" charset="0"/>
              </a:rPr>
              <a:t>you</a:t>
            </a:r>
            <a:r>
              <a:rPr lang="en-US" sz="5400" dirty="0"/>
              <a:t>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18</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2461525" y="4400639"/>
            <a:ext cx="7456198" cy="1596494"/>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377588" y="1396400"/>
            <a:ext cx="11436823" cy="4885528"/>
          </a:xfrm>
        </p:spPr>
        <p:txBody>
          <a:bodyPr vert="horz" lIns="91440" tIns="45720" rIns="91440" bIns="45720" rtlCol="0" anchor="t">
            <a:normAutofit fontScale="92500" lnSpcReduction="10000"/>
          </a:bodyPr>
          <a:lstStyle/>
          <a:p>
            <a:pPr>
              <a:lnSpc>
                <a:spcPct val="150000"/>
              </a:lnSpc>
              <a:buFont typeface="Wingdings" pitchFamily="2" charset="2"/>
              <a:buChar char="Ø"/>
            </a:pPr>
            <a:r>
              <a:rPr lang="en-US">
                <a:latin typeface="Times New Roman" pitchFamily="18" charset="0"/>
                <a:cs typeface="Times New Roman" pitchFamily="18" charset="0"/>
              </a:rPr>
              <a:t>Introduction</a:t>
            </a:r>
          </a:p>
          <a:p>
            <a:pPr>
              <a:lnSpc>
                <a:spcPct val="150000"/>
              </a:lnSpc>
              <a:buFont typeface="Wingdings" pitchFamily="2" charset="2"/>
              <a:buChar char="Ø"/>
            </a:pPr>
            <a:r>
              <a:rPr lang="en-US">
                <a:latin typeface="Times New Roman" pitchFamily="18" charset="0"/>
                <a:cs typeface="Times New Roman" pitchFamily="18" charset="0"/>
              </a:rPr>
              <a:t>Problem Statement</a:t>
            </a:r>
          </a:p>
          <a:p>
            <a:pPr>
              <a:lnSpc>
                <a:spcPct val="150000"/>
              </a:lnSpc>
              <a:buFont typeface="Wingdings" pitchFamily="2" charset="2"/>
              <a:buChar char="Ø"/>
            </a:pPr>
            <a:r>
              <a:rPr lang="en-US">
                <a:latin typeface="Times New Roman" pitchFamily="18" charset="0"/>
                <a:cs typeface="Times New Roman" pitchFamily="18" charset="0"/>
              </a:rPr>
              <a:t>Dataset Description</a:t>
            </a:r>
          </a:p>
          <a:p>
            <a:pPr>
              <a:lnSpc>
                <a:spcPct val="150000"/>
              </a:lnSpc>
              <a:buFont typeface="Wingdings" pitchFamily="2" charset="2"/>
              <a:buChar char="Ø"/>
            </a:pPr>
            <a:r>
              <a:rPr lang="en-US">
                <a:latin typeface="Times New Roman" pitchFamily="18" charset="0"/>
                <a:cs typeface="Times New Roman" pitchFamily="18" charset="0"/>
              </a:rPr>
              <a:t>Proposed Methodology</a:t>
            </a:r>
          </a:p>
          <a:p>
            <a:pPr>
              <a:lnSpc>
                <a:spcPct val="150000"/>
              </a:lnSpc>
              <a:buFont typeface="Wingdings" pitchFamily="2" charset="2"/>
              <a:buChar char="Ø"/>
            </a:pPr>
            <a:r>
              <a:rPr lang="en-US">
                <a:latin typeface="Times New Roman" pitchFamily="18" charset="0"/>
                <a:cs typeface="Times New Roman" pitchFamily="18" charset="0"/>
              </a:rPr>
              <a:t>Results and Analysis</a:t>
            </a:r>
          </a:p>
          <a:p>
            <a:pPr>
              <a:lnSpc>
                <a:spcPct val="150000"/>
              </a:lnSpc>
              <a:buFont typeface="Wingdings" pitchFamily="2" charset="2"/>
              <a:buChar char="Ø"/>
            </a:pPr>
            <a:r>
              <a:rPr lang="en-US">
                <a:latin typeface="Times New Roman" pitchFamily="18" charset="0"/>
                <a:cs typeface="Times New Roman" pitchFamily="18" charset="0"/>
              </a:rPr>
              <a:t>Conclusion and Future Work</a:t>
            </a:r>
          </a:p>
          <a:p>
            <a:pPr>
              <a:lnSpc>
                <a:spcPct val="150000"/>
              </a:lnSpc>
              <a:buFont typeface="Wingdings" pitchFamily="2" charset="2"/>
              <a:buChar char="Ø"/>
            </a:pPr>
            <a:r>
              <a:rPr lang="en-US">
                <a:latin typeface="Times New Roman" pitchFamily="18" charset="0"/>
                <a:cs typeface="Times New Roman" pitchFamily="18" charset="0"/>
              </a:rPr>
              <a:t>References</a:t>
            </a:r>
          </a:p>
          <a:p>
            <a:endParaRPr lang="en-US" dirty="0">
              <a:latin typeface="Georgia"/>
            </a:endParaRP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377588" y="395554"/>
            <a:ext cx="11436823" cy="421441"/>
          </a:xfrm>
        </p:spPr>
        <p:txBody>
          <a:bodyPr/>
          <a:lstStyle/>
          <a:p>
            <a:r>
              <a:rPr lang="en-US">
                <a:latin typeface="Georgia"/>
              </a:rPr>
              <a:t>Outline</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3C9A82-F256-1B44-314E-9C12A892BEE1}"/>
              </a:ext>
            </a:extLst>
          </p:cNvPr>
          <p:cNvSpPr>
            <a:spLocks noGrp="1"/>
          </p:cNvSpPr>
          <p:nvPr>
            <p:ph idx="1"/>
          </p:nvPr>
        </p:nvSpPr>
        <p:spPr/>
        <p:txBody>
          <a:bodyPr/>
          <a:lstStyle/>
          <a:p>
            <a:pPr algn="just"/>
            <a:r>
              <a:rPr lang="en-GB" i="0">
                <a:effectLst/>
                <a:latin typeface="Söhne"/>
              </a:rPr>
              <a:t>Air pollution is one of the burning issue in the world.</a:t>
            </a:r>
          </a:p>
          <a:p>
            <a:pPr algn="just"/>
            <a:r>
              <a:rPr lang="en-US" b="0" i="0">
                <a:solidFill>
                  <a:srgbClr val="374151"/>
                </a:solidFill>
                <a:effectLst/>
                <a:latin typeface="Söhne"/>
              </a:rPr>
              <a:t>This issue has become increasingly prominent due to a surge in industrial activities, urbanization, and vehicular emissions.</a:t>
            </a:r>
          </a:p>
          <a:p>
            <a:pPr algn="just"/>
            <a:r>
              <a:rPr lang="en-GB" b="0" i="0">
                <a:solidFill>
                  <a:srgbClr val="374151"/>
                </a:solidFill>
                <a:effectLst/>
                <a:latin typeface="Söhne"/>
              </a:rPr>
              <a:t>hese activities release pollutants such as particulate matter (PM), nitrogen dioxide (NO2), sulfur dioxide (SO2), carbon monoxide (CO), and volatile organic compounds (VOCs) into the air.</a:t>
            </a:r>
            <a:endParaRPr lang="en-GB" b="0">
              <a:solidFill>
                <a:srgbClr val="374151"/>
              </a:solidFill>
              <a:latin typeface="Söhne"/>
            </a:endParaRPr>
          </a:p>
          <a:p>
            <a:pPr algn="just"/>
            <a:r>
              <a:rPr lang="en-US" b="0" i="0">
                <a:solidFill>
                  <a:srgbClr val="374151"/>
                </a:solidFill>
                <a:effectLst/>
                <a:latin typeface="Söhne"/>
              </a:rPr>
              <a:t>The accumulation of these pollutants leads to the formation of smog and poses severe health risks like Respiratory issues, cardiovascular diseases, and other health problems particularly in densely populated urban areas.</a:t>
            </a:r>
            <a:endParaRPr lang="en-US" i="0">
              <a:solidFill>
                <a:srgbClr val="374151"/>
              </a:solidFill>
              <a:effectLst/>
              <a:latin typeface="Söhne"/>
            </a:endParaRPr>
          </a:p>
        </p:txBody>
      </p:sp>
      <p:sp>
        <p:nvSpPr>
          <p:cNvPr id="3" name="Title 2">
            <a:extLst>
              <a:ext uri="{FF2B5EF4-FFF2-40B4-BE49-F238E27FC236}">
                <a16:creationId xmlns:a16="http://schemas.microsoft.com/office/drawing/2014/main" id="{3A090B87-4B78-691D-D598-26F9BF8441E0}"/>
              </a:ext>
            </a:extLst>
          </p:cNvPr>
          <p:cNvSpPr>
            <a:spLocks noGrp="1"/>
          </p:cNvSpPr>
          <p:nvPr>
            <p:ph type="title"/>
          </p:nvPr>
        </p:nvSpPr>
        <p:spPr>
          <a:xfrm>
            <a:off x="413984" y="152401"/>
            <a:ext cx="4371082" cy="984856"/>
          </a:xfrm>
        </p:spPr>
        <p:txBody>
          <a:bodyPr/>
          <a:lstStyle/>
          <a:p>
            <a:br>
              <a:rPr lang="en-US" b="1" i="0">
                <a:solidFill>
                  <a:srgbClr val="941651"/>
                </a:solidFill>
                <a:effectLst/>
                <a:latin typeface="Söhne"/>
              </a:rPr>
            </a:br>
            <a:br>
              <a:rPr lang="en-US" b="1" i="0">
                <a:solidFill>
                  <a:srgbClr val="941651"/>
                </a:solidFill>
                <a:effectLst/>
                <a:latin typeface="Söhne"/>
              </a:rPr>
            </a:br>
            <a:r>
              <a:rPr lang="en-US" b="1" i="0">
                <a:solidFill>
                  <a:srgbClr val="941651"/>
                </a:solidFill>
                <a:effectLst/>
                <a:latin typeface="Söhne"/>
              </a:rPr>
              <a:t>Introduction:</a:t>
            </a:r>
            <a:br>
              <a:rPr lang="en-US" b="1" i="0">
                <a:solidFill>
                  <a:srgbClr val="374151"/>
                </a:solidFill>
                <a:effectLst/>
                <a:latin typeface="Söhne"/>
              </a:rPr>
            </a:br>
            <a:br>
              <a:rPr lang="en-US" b="0" i="0">
                <a:solidFill>
                  <a:srgbClr val="374151"/>
                </a:solidFill>
                <a:effectLst/>
                <a:latin typeface="Söhne"/>
              </a:rPr>
            </a:br>
            <a:endParaRPr lang="en-GB"/>
          </a:p>
        </p:txBody>
      </p:sp>
      <p:sp>
        <p:nvSpPr>
          <p:cNvPr id="4" name="Slide Number Placeholder 3">
            <a:extLst>
              <a:ext uri="{FF2B5EF4-FFF2-40B4-BE49-F238E27FC236}">
                <a16:creationId xmlns:a16="http://schemas.microsoft.com/office/drawing/2014/main" id="{E782F7E0-A650-95E1-DF0C-DDB972256B66}"/>
              </a:ext>
            </a:extLst>
          </p:cNvPr>
          <p:cNvSpPr>
            <a:spLocks noGrp="1"/>
          </p:cNvSpPr>
          <p:nvPr>
            <p:ph type="sldNum" sz="quarter" idx="12"/>
          </p:nvPr>
        </p:nvSpPr>
        <p:spPr/>
        <p:txBody>
          <a:bodyPr/>
          <a:lstStyle/>
          <a:p>
            <a:fld id="{71766878-3199-4EAB-94E7-2D6D11070E14}" type="slidenum">
              <a:rPr lang="en-US" smtClean="0"/>
              <a:pPr/>
              <a:t>3</a:t>
            </a:fld>
            <a:endParaRPr lang="en-US"/>
          </a:p>
        </p:txBody>
      </p:sp>
    </p:spTree>
    <p:extLst>
      <p:ext uri="{BB962C8B-B14F-4D97-AF65-F5344CB8AC3E}">
        <p14:creationId xmlns:p14="http://schemas.microsoft.com/office/powerpoint/2010/main" val="164446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0B9C55B-3E67-9201-EC07-45B4ABB55B08}"/>
              </a:ext>
            </a:extLst>
          </p:cNvPr>
          <p:cNvSpPr>
            <a:spLocks noGrp="1"/>
          </p:cNvSpPr>
          <p:nvPr>
            <p:ph idx="1"/>
          </p:nvPr>
        </p:nvSpPr>
        <p:spPr/>
        <p:txBody>
          <a:bodyPr>
            <a:normAutofit/>
          </a:bodyPr>
          <a:lstStyle/>
          <a:p>
            <a:pPr algn="just"/>
            <a:r>
              <a:rPr lang="en-US" b="0" i="0">
                <a:solidFill>
                  <a:srgbClr val="374151"/>
                </a:solidFill>
                <a:effectLst/>
                <a:latin typeface="Söhne"/>
              </a:rPr>
              <a:t>The specific problem addressed in our research is the need for the accurate and efficient prediction of the Air Quality Index in India.</a:t>
            </a:r>
          </a:p>
          <a:p>
            <a:pPr algn="just"/>
            <a:r>
              <a:rPr lang="en-US">
                <a:solidFill>
                  <a:srgbClr val="374151"/>
                </a:solidFill>
                <a:latin typeface="Söhne"/>
              </a:rPr>
              <a:t>In order to find the the Air Quality Index , we used different Machine learning algorithm to obtain the desired performance.</a:t>
            </a:r>
            <a:endParaRPr lang="en-US" b="0" i="0">
              <a:solidFill>
                <a:srgbClr val="374151"/>
              </a:solidFill>
              <a:effectLst/>
              <a:latin typeface="Söhne"/>
            </a:endParaRPr>
          </a:p>
          <a:p>
            <a:pPr algn="just"/>
            <a:r>
              <a:rPr lang="en-US" b="0" i="0">
                <a:solidFill>
                  <a:srgbClr val="374151"/>
                </a:solidFill>
                <a:effectLst/>
                <a:latin typeface="Söhne"/>
              </a:rPr>
              <a:t>The concentration of different pollutant is given from that we found the AQI range by applying the algorithm for finding it and made this as the new attributes in our dataset as the target</a:t>
            </a:r>
          </a:p>
          <a:p>
            <a:pPr algn="just"/>
            <a:r>
              <a:rPr lang="en-US">
                <a:solidFill>
                  <a:srgbClr val="374151"/>
                </a:solidFill>
                <a:latin typeface="Söhne"/>
              </a:rPr>
              <a:t>After the model development , we will check the target value for the new data which are not there in the dataset to cross check the value.</a:t>
            </a:r>
            <a:endParaRPr lang="en-US" b="0" i="0">
              <a:solidFill>
                <a:srgbClr val="374151"/>
              </a:solidFill>
              <a:effectLst/>
              <a:latin typeface="Söhne"/>
            </a:endParaRPr>
          </a:p>
        </p:txBody>
      </p:sp>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Problem Statement</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4</a:t>
            </a:fld>
            <a:endParaRPr lang="en-US"/>
          </a:p>
        </p:txBody>
      </p:sp>
    </p:spTree>
    <p:extLst>
      <p:ext uri="{BB962C8B-B14F-4D97-AF65-F5344CB8AC3E}">
        <p14:creationId xmlns:p14="http://schemas.microsoft.com/office/powerpoint/2010/main" val="111219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063B4-BE81-DE18-15B3-934991289E6C}"/>
              </a:ext>
            </a:extLst>
          </p:cNvPr>
          <p:cNvSpPr>
            <a:spLocks noGrp="1"/>
          </p:cNvSpPr>
          <p:nvPr>
            <p:ph idx="1"/>
          </p:nvPr>
        </p:nvSpPr>
        <p:spPr>
          <a:xfrm>
            <a:off x="190274" y="631229"/>
            <a:ext cx="11436823" cy="4908082"/>
          </a:xfrm>
        </p:spPr>
        <p:txBody>
          <a:bodyPr/>
          <a:lstStyle/>
          <a:p>
            <a:pPr algn="l">
              <a:lnSpc>
                <a:spcPct val="100000"/>
              </a:lnSpc>
            </a:pPr>
            <a:r>
              <a:rPr lang="en-GB" sz="2400" b="1" i="0">
                <a:solidFill>
                  <a:srgbClr val="374151"/>
                </a:solidFill>
                <a:effectLst/>
                <a:latin typeface="Times New Roman" panose="02020603050405020304" pitchFamily="18" charset="0"/>
                <a:cs typeface="Times New Roman" panose="02020603050405020304" pitchFamily="18" charset="0"/>
              </a:rPr>
              <a:t>Source:</a:t>
            </a:r>
            <a:r>
              <a:rPr lang="en-GB" sz="2400">
                <a:solidFill>
                  <a:srgbClr val="374151"/>
                </a:solidFill>
                <a:latin typeface="Times New Roman" panose="02020603050405020304" pitchFamily="18" charset="0"/>
                <a:cs typeface="Times New Roman" panose="02020603050405020304" pitchFamily="18" charset="0"/>
              </a:rPr>
              <a:t> </a:t>
            </a:r>
            <a:r>
              <a:rPr lang="en-GB" sz="2400" b="0" i="0">
                <a:solidFill>
                  <a:srgbClr val="374151"/>
                </a:solidFill>
                <a:effectLst/>
                <a:latin typeface="Times New Roman" panose="02020603050405020304" pitchFamily="18" charset="0"/>
                <a:cs typeface="Times New Roman" panose="02020603050405020304" pitchFamily="18" charset="0"/>
              </a:rPr>
              <a:t>Kaggle dataset</a:t>
            </a:r>
          </a:p>
          <a:p>
            <a:pPr>
              <a:lnSpc>
                <a:spcPct val="100000"/>
              </a:lnSpc>
            </a:pPr>
            <a:r>
              <a:rPr lang="en-GB" sz="2400" b="0" i="0">
                <a:solidFill>
                  <a:srgbClr val="374151"/>
                </a:solidFill>
                <a:effectLst/>
                <a:latin typeface="Times New Roman" panose="02020603050405020304" pitchFamily="18" charset="0"/>
                <a:cs typeface="Times New Roman" panose="02020603050405020304" pitchFamily="18" charset="0"/>
              </a:rPr>
              <a:t>Dimension of the dataset :</a:t>
            </a:r>
            <a:r>
              <a:rPr lang="en-GB" sz="2400" b="0" i="0">
                <a:effectLst/>
                <a:latin typeface="Times New Roman" panose="02020603050405020304" pitchFamily="18" charset="0"/>
                <a:cs typeface="Times New Roman" panose="02020603050405020304" pitchFamily="18" charset="0"/>
              </a:rPr>
              <a:t>435742 rows × 13 columns</a:t>
            </a:r>
            <a:endParaRPr lang="en-GB" sz="2400" b="0" i="0">
              <a:solidFill>
                <a:srgbClr val="374151"/>
              </a:solidFill>
              <a:effectLst/>
              <a:latin typeface="Times New Roman" panose="02020603050405020304" pitchFamily="18" charset="0"/>
              <a:cs typeface="Times New Roman" panose="02020603050405020304" pitchFamily="18" charset="0"/>
            </a:endParaRPr>
          </a:p>
          <a:p>
            <a:pPr algn="l">
              <a:lnSpc>
                <a:spcPct val="100000"/>
              </a:lnSpc>
            </a:pPr>
            <a:r>
              <a:rPr lang="en-GB" sz="2400" b="0" i="0">
                <a:solidFill>
                  <a:srgbClr val="374151"/>
                </a:solidFill>
                <a:effectLst/>
                <a:latin typeface="Times New Roman" panose="02020603050405020304" pitchFamily="18" charset="0"/>
                <a:cs typeface="Times New Roman" panose="02020603050405020304" pitchFamily="18" charset="0"/>
              </a:rPr>
              <a:t>Contains the data of different states,cities of india with the date at which the sample is collected</a:t>
            </a:r>
          </a:p>
          <a:p>
            <a:pPr algn="l">
              <a:lnSpc>
                <a:spcPct val="100000"/>
              </a:lnSpc>
            </a:pPr>
            <a:r>
              <a:rPr lang="en-GB" sz="2400" b="0" i="0">
                <a:solidFill>
                  <a:srgbClr val="374151"/>
                </a:solidFill>
                <a:effectLst/>
                <a:latin typeface="Times New Roman" panose="02020603050405020304" pitchFamily="18" charset="0"/>
                <a:cs typeface="Times New Roman" panose="02020603050405020304" pitchFamily="18" charset="0"/>
              </a:rPr>
              <a:t>The type indicated the  area from where the sample is take n.</a:t>
            </a:r>
          </a:p>
          <a:p>
            <a:pPr>
              <a:lnSpc>
                <a:spcPct val="100000"/>
              </a:lnSpc>
            </a:pPr>
            <a:r>
              <a:rPr lang="en-GB" sz="2400">
                <a:solidFill>
                  <a:srgbClr val="374151"/>
                </a:solidFill>
                <a:latin typeface="Times New Roman" panose="02020603050405020304" pitchFamily="18" charset="0"/>
                <a:cs typeface="Times New Roman" panose="02020603050405020304" pitchFamily="18" charset="0"/>
              </a:rPr>
              <a:t>Contains pollutant as So2, No2, RSPM, SPM, PM 2.5</a:t>
            </a:r>
          </a:p>
          <a:p>
            <a:pPr algn="l">
              <a:lnSpc>
                <a:spcPct val="100000"/>
              </a:lnSpc>
            </a:pPr>
            <a:endParaRPr lang="en-GB" sz="1800" b="0" i="0">
              <a:solidFill>
                <a:srgbClr val="374151"/>
              </a:solidFill>
              <a:effectLst/>
              <a:latin typeface="Times New Roman" panose="02020603050405020304" pitchFamily="18" charset="0"/>
              <a:cs typeface="Times New Roman" panose="02020603050405020304" pitchFamily="18" charset="0"/>
            </a:endParaRPr>
          </a:p>
          <a:p>
            <a:pPr algn="l">
              <a:lnSpc>
                <a:spcPct val="100000"/>
              </a:lnSpc>
            </a:pPr>
            <a:endParaRPr lang="en-GB" sz="1800" b="0" i="0">
              <a:solidFill>
                <a:srgbClr val="374151"/>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CE11459-ED48-395B-76F9-FF9EBEA3F69D}"/>
              </a:ext>
            </a:extLst>
          </p:cNvPr>
          <p:cNvSpPr>
            <a:spLocks noGrp="1"/>
          </p:cNvSpPr>
          <p:nvPr>
            <p:ph type="title"/>
          </p:nvPr>
        </p:nvSpPr>
        <p:spPr>
          <a:xfrm>
            <a:off x="190274" y="209788"/>
            <a:ext cx="11436823" cy="421441"/>
          </a:xfrm>
        </p:spPr>
        <p:txBody>
          <a:bodyPr/>
          <a:lstStyle/>
          <a:p>
            <a:pPr algn="ctr"/>
            <a:r>
              <a:rPr lang="en-US" dirty="0"/>
              <a:t>Dataset Description</a:t>
            </a:r>
          </a:p>
        </p:txBody>
      </p:sp>
      <p:sp>
        <p:nvSpPr>
          <p:cNvPr id="4" name="Slide Number Placeholder 3">
            <a:extLst>
              <a:ext uri="{FF2B5EF4-FFF2-40B4-BE49-F238E27FC236}">
                <a16:creationId xmlns:a16="http://schemas.microsoft.com/office/drawing/2014/main" id="{3797D223-F38E-F1B4-5320-C8E76C538230}"/>
              </a:ext>
            </a:extLst>
          </p:cNvPr>
          <p:cNvSpPr>
            <a:spLocks noGrp="1"/>
          </p:cNvSpPr>
          <p:nvPr>
            <p:ph type="sldNum" sz="quarter" idx="12"/>
          </p:nvPr>
        </p:nvSpPr>
        <p:spPr/>
        <p:txBody>
          <a:bodyPr/>
          <a:lstStyle/>
          <a:p>
            <a:fld id="{71766878-3199-4EAB-94E7-2D6D11070E14}" type="slidenum">
              <a:rPr lang="en-US" smtClean="0"/>
              <a:pPr/>
              <a:t>5</a:t>
            </a:fld>
            <a:endParaRPr lang="en-US"/>
          </a:p>
        </p:txBody>
      </p:sp>
      <p:pic>
        <p:nvPicPr>
          <p:cNvPr id="6" name="Picture 5">
            <a:extLst>
              <a:ext uri="{FF2B5EF4-FFF2-40B4-BE49-F238E27FC236}">
                <a16:creationId xmlns:a16="http://schemas.microsoft.com/office/drawing/2014/main" id="{495D05C7-4341-610D-5984-F487B7B60C1D}"/>
              </a:ext>
            </a:extLst>
          </p:cNvPr>
          <p:cNvPicPr>
            <a:picLocks noChangeAspect="1"/>
          </p:cNvPicPr>
          <p:nvPr/>
        </p:nvPicPr>
        <p:blipFill>
          <a:blip r:embed="rId2"/>
          <a:stretch>
            <a:fillRect/>
          </a:stretch>
        </p:blipFill>
        <p:spPr>
          <a:xfrm>
            <a:off x="115956" y="3466766"/>
            <a:ext cx="12192000" cy="2945726"/>
          </a:xfrm>
          <a:prstGeom prst="rect">
            <a:avLst/>
          </a:prstGeom>
        </p:spPr>
      </p:pic>
    </p:spTree>
    <p:extLst>
      <p:ext uri="{BB962C8B-B14F-4D97-AF65-F5344CB8AC3E}">
        <p14:creationId xmlns:p14="http://schemas.microsoft.com/office/powerpoint/2010/main" val="197922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378F76-8F67-7F92-59B1-88ED68F531EE}"/>
              </a:ext>
            </a:extLst>
          </p:cNvPr>
          <p:cNvSpPr>
            <a:spLocks noGrp="1"/>
          </p:cNvSpPr>
          <p:nvPr>
            <p:ph idx="1"/>
          </p:nvPr>
        </p:nvSpPr>
        <p:spPr/>
        <p:txBody>
          <a:bodyPr>
            <a:normAutofit/>
          </a:bodyPr>
          <a:lstStyle/>
          <a:p>
            <a:pPr>
              <a:buFont typeface="Wingdings" panose="05000000000000000000" pitchFamily="2" charset="2"/>
              <a:buChar char="Ø"/>
            </a:pPr>
            <a:r>
              <a:rPr lang="en-US" sz="2400">
                <a:effectLst/>
                <a:latin typeface="Times New Roman" panose="02020603050405020304" pitchFamily="18" charset="0"/>
                <a:cs typeface="Times New Roman" panose="02020603050405020304" pitchFamily="18" charset="0"/>
              </a:rPr>
              <a:t>Heatmap of correlation between different pollutants</a:t>
            </a: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Box plot of so2 level by type</a:t>
            </a:r>
            <a:endParaRPr lang="en-GB" sz="24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Bar graph of the no. sample taken from different state</a:t>
            </a:r>
          </a:p>
          <a:p>
            <a:pPr>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AQI Range counts </a:t>
            </a:r>
          </a:p>
          <a:p>
            <a:pPr>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AQI Range by state and location</a:t>
            </a: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Actaul vs Predicted value</a:t>
            </a:r>
          </a:p>
        </p:txBody>
      </p:sp>
      <p:sp>
        <p:nvSpPr>
          <p:cNvPr id="3" name="Title 2">
            <a:extLst>
              <a:ext uri="{FF2B5EF4-FFF2-40B4-BE49-F238E27FC236}">
                <a16:creationId xmlns:a16="http://schemas.microsoft.com/office/drawing/2014/main" id="{5B37EC40-F856-ECB2-E627-2B5BE9095055}"/>
              </a:ext>
            </a:extLst>
          </p:cNvPr>
          <p:cNvSpPr>
            <a:spLocks noGrp="1"/>
          </p:cNvSpPr>
          <p:nvPr>
            <p:ph type="title"/>
          </p:nvPr>
        </p:nvSpPr>
        <p:spPr/>
        <p:txBody>
          <a:bodyPr/>
          <a:lstStyle/>
          <a:p>
            <a:r>
              <a:rPr lang="en-US"/>
              <a:t>Visualization </a:t>
            </a:r>
            <a:endParaRPr lang="en-GB"/>
          </a:p>
        </p:txBody>
      </p:sp>
      <p:sp>
        <p:nvSpPr>
          <p:cNvPr id="4" name="Slide Number Placeholder 3">
            <a:extLst>
              <a:ext uri="{FF2B5EF4-FFF2-40B4-BE49-F238E27FC236}">
                <a16:creationId xmlns:a16="http://schemas.microsoft.com/office/drawing/2014/main" id="{AC57E296-70D4-435B-D971-533791F6BB64}"/>
              </a:ext>
            </a:extLst>
          </p:cNvPr>
          <p:cNvSpPr>
            <a:spLocks noGrp="1"/>
          </p:cNvSpPr>
          <p:nvPr>
            <p:ph type="sldNum" sz="quarter" idx="12"/>
          </p:nvPr>
        </p:nvSpPr>
        <p:spPr/>
        <p:txBody>
          <a:bodyPr/>
          <a:lstStyle/>
          <a:p>
            <a:fld id="{71766878-3199-4EAB-94E7-2D6D11070E14}" type="slidenum">
              <a:rPr lang="en-US" smtClean="0"/>
              <a:pPr/>
              <a:t>6</a:t>
            </a:fld>
            <a:endParaRPr lang="en-US"/>
          </a:p>
        </p:txBody>
      </p:sp>
    </p:spTree>
    <p:extLst>
      <p:ext uri="{BB962C8B-B14F-4D97-AF65-F5344CB8AC3E}">
        <p14:creationId xmlns:p14="http://schemas.microsoft.com/office/powerpoint/2010/main" val="88382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779105-B1A2-D9FA-AE7F-6EDE17B57127}"/>
              </a:ext>
            </a:extLst>
          </p:cNvPr>
          <p:cNvSpPr>
            <a:spLocks noGrp="1"/>
          </p:cNvSpPr>
          <p:nvPr>
            <p:ph idx="1"/>
          </p:nvPr>
        </p:nvSpPr>
        <p:spPr>
          <a:xfrm>
            <a:off x="341193" y="853170"/>
            <a:ext cx="11436823" cy="4908082"/>
          </a:xfrm>
        </p:spPr>
        <p:txBody>
          <a:bodyPr>
            <a:normAutofit/>
          </a:bodyPr>
          <a:lstStyle/>
          <a:p>
            <a:pPr>
              <a:buFont typeface="Wingdings" panose="05000000000000000000" pitchFamily="2" charset="2"/>
              <a:buChar char="Ø"/>
            </a:pPr>
            <a:r>
              <a:rPr lang="en-GB" sz="2400" i="0">
                <a:effectLst/>
                <a:latin typeface="Times New Roman" panose="02020603050405020304" pitchFamily="18" charset="0"/>
                <a:cs typeface="Times New Roman" panose="02020603050405020304" pitchFamily="18" charset="0"/>
              </a:rPr>
              <a:t>Data Loading</a:t>
            </a:r>
          </a:p>
          <a:p>
            <a:pPr>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Data Exploration</a:t>
            </a:r>
            <a:endParaRPr lang="en-GB" sz="2400" i="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400" i="0">
                <a:effectLst/>
                <a:latin typeface="Times New Roman" panose="02020603050405020304" pitchFamily="18" charset="0"/>
                <a:cs typeface="Times New Roman" panose="02020603050405020304" pitchFamily="18" charset="0"/>
              </a:rPr>
              <a:t>Handling Missing Values</a:t>
            </a:r>
          </a:p>
          <a:p>
            <a:pPr>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Outlier detection</a:t>
            </a:r>
          </a:p>
          <a:p>
            <a:pPr>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Removel of outliers</a:t>
            </a:r>
          </a:p>
          <a:p>
            <a:pPr>
              <a:buFont typeface="Wingdings" panose="05000000000000000000" pitchFamily="2" charset="2"/>
              <a:buChar char="Ø"/>
            </a:pPr>
            <a:r>
              <a:rPr lang="en-GB" sz="2400" i="0">
                <a:effectLst/>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Ø"/>
            </a:pPr>
            <a:r>
              <a:rPr lang="en-GB" sz="2400" i="0">
                <a:effectLst/>
                <a:latin typeface="Times New Roman" panose="02020603050405020304" pitchFamily="18" charset="0"/>
                <a:cs typeface="Times New Roman" panose="02020603050405020304" pitchFamily="18" charset="0"/>
              </a:rPr>
              <a:t>Feature Scaling or Normalization</a:t>
            </a:r>
          </a:p>
          <a:p>
            <a:pPr>
              <a:buFont typeface="Wingdings" panose="05000000000000000000" pitchFamily="2" charset="2"/>
              <a:buChar char="Ø"/>
            </a:pPr>
            <a:r>
              <a:rPr lang="en-GB" sz="2400" i="0">
                <a:effectLst/>
                <a:latin typeface="Times New Roman" panose="02020603050405020304" pitchFamily="18" charset="0"/>
                <a:cs typeface="Times New Roman" panose="02020603050405020304" pitchFamily="18" charset="0"/>
              </a:rPr>
              <a:t>Feature Engineering</a:t>
            </a:r>
            <a:endParaRPr lang="en-GB" sz="24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400" i="0">
                <a:effectLst/>
                <a:latin typeface="Times New Roman" panose="02020603050405020304" pitchFamily="18" charset="0"/>
                <a:cs typeface="Times New Roman" panose="02020603050405020304" pitchFamily="18" charset="0"/>
              </a:rPr>
              <a:t>Handling Categorical Variables</a:t>
            </a:r>
          </a:p>
          <a:p>
            <a:pPr>
              <a:buFont typeface="Wingdings" panose="05000000000000000000" pitchFamily="2" charset="2"/>
              <a:buChar char="Ø"/>
            </a:pPr>
            <a:r>
              <a:rPr lang="en-US" sz="2400" i="0">
                <a:effectLst/>
                <a:latin typeface="Times New Roman" panose="02020603050405020304" pitchFamily="18" charset="0"/>
                <a:cs typeface="Times New Roman" panose="02020603050405020304" pitchFamily="18" charset="0"/>
              </a:rPr>
              <a:t>Splitting Data into Training and Testing Sets</a:t>
            </a:r>
            <a:endParaRPr lang="en-US" sz="2400" i="0">
              <a:solidFill>
                <a:srgbClr val="374151"/>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C0B9F01-40B6-A8A5-0B36-2A5BC55C37D1}"/>
              </a:ext>
            </a:extLst>
          </p:cNvPr>
          <p:cNvSpPr>
            <a:spLocks noGrp="1"/>
          </p:cNvSpPr>
          <p:nvPr>
            <p:ph type="title"/>
          </p:nvPr>
        </p:nvSpPr>
        <p:spPr/>
        <p:txBody>
          <a:bodyPr/>
          <a:lstStyle/>
          <a:p>
            <a:r>
              <a:rPr lang="en-GB"/>
              <a:t>Data preprocessing</a:t>
            </a:r>
          </a:p>
        </p:txBody>
      </p:sp>
      <p:sp>
        <p:nvSpPr>
          <p:cNvPr id="4" name="Slide Number Placeholder 3">
            <a:extLst>
              <a:ext uri="{FF2B5EF4-FFF2-40B4-BE49-F238E27FC236}">
                <a16:creationId xmlns:a16="http://schemas.microsoft.com/office/drawing/2014/main" id="{85F684A7-ADCC-7D52-67AE-B6A0D3B31DD5}"/>
              </a:ext>
            </a:extLst>
          </p:cNvPr>
          <p:cNvSpPr>
            <a:spLocks noGrp="1"/>
          </p:cNvSpPr>
          <p:nvPr>
            <p:ph type="sldNum" sz="quarter" idx="12"/>
          </p:nvPr>
        </p:nvSpPr>
        <p:spPr/>
        <p:txBody>
          <a:bodyPr/>
          <a:lstStyle/>
          <a:p>
            <a:fld id="{71766878-3199-4EAB-94E7-2D6D11070E14}" type="slidenum">
              <a:rPr lang="en-US" smtClean="0"/>
              <a:pPr/>
              <a:t>7</a:t>
            </a:fld>
            <a:endParaRPr lang="en-US"/>
          </a:p>
        </p:txBody>
      </p:sp>
    </p:spTree>
    <p:extLst>
      <p:ext uri="{BB962C8B-B14F-4D97-AF65-F5344CB8AC3E}">
        <p14:creationId xmlns:p14="http://schemas.microsoft.com/office/powerpoint/2010/main" val="47788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325E23-C424-196D-A1FE-0C60968E8B18}"/>
              </a:ext>
            </a:extLst>
          </p:cNvPr>
          <p:cNvPicPr>
            <a:picLocks noGrp="1" noChangeAspect="1"/>
          </p:cNvPicPr>
          <p:nvPr>
            <p:ph idx="1"/>
          </p:nvPr>
        </p:nvPicPr>
        <p:blipFill>
          <a:blip r:embed="rId2"/>
          <a:stretch>
            <a:fillRect/>
          </a:stretch>
        </p:blipFill>
        <p:spPr>
          <a:xfrm>
            <a:off x="495299" y="1020845"/>
            <a:ext cx="10296197" cy="4816310"/>
          </a:xfrm>
        </p:spPr>
      </p:pic>
      <p:sp>
        <p:nvSpPr>
          <p:cNvPr id="3" name="Title 2">
            <a:extLst>
              <a:ext uri="{FF2B5EF4-FFF2-40B4-BE49-F238E27FC236}">
                <a16:creationId xmlns:a16="http://schemas.microsoft.com/office/drawing/2014/main" id="{B97DE412-220E-540D-7DA4-A832BA1B5B92}"/>
              </a:ext>
            </a:extLst>
          </p:cNvPr>
          <p:cNvSpPr>
            <a:spLocks noGrp="1"/>
          </p:cNvSpPr>
          <p:nvPr>
            <p:ph type="title"/>
          </p:nvPr>
        </p:nvSpPr>
        <p:spPr/>
        <p:txBody>
          <a:bodyPr/>
          <a:lstStyle/>
          <a:p>
            <a:r>
              <a:rPr lang="en-US"/>
              <a:t>AQI calculation and </a:t>
            </a:r>
            <a:r>
              <a:rPr kumimoji="0" lang="en-GB" i="0" u="none" strike="noStrike" kern="1200" cap="none" spc="0" normalizeH="0" baseline="0" noProof="0">
                <a:ln>
                  <a:noFill/>
                </a:ln>
                <a:solidFill>
                  <a:srgbClr val="A50021"/>
                </a:solidFill>
                <a:effectLst/>
                <a:uLnTx/>
                <a:uFillTx/>
                <a:latin typeface="Söhne"/>
                <a:ea typeface="+mn-ea"/>
                <a:cs typeface="+mn-cs"/>
              </a:rPr>
              <a:t>AQI_Bucket Labels</a:t>
            </a:r>
            <a:r>
              <a:rPr lang="en-US">
                <a:solidFill>
                  <a:srgbClr val="A50021"/>
                </a:solidFill>
              </a:rPr>
              <a:t> </a:t>
            </a:r>
            <a:endParaRPr lang="en-GB">
              <a:solidFill>
                <a:srgbClr val="A50021"/>
              </a:solidFill>
            </a:endParaRPr>
          </a:p>
        </p:txBody>
      </p:sp>
      <p:sp>
        <p:nvSpPr>
          <p:cNvPr id="4" name="Slide Number Placeholder 3">
            <a:extLst>
              <a:ext uri="{FF2B5EF4-FFF2-40B4-BE49-F238E27FC236}">
                <a16:creationId xmlns:a16="http://schemas.microsoft.com/office/drawing/2014/main" id="{65B71F18-CA79-3F6A-5B82-EB0398AB0178}"/>
              </a:ext>
            </a:extLst>
          </p:cNvPr>
          <p:cNvSpPr>
            <a:spLocks noGrp="1"/>
          </p:cNvSpPr>
          <p:nvPr>
            <p:ph type="sldNum" sz="quarter" idx="12"/>
          </p:nvPr>
        </p:nvSpPr>
        <p:spPr/>
        <p:txBody>
          <a:bodyPr/>
          <a:lstStyle/>
          <a:p>
            <a:fld id="{71766878-3199-4EAB-94E7-2D6D11070E14}" type="slidenum">
              <a:rPr lang="en-US" smtClean="0"/>
              <a:pPr/>
              <a:t>8</a:t>
            </a:fld>
            <a:endParaRPr lang="en-US"/>
          </a:p>
        </p:txBody>
      </p:sp>
    </p:spTree>
    <p:extLst>
      <p:ext uri="{BB962C8B-B14F-4D97-AF65-F5344CB8AC3E}">
        <p14:creationId xmlns:p14="http://schemas.microsoft.com/office/powerpoint/2010/main" val="303806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044B72-52C4-0A08-F7F1-7146FAE1E94E}"/>
              </a:ext>
            </a:extLst>
          </p:cNvPr>
          <p:cNvSpPr>
            <a:spLocks noGrp="1"/>
          </p:cNvSpPr>
          <p:nvPr>
            <p:ph type="title"/>
          </p:nvPr>
        </p:nvSpPr>
        <p:spPr/>
        <p:txBody>
          <a:bodyPr/>
          <a:lstStyle/>
          <a:p>
            <a:r>
              <a:rPr lang="en-US"/>
              <a:t> Flowchart of the work</a:t>
            </a:r>
            <a:endParaRPr lang="en-US" dirty="0"/>
          </a:p>
        </p:txBody>
      </p:sp>
      <p:sp>
        <p:nvSpPr>
          <p:cNvPr id="4" name="Slide Number Placeholder 3">
            <a:extLst>
              <a:ext uri="{FF2B5EF4-FFF2-40B4-BE49-F238E27FC236}">
                <a16:creationId xmlns:a16="http://schemas.microsoft.com/office/drawing/2014/main" id="{A495CEB2-4696-C21E-FB73-0C3F55C447B0}"/>
              </a:ext>
            </a:extLst>
          </p:cNvPr>
          <p:cNvSpPr>
            <a:spLocks noGrp="1"/>
          </p:cNvSpPr>
          <p:nvPr>
            <p:ph type="sldNum" sz="quarter" idx="12"/>
          </p:nvPr>
        </p:nvSpPr>
        <p:spPr/>
        <p:txBody>
          <a:bodyPr/>
          <a:lstStyle/>
          <a:p>
            <a:fld id="{71766878-3199-4EAB-94E7-2D6D11070E14}" type="slidenum">
              <a:rPr lang="en-US" smtClean="0"/>
              <a:pPr/>
              <a:t>9</a:t>
            </a:fld>
            <a:endParaRPr lang="en-US"/>
          </a:p>
        </p:txBody>
      </p:sp>
      <p:pic>
        <p:nvPicPr>
          <p:cNvPr id="5" name="Picture 4">
            <a:extLst>
              <a:ext uri="{FF2B5EF4-FFF2-40B4-BE49-F238E27FC236}">
                <a16:creationId xmlns:a16="http://schemas.microsoft.com/office/drawing/2014/main" id="{39F0BB15-96EE-2AB2-6D27-DBD79806E6A5}"/>
              </a:ext>
            </a:extLst>
          </p:cNvPr>
          <p:cNvPicPr>
            <a:picLocks noChangeAspect="1"/>
          </p:cNvPicPr>
          <p:nvPr/>
        </p:nvPicPr>
        <p:blipFill>
          <a:blip r:embed="rId3"/>
          <a:stretch>
            <a:fillRect/>
          </a:stretch>
        </p:blipFill>
        <p:spPr>
          <a:xfrm>
            <a:off x="0" y="830058"/>
            <a:ext cx="10074513" cy="6027942"/>
          </a:xfrm>
          <a:prstGeom prst="rect">
            <a:avLst/>
          </a:prstGeom>
        </p:spPr>
      </p:pic>
    </p:spTree>
    <p:extLst>
      <p:ext uri="{BB962C8B-B14F-4D97-AF65-F5344CB8AC3E}">
        <p14:creationId xmlns:p14="http://schemas.microsoft.com/office/powerpoint/2010/main" val="1570814883"/>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15C533DA1FE341A4C936B99867D536" ma:contentTypeVersion="3" ma:contentTypeDescription="Create a new document." ma:contentTypeScope="" ma:versionID="ec95d53e1a803278e1b1b03f213d3eb9">
  <xsd:schema xmlns:xsd="http://www.w3.org/2001/XMLSchema" xmlns:xs="http://www.w3.org/2001/XMLSchema" xmlns:p="http://schemas.microsoft.com/office/2006/metadata/properties" xmlns:ns2="bead3bb6-4c11-4420-a430-5701fce45baf" targetNamespace="http://schemas.microsoft.com/office/2006/metadata/properties" ma:root="true" ma:fieldsID="c204166735e826bbea5e25df96bcba78" ns2:_="">
    <xsd:import namespace="bead3bb6-4c11-4420-a430-5701fce45b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d3bb6-4c11-4420-a430-5701fce45b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2.xml><?xml version="1.0" encoding="utf-8"?>
<ds:datastoreItem xmlns:ds="http://schemas.openxmlformats.org/officeDocument/2006/customXml" ds:itemID="{538FEAA8-0548-4F62-9011-BF5A8ACE7B87}">
  <ds:schemaRef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72316fd4-f550-4442-b53d-c3f520c90673"/>
    <ds:schemaRef ds:uri="0871b904-98c6-4e86-9e88-11239d2b074e"/>
    <ds:schemaRef ds:uri="http://www.w3.org/XML/1998/namespace"/>
    <ds:schemaRef ds:uri="http://purl.org/dc/terms/"/>
  </ds:schemaRefs>
</ds:datastoreItem>
</file>

<file path=customXml/itemProps3.xml><?xml version="1.0" encoding="utf-8"?>
<ds:datastoreItem xmlns:ds="http://schemas.openxmlformats.org/officeDocument/2006/customXml" ds:itemID="{A6CEA409-A49B-48ED-BEBC-52590CA776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ad3bb6-4c11-4420-a430-5701fce45b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NAAC PRT Template</Template>
  <TotalTime>7895</TotalTime>
  <Words>1656</Words>
  <Application>Microsoft Office PowerPoint</Application>
  <PresentationFormat>Widescreen</PresentationFormat>
  <Paragraphs>116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vt:lpstr>
      <vt:lpstr>NimbusRomNo9L-Regu</vt:lpstr>
      <vt:lpstr>Söhne</vt:lpstr>
      <vt:lpstr>Times New Roman</vt:lpstr>
      <vt:lpstr>Wingdings</vt:lpstr>
      <vt:lpstr>NAAC PRT Template</vt:lpstr>
      <vt:lpstr>PowerPoint Presentation</vt:lpstr>
      <vt:lpstr>Outline</vt:lpstr>
      <vt:lpstr>  Introduction:  </vt:lpstr>
      <vt:lpstr>Problem Statement</vt:lpstr>
      <vt:lpstr>Dataset Description</vt:lpstr>
      <vt:lpstr>Visualization </vt:lpstr>
      <vt:lpstr>Data preprocessing</vt:lpstr>
      <vt:lpstr>AQI calculation and AQI_Bucket Labels </vt:lpstr>
      <vt:lpstr> Flowchart of the work</vt:lpstr>
      <vt:lpstr>Metrics used for the Regression Model</vt:lpstr>
      <vt:lpstr>Machine Learning Algorithm </vt:lpstr>
      <vt:lpstr>Actual and Predicted Value of Different Models</vt:lpstr>
      <vt:lpstr>Results:The accuracy and other metrics of ML model </vt:lpstr>
      <vt:lpstr>Comparison table </vt:lpstr>
      <vt:lpstr>Conclusion </vt:lpstr>
      <vt:lpstr>Future Work</vt:lpstr>
      <vt:lpstr>References for the Literature Survey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Nabin Kumar Sah</cp:lastModifiedBy>
  <cp:revision>1321</cp:revision>
  <dcterms:created xsi:type="dcterms:W3CDTF">2021-03-08T16:55:55Z</dcterms:created>
  <dcterms:modified xsi:type="dcterms:W3CDTF">2024-01-05T03:52:06Z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0x0101002515C533DA1FE341A4C936B99867D536</vt:lpwstr>
  </property>
</Properties>
</file>