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1" r:id="rId4"/>
    <p:sldId id="282" r:id="rId5"/>
    <p:sldId id="283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4" r:id="rId14"/>
    <p:sldId id="285" r:id="rId15"/>
    <p:sldId id="301" r:id="rId16"/>
    <p:sldId id="296" r:id="rId17"/>
    <p:sldId id="297" r:id="rId18"/>
    <p:sldId id="298" r:id="rId19"/>
    <p:sldId id="302" r:id="rId20"/>
    <p:sldId id="299" r:id="rId21"/>
    <p:sldId id="286" r:id="rId22"/>
    <p:sldId id="303" r:id="rId23"/>
    <p:sldId id="304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5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Top-Down Model </a:t>
            </a:r>
            <a:endParaRPr lang="en-US" sz="2400" b="1" dirty="0" smtClean="0"/>
          </a:p>
          <a:p>
            <a:r>
              <a:rPr lang="en-US" sz="2400" dirty="0" smtClean="0"/>
              <a:t>It is </a:t>
            </a:r>
            <a:r>
              <a:rPr lang="en-US" sz="2400" dirty="0"/>
              <a:t>a system design approach where design starts from the system as a whole. </a:t>
            </a:r>
            <a:endParaRPr lang="en-US" sz="2400" dirty="0" smtClean="0"/>
          </a:p>
          <a:p>
            <a:r>
              <a:rPr lang="en-US" sz="2400" dirty="0" smtClean="0"/>
              <a:t>Complete </a:t>
            </a:r>
            <a:r>
              <a:rPr lang="en-US" sz="2400" dirty="0"/>
              <a:t>System is then divided into smaller sub-applications with more details.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part again goes through the top-down approach till the complete system is designed with all minute details.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basic idea in top-down approach is to break a complex algorithm or a problem into smaller segments called </a:t>
            </a:r>
            <a:r>
              <a:rPr lang="en-US" sz="2400" dirty="0" smtClean="0"/>
              <a:t>modules</a:t>
            </a:r>
          </a:p>
          <a:p>
            <a:r>
              <a:rPr lang="en-US" sz="2400" dirty="0" smtClean="0"/>
              <a:t>Top </a:t>
            </a:r>
            <a:r>
              <a:rPr lang="en-US" sz="2400" dirty="0"/>
              <a:t>Down approach is also termed as breaking the bigger problem into smaller problems and solving them individually in recursive manner.</a:t>
            </a:r>
          </a:p>
        </p:txBody>
      </p:sp>
    </p:spTree>
    <p:extLst>
      <p:ext uri="{BB962C8B-B14F-4D97-AF65-F5344CB8AC3E}">
        <p14:creationId xmlns:p14="http://schemas.microsoft.com/office/powerpoint/2010/main" val="205274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Bottom-Up Model </a:t>
            </a:r>
            <a:endParaRPr lang="en-US" sz="2400" b="1" dirty="0" smtClean="0"/>
          </a:p>
          <a:p>
            <a:r>
              <a:rPr lang="en-US" sz="2400" dirty="0" smtClean="0"/>
              <a:t>It is </a:t>
            </a:r>
            <a:r>
              <a:rPr lang="en-US" sz="2400" dirty="0"/>
              <a:t>a system design approach where parts of the system are defined in details. </a:t>
            </a:r>
            <a:endParaRPr lang="en-US" sz="2400" dirty="0" smtClean="0"/>
          </a:p>
          <a:p>
            <a:r>
              <a:rPr lang="en-US" sz="2400" dirty="0" smtClean="0"/>
              <a:t>Once </a:t>
            </a:r>
            <a:r>
              <a:rPr lang="en-US" sz="2400" dirty="0"/>
              <a:t>these parts are designed and developed, then these parts or components are linked together to prepare a bigger component.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approach is repeated until the complete system is built. </a:t>
            </a:r>
            <a:endParaRPr lang="en-US" sz="2400" dirty="0" smtClean="0"/>
          </a:p>
          <a:p>
            <a:r>
              <a:rPr lang="en-US" sz="2400" dirty="0" smtClean="0"/>
              <a:t>Advantage </a:t>
            </a:r>
            <a:r>
              <a:rPr lang="en-US" sz="2400" dirty="0"/>
              <a:t>of Bottom-Up Model is in making decisions at very low level and to decide the re-usability of components.</a:t>
            </a:r>
          </a:p>
        </p:txBody>
      </p:sp>
    </p:spTree>
    <p:extLst>
      <p:ext uri="{BB962C8B-B14F-4D97-AF65-F5344CB8AC3E}">
        <p14:creationId xmlns:p14="http://schemas.microsoft.com/office/powerpoint/2010/main" val="180579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077306"/>
              </p:ext>
            </p:extLst>
          </p:nvPr>
        </p:nvGraphicFramePr>
        <p:xfrm>
          <a:off x="152400" y="228600"/>
          <a:ext cx="8686801" cy="65007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7952"/>
                <a:gridCol w="3519652"/>
                <a:gridCol w="3819197"/>
              </a:tblGrid>
              <a:tr h="6092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>
                          <a:effectLst/>
                        </a:rPr>
                        <a:t>key</a:t>
                      </a:r>
                      <a:endParaRPr lang="en-US" sz="2000" b="1" dirty="0">
                        <a:effectLst/>
                      </a:endParaRP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effectLst/>
                        </a:rPr>
                        <a:t>Bottom-Up Model</a:t>
                      </a:r>
                    </a:p>
                    <a:p>
                      <a:pPr algn="ctr" fontAlgn="t"/>
                      <a:endParaRPr lang="en-US" sz="2000" b="1" dirty="0">
                        <a:effectLst/>
                      </a:endParaRP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effectLst/>
                        </a:rPr>
                        <a:t>Top-Down Model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 marL="14998" marR="14998" marT="7499" marB="7499"/>
                </a:tc>
              </a:tr>
              <a:tr h="1498909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Focus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In Bottom-Up Model, the focus is on identifying and resolving smallest problems and then integrating them together to solve the bigger problem.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In Top-down Model, the focus is on breaking the bigger problem into smaller one and then repeat the process with each problem.</a:t>
                      </a:r>
                    </a:p>
                  </a:txBody>
                  <a:tcPr marL="8332" marR="8332" marT="8332" marB="8332"/>
                </a:tc>
              </a:tr>
              <a:tr h="90583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Language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Bottom-Up Model is mainly used by object oriented programming languages like Java, C++ etc.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Top-Down Model is followed by structural programming languages like C, Fortran etc.</a:t>
                      </a:r>
                    </a:p>
                  </a:txBody>
                  <a:tcPr marL="8332" marR="8332" marT="8332" marB="8332"/>
                </a:tc>
              </a:tr>
              <a:tr h="1202369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Redundancy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Bottom-Up model is better suited as it ensures minimum data redundancy and focus is on re-usability.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Top-down model has high ratio of redundancy as the size of project increases.</a:t>
                      </a:r>
                    </a:p>
                  </a:txBody>
                  <a:tcPr marL="8332" marR="8332" marT="8332" marB="8332"/>
                </a:tc>
              </a:tr>
              <a:tr h="90583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Interaction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Bottom-Up model have high interactivity between various modules.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Top-down model </a:t>
                      </a:r>
                      <a:r>
                        <a:rPr lang="en-US" sz="2000" dirty="0" smtClean="0">
                          <a:effectLst/>
                        </a:rPr>
                        <a:t>has low </a:t>
                      </a:r>
                      <a:r>
                        <a:rPr lang="en-US" sz="2000" dirty="0">
                          <a:effectLst/>
                        </a:rPr>
                        <a:t>interactivity between various modules.</a:t>
                      </a:r>
                    </a:p>
                  </a:txBody>
                  <a:tcPr marL="8332" marR="8332" marT="8332" marB="8332"/>
                </a:tc>
              </a:tr>
              <a:tr h="1202369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Issues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 Bottom-Up, some time it is difficult to identify overall functionality of system in initial stages.</a:t>
                      </a:r>
                    </a:p>
                  </a:txBody>
                  <a:tcPr marL="8332" marR="8332" marT="8332" marB="83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In Top-Down, it may not be possible to break the problem into set of smaller problems.</a:t>
                      </a:r>
                    </a:p>
                  </a:txBody>
                  <a:tcPr marL="8332" marR="8332" marT="8332" marB="833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92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 algorithm is a  process or set of rules to be followed in calculations or other problem-solving operations, especially by a computer</a:t>
            </a:r>
            <a:endParaRPr lang="en-US" altLang="en-US" sz="2400" dirty="0"/>
          </a:p>
          <a:p>
            <a:pPr>
              <a:buFont typeface="Arial" charset="0"/>
              <a:buChar char="•"/>
              <a:defRPr/>
            </a:pPr>
            <a:r>
              <a:rPr lang="en-US" altLang="en-US" sz="2400" dirty="0"/>
              <a:t>Formally defined procedure for performing some calculation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400" dirty="0"/>
              <a:t>An effective procedure for solving a problem in a </a:t>
            </a:r>
            <a:r>
              <a:rPr lang="en-US" altLang="en-US" sz="2400" dirty="0" smtClean="0"/>
              <a:t>finite number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steps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400" dirty="0"/>
              <a:t>An algorithm gives the step by step description of how to arrive at a </a:t>
            </a:r>
            <a:r>
              <a:rPr lang="en-US" altLang="en-US" sz="2400" dirty="0" smtClean="0"/>
              <a:t>solution</a:t>
            </a: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8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Accuracy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Clarity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Not even a single instruction must be repeated infinitely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After the algorithm gets terminated, the desired result must   be obtained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7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/>
                </a:solidFill>
              </a:rPr>
              <a:t>Control Structures used in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2400" b="1" dirty="0"/>
              <a:t>Sequence</a:t>
            </a:r>
            <a:r>
              <a:rPr lang="en-US" altLang="en-US" sz="2400" dirty="0"/>
              <a:t> means that each step of the algorithm is executed in the specified order.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b="1" dirty="0"/>
              <a:t>Decision</a:t>
            </a:r>
            <a:r>
              <a:rPr lang="en-US" altLang="en-US" sz="2400" dirty="0"/>
              <a:t> statements are used when the execution of a process depends on the outcome of some condition. 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b="1" dirty="0"/>
              <a:t>Repetition </a:t>
            </a:r>
            <a:r>
              <a:rPr lang="en-US" altLang="en-US" sz="2400" dirty="0"/>
              <a:t>involves executing one or more steps for a number of times. Can be implemented using constructs such as </a:t>
            </a:r>
            <a:r>
              <a:rPr lang="en-US" altLang="en-US" sz="2400" i="1" dirty="0"/>
              <a:t>while</a:t>
            </a:r>
            <a:r>
              <a:rPr lang="en-US" altLang="en-US" sz="2400" dirty="0"/>
              <a:t>, </a:t>
            </a:r>
            <a:r>
              <a:rPr lang="en-US" altLang="en-US" sz="2400" i="1" dirty="0"/>
              <a:t>do-while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for</a:t>
            </a:r>
            <a:r>
              <a:rPr lang="en-US" altLang="en-US" sz="2400" dirty="0"/>
              <a:t> loops.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Algorithm for finding </a:t>
            </a:r>
            <a:r>
              <a:rPr lang="en-US" sz="2400" b="1" dirty="0" smtClean="0"/>
              <a:t>sum </a:t>
            </a:r>
            <a:r>
              <a:rPr lang="en-US" sz="2400" b="1" dirty="0"/>
              <a:t>of any two </a:t>
            </a:r>
            <a:r>
              <a:rPr lang="en-US" sz="2400" b="1" dirty="0" smtClean="0"/>
              <a:t>numbers</a:t>
            </a:r>
          </a:p>
          <a:p>
            <a:r>
              <a:rPr lang="en-US" sz="2400" dirty="0" smtClean="0"/>
              <a:t>Step 1: START</a:t>
            </a:r>
          </a:p>
          <a:p>
            <a:r>
              <a:rPr lang="en-US" sz="2400" dirty="0" smtClean="0"/>
              <a:t>Step 2: Display “Enter two numbers”</a:t>
            </a:r>
          </a:p>
          <a:p>
            <a:r>
              <a:rPr lang="en-US" sz="2400" dirty="0" smtClean="0"/>
              <a:t>Step 3: Read first number as A and second number as B</a:t>
            </a:r>
          </a:p>
          <a:p>
            <a:r>
              <a:rPr lang="en-US" sz="2400" dirty="0" smtClean="0"/>
              <a:t>Step 4: set C=A+B</a:t>
            </a:r>
          </a:p>
          <a:p>
            <a:r>
              <a:rPr lang="en-US" sz="2400" dirty="0" smtClean="0"/>
              <a:t>Step 5: Display “C as sum of two numbers”</a:t>
            </a:r>
          </a:p>
          <a:p>
            <a:r>
              <a:rPr lang="en-US" sz="2400" dirty="0" smtClean="0"/>
              <a:t>Step 6: 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9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Algorithm for calculating the simple interest using formula SI=(P*T*R)/100</a:t>
            </a:r>
          </a:p>
          <a:p>
            <a:r>
              <a:rPr lang="en-US" sz="2400" dirty="0" smtClean="0"/>
              <a:t>Step </a:t>
            </a:r>
            <a:r>
              <a:rPr lang="en-US" sz="2400" dirty="0"/>
              <a:t>1: START</a:t>
            </a:r>
          </a:p>
          <a:p>
            <a:r>
              <a:rPr lang="en-US" sz="2400" dirty="0"/>
              <a:t>Step 2: Display “Enter </a:t>
            </a:r>
            <a:r>
              <a:rPr lang="en-US" sz="2400" dirty="0" smtClean="0"/>
              <a:t>principal, rate and time”</a:t>
            </a:r>
            <a:endParaRPr lang="en-US" sz="2400" dirty="0"/>
          </a:p>
          <a:p>
            <a:r>
              <a:rPr lang="en-US" sz="2400" dirty="0"/>
              <a:t>Step 3: Read </a:t>
            </a:r>
            <a:r>
              <a:rPr lang="en-US" sz="2400" dirty="0" smtClean="0"/>
              <a:t>Principal as P, Time as T and rate as R</a:t>
            </a:r>
            <a:endParaRPr lang="en-US" sz="2400" dirty="0"/>
          </a:p>
          <a:p>
            <a:r>
              <a:rPr lang="en-US" sz="2400" dirty="0"/>
              <a:t>Step 4: </a:t>
            </a:r>
            <a:r>
              <a:rPr lang="en-US" sz="2400" dirty="0" smtClean="0"/>
              <a:t>Calculate simple interest SI=(P*T*R)/100</a:t>
            </a:r>
            <a:endParaRPr lang="en-US" sz="2400" dirty="0"/>
          </a:p>
          <a:p>
            <a:r>
              <a:rPr lang="en-US" sz="2400" dirty="0"/>
              <a:t>Step 5: Display </a:t>
            </a:r>
            <a:r>
              <a:rPr lang="en-US" sz="2400" dirty="0" smtClean="0"/>
              <a:t>SI as simple interest</a:t>
            </a:r>
            <a:endParaRPr lang="en-US" sz="2400" dirty="0"/>
          </a:p>
          <a:p>
            <a:r>
              <a:rPr lang="en-US" sz="2400" dirty="0"/>
              <a:t>Step 6: </a:t>
            </a:r>
            <a:r>
              <a:rPr lang="en-US" sz="2400" dirty="0" smtClean="0"/>
              <a:t>END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8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Algorithm </a:t>
            </a:r>
            <a:r>
              <a:rPr lang="en-US" sz="2400" b="1" dirty="0" smtClean="0"/>
              <a:t>to determine whether a number is odd or even</a:t>
            </a:r>
            <a:endParaRPr lang="en-US" sz="2400" b="1" dirty="0"/>
          </a:p>
          <a:p>
            <a:r>
              <a:rPr lang="en-US" sz="2400" dirty="0"/>
              <a:t>Step 1: </a:t>
            </a:r>
            <a:r>
              <a:rPr lang="en-US" sz="2400" dirty="0" smtClean="0"/>
              <a:t>START</a:t>
            </a:r>
            <a:endParaRPr lang="en-US" sz="2400" dirty="0"/>
          </a:p>
          <a:p>
            <a:r>
              <a:rPr lang="en-US" sz="2400" dirty="0"/>
              <a:t>Step 2: Display “Enter </a:t>
            </a:r>
            <a:r>
              <a:rPr lang="en-US" sz="2400" dirty="0" smtClean="0"/>
              <a:t>any number”</a:t>
            </a:r>
            <a:endParaRPr lang="en-US" sz="2400" dirty="0"/>
          </a:p>
          <a:p>
            <a:r>
              <a:rPr lang="en-US" sz="2400" dirty="0"/>
              <a:t>Step 3: Read </a:t>
            </a:r>
            <a:r>
              <a:rPr lang="en-US" sz="2400" dirty="0" smtClean="0"/>
              <a:t>a number as </a:t>
            </a:r>
            <a:r>
              <a:rPr lang="en-US" sz="2400" dirty="0" err="1" smtClean="0"/>
              <a:t>Num</a:t>
            </a:r>
            <a:r>
              <a:rPr lang="en-US" sz="2400" dirty="0" smtClean="0"/>
              <a:t> from user</a:t>
            </a:r>
            <a:endParaRPr lang="en-US" sz="2400" dirty="0"/>
          </a:p>
          <a:p>
            <a:r>
              <a:rPr lang="en-US" sz="2400" dirty="0"/>
              <a:t>Step 4: Calculate </a:t>
            </a:r>
            <a:r>
              <a:rPr lang="en-US" sz="2400" dirty="0" err="1" smtClean="0"/>
              <a:t>remainderusing</a:t>
            </a:r>
            <a:r>
              <a:rPr lang="en-US" sz="2400" dirty="0" smtClean="0"/>
              <a:t> division of </a:t>
            </a:r>
            <a:r>
              <a:rPr lang="en-US" sz="2400" dirty="0" err="1" smtClean="0"/>
              <a:t>Num</a:t>
            </a:r>
            <a:r>
              <a:rPr lang="en-US" sz="2400" dirty="0" smtClean="0"/>
              <a:t> by 2    </a:t>
            </a:r>
            <a:r>
              <a:rPr lang="en-US" sz="2400" b="1" dirty="0" smtClean="0"/>
              <a:t>(REM=Num%2)</a:t>
            </a:r>
            <a:endParaRPr lang="en-US" sz="2400" b="1" dirty="0"/>
          </a:p>
          <a:p>
            <a:r>
              <a:rPr lang="en-US" sz="2400" dirty="0"/>
              <a:t>Step 5: </a:t>
            </a:r>
            <a:r>
              <a:rPr lang="en-US" sz="2400" dirty="0" smtClean="0"/>
              <a:t>IF REM=0, THEN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Display “The number is even”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ELSE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Display “The number is odd”</a:t>
            </a:r>
            <a:endParaRPr lang="en-US" sz="2400" dirty="0"/>
          </a:p>
          <a:p>
            <a:r>
              <a:rPr lang="en-US" sz="2400" dirty="0"/>
              <a:t>Step 6: </a:t>
            </a:r>
            <a:r>
              <a:rPr lang="en-US" sz="2400" dirty="0" smtClean="0"/>
              <a:t>END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4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Algorithm </a:t>
            </a:r>
            <a:r>
              <a:rPr lang="en-US" sz="2400" b="1" dirty="0" smtClean="0"/>
              <a:t>to find the sum of first N naturals numbers</a:t>
            </a:r>
            <a:endParaRPr lang="en-US" sz="2400" b="1" dirty="0"/>
          </a:p>
          <a:p>
            <a:r>
              <a:rPr lang="en-US" sz="2400" dirty="0"/>
              <a:t>Step 1: </a:t>
            </a:r>
            <a:r>
              <a:rPr lang="en-US" sz="2400" dirty="0" smtClean="0"/>
              <a:t>START</a:t>
            </a:r>
          </a:p>
          <a:p>
            <a:r>
              <a:rPr lang="en-US" sz="2400" dirty="0"/>
              <a:t>Step 2: </a:t>
            </a:r>
            <a:r>
              <a:rPr lang="en-US" sz="2400" dirty="0" smtClean="0"/>
              <a:t>Display “Enter a number “</a:t>
            </a:r>
            <a:endParaRPr lang="en-US" sz="2400" dirty="0"/>
          </a:p>
          <a:p>
            <a:r>
              <a:rPr lang="en-US" sz="2400" dirty="0"/>
              <a:t>Step </a:t>
            </a:r>
            <a:r>
              <a:rPr lang="en-US" sz="2400" dirty="0" smtClean="0"/>
              <a:t>3: Read number as N</a:t>
            </a:r>
            <a:endParaRPr lang="en-US" sz="2400" dirty="0"/>
          </a:p>
          <a:p>
            <a:r>
              <a:rPr lang="en-US" sz="2400" dirty="0"/>
              <a:t>Step </a:t>
            </a:r>
            <a:r>
              <a:rPr lang="en-US" sz="2400" dirty="0" smtClean="0"/>
              <a:t>4: SET </a:t>
            </a:r>
            <a:r>
              <a:rPr lang="en-US" sz="2400" dirty="0" err="1" smtClean="0"/>
              <a:t>i</a:t>
            </a:r>
            <a:r>
              <a:rPr lang="en-US" sz="2400" dirty="0" smtClean="0"/>
              <a:t>=1, sum=0</a:t>
            </a:r>
            <a:endParaRPr lang="en-US" sz="2400" dirty="0"/>
          </a:p>
          <a:p>
            <a:r>
              <a:rPr lang="en-US" sz="2400" dirty="0"/>
              <a:t>Step </a:t>
            </a:r>
            <a:r>
              <a:rPr lang="en-US" sz="2400" dirty="0" smtClean="0"/>
              <a:t>5: Repeat Step 6 while </a:t>
            </a:r>
            <a:r>
              <a:rPr lang="en-US" sz="2400" dirty="0" err="1" smtClean="0"/>
              <a:t>i</a:t>
            </a:r>
            <a:r>
              <a:rPr lang="en-US" sz="2400" dirty="0" smtClean="0"/>
              <a:t>&lt;=N </a:t>
            </a:r>
            <a:endParaRPr lang="en-US" sz="2400" dirty="0"/>
          </a:p>
          <a:p>
            <a:r>
              <a:rPr lang="en-US" sz="2400" dirty="0"/>
              <a:t>Step </a:t>
            </a:r>
            <a:r>
              <a:rPr lang="en-US" sz="2400" dirty="0" smtClean="0"/>
              <a:t>6: SET sum=</a:t>
            </a:r>
            <a:r>
              <a:rPr lang="en-US" sz="2400" dirty="0" err="1" smtClean="0"/>
              <a:t>sum+I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SET </a:t>
            </a:r>
            <a:r>
              <a:rPr lang="en-US" sz="2400" dirty="0" err="1" smtClean="0"/>
              <a:t>i</a:t>
            </a:r>
            <a:r>
              <a:rPr lang="en-US" sz="2400" dirty="0" smtClean="0"/>
              <a:t>=i+1</a:t>
            </a:r>
            <a:endParaRPr lang="en-US" sz="2400" dirty="0"/>
          </a:p>
          <a:p>
            <a:r>
              <a:rPr lang="en-US" sz="2400" dirty="0"/>
              <a:t>Step 5: Display </a:t>
            </a:r>
            <a:r>
              <a:rPr lang="en-US" sz="2400" dirty="0" smtClean="0"/>
              <a:t>sum </a:t>
            </a:r>
            <a:endParaRPr lang="en-US" sz="2400" dirty="0"/>
          </a:p>
          <a:p>
            <a:r>
              <a:rPr lang="en-US" sz="2400" dirty="0"/>
              <a:t>Step 6: END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9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Program</a:t>
            </a:r>
          </a:p>
          <a:p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4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Write an algorithm to find largest of two numbers</a:t>
            </a:r>
          </a:p>
          <a:p>
            <a:r>
              <a:rPr lang="en-US" sz="2400" dirty="0" smtClean="0"/>
              <a:t>Write an algorithm to swap two numbers</a:t>
            </a:r>
          </a:p>
          <a:p>
            <a:r>
              <a:rPr lang="en-US" sz="2400" dirty="0" smtClean="0"/>
              <a:t>Write an algorithm to find the largest number among three numbers</a:t>
            </a:r>
          </a:p>
          <a:p>
            <a:r>
              <a:rPr lang="en-US" sz="2400" dirty="0" smtClean="0"/>
              <a:t>Write an algorithm to read N </a:t>
            </a:r>
            <a:r>
              <a:rPr lang="en-US" sz="2400" dirty="0" smtClean="0"/>
              <a:t>number </a:t>
            </a:r>
            <a:r>
              <a:rPr lang="en-US" sz="2400" dirty="0" smtClean="0"/>
              <a:t>from user and display the sum of all </a:t>
            </a:r>
            <a:r>
              <a:rPr lang="en-US" sz="2400" dirty="0" smtClean="0"/>
              <a:t>numbers between 1 and N.</a:t>
            </a:r>
            <a:endParaRPr lang="en-US" sz="2400" dirty="0" smtClean="0"/>
          </a:p>
          <a:p>
            <a:r>
              <a:rPr lang="en-US" sz="2400" dirty="0"/>
              <a:t>Write an algorithm to print the grade obtained by a student using the following rules:</a:t>
            </a:r>
          </a:p>
          <a:p>
            <a:pPr lvl="1"/>
            <a:r>
              <a:rPr lang="en-US" sz="2200" dirty="0"/>
              <a:t>Marks			Grade</a:t>
            </a:r>
          </a:p>
          <a:p>
            <a:pPr lvl="1"/>
            <a:r>
              <a:rPr lang="en-US" sz="2200" dirty="0"/>
              <a:t>Above </a:t>
            </a:r>
            <a:r>
              <a:rPr lang="en-US" sz="2200" dirty="0" smtClean="0"/>
              <a:t>80</a:t>
            </a:r>
            <a:r>
              <a:rPr lang="en-US" sz="2200" dirty="0"/>
              <a:t>		</a:t>
            </a:r>
            <a:r>
              <a:rPr lang="en-US" sz="2200" dirty="0" smtClean="0"/>
              <a:t>  	Distinction</a:t>
            </a:r>
            <a:endParaRPr lang="en-US" sz="2200" dirty="0"/>
          </a:p>
          <a:p>
            <a:pPr lvl="1"/>
            <a:r>
              <a:rPr lang="en-US" sz="2200" dirty="0" smtClean="0"/>
              <a:t>60-79</a:t>
            </a:r>
            <a:r>
              <a:rPr lang="en-US" sz="2200" dirty="0"/>
              <a:t>			first division</a:t>
            </a:r>
          </a:p>
          <a:p>
            <a:pPr lvl="1"/>
            <a:r>
              <a:rPr lang="en-US" sz="2200" dirty="0" smtClean="0"/>
              <a:t>50-69</a:t>
            </a:r>
            <a:r>
              <a:rPr lang="en-US" sz="2200" dirty="0"/>
              <a:t>			second division</a:t>
            </a:r>
          </a:p>
          <a:p>
            <a:pPr lvl="1"/>
            <a:r>
              <a:rPr lang="en-US" sz="2200" dirty="0" smtClean="0"/>
              <a:t>40-59</a:t>
            </a:r>
            <a:r>
              <a:rPr lang="en-US" sz="2200" dirty="0"/>
              <a:t>			third division</a:t>
            </a:r>
          </a:p>
          <a:p>
            <a:pPr lvl="1"/>
            <a:r>
              <a:rPr lang="en-US" sz="2200" dirty="0"/>
              <a:t>Less than 40		fail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4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sz="2400" dirty="0"/>
              <a:t>A graphical or symbolic representation of a process 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2400" dirty="0"/>
              <a:t>Used to design and document complex processes to help the viewers to visualize the logic of the process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2400" dirty="0"/>
              <a:t>Provides a better understanding of the process and find flaws, bottlenecks, and other less obvious features within it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2400" dirty="0"/>
              <a:t>Usually drawn in the early stages of formulating computer solutions</a:t>
            </a:r>
          </a:p>
          <a:p>
            <a:pPr algn="just">
              <a:spcBef>
                <a:spcPct val="0"/>
              </a:spcBef>
              <a:defRPr/>
            </a:pPr>
            <a:r>
              <a:rPr lang="en-US" altLang="en-US" sz="2400" dirty="0"/>
              <a:t>When designing a flowchart, each step in the process is depicted by a different symbol and is associated with a short description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4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7" name="Picture 9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3" t="31063" r="6437" b="6813"/>
          <a:stretch/>
        </p:blipFill>
        <p:spPr bwMode="auto">
          <a:xfrm>
            <a:off x="381000" y="1143000"/>
            <a:ext cx="829089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0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1" t="25481" r="6840" b="25032"/>
          <a:stretch/>
        </p:blipFill>
        <p:spPr bwMode="auto">
          <a:xfrm>
            <a:off x="533400" y="2057400"/>
            <a:ext cx="8001000" cy="386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C Language is developed for creating system applications that directly interact with the hardware devices such as drivers, kernels, etc.</a:t>
            </a:r>
          </a:p>
          <a:p>
            <a:r>
              <a:rPr lang="en-US" sz="2400" dirty="0"/>
              <a:t>C programming is considered as the base for other programming languages, that is why it is known as mother language.</a:t>
            </a:r>
          </a:p>
          <a:p>
            <a:r>
              <a:rPr lang="en-US" sz="2400" dirty="0"/>
              <a:t>It can be defined by the following ways:</a:t>
            </a:r>
          </a:p>
          <a:p>
            <a:pPr lvl="1"/>
            <a:r>
              <a:rPr lang="en-US" sz="2400" dirty="0"/>
              <a:t>Mother language</a:t>
            </a:r>
          </a:p>
          <a:p>
            <a:pPr lvl="1"/>
            <a:r>
              <a:rPr lang="en-US" sz="2400" dirty="0"/>
              <a:t>System programming language</a:t>
            </a:r>
          </a:p>
          <a:p>
            <a:pPr lvl="1"/>
            <a:r>
              <a:rPr lang="en-US" sz="2400" dirty="0"/>
              <a:t>Procedure-oriented programming language</a:t>
            </a:r>
          </a:p>
          <a:p>
            <a:pPr lvl="1"/>
            <a:r>
              <a:rPr lang="en-US" sz="2400" dirty="0"/>
              <a:t>Structured programming language</a:t>
            </a:r>
          </a:p>
          <a:p>
            <a:pPr lvl="1"/>
            <a:r>
              <a:rPr lang="en-US" sz="2400" dirty="0"/>
              <a:t>Mid-level programming language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9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 </a:t>
            </a:r>
            <a:r>
              <a:rPr lang="en-US" sz="2800" b="1" dirty="0"/>
              <a:t>as a mother language</a:t>
            </a:r>
          </a:p>
          <a:p>
            <a:pPr lvl="1"/>
            <a:r>
              <a:rPr lang="en-US" sz="2400" dirty="0" smtClean="0"/>
              <a:t>Most </a:t>
            </a:r>
            <a:r>
              <a:rPr lang="en-US" sz="2400" dirty="0"/>
              <a:t>of the compilers, JVMs, Kernels, etc. are written in C language, and most of the programming languages follow C syntax, for example, C++, Java, C#, etc.</a:t>
            </a:r>
          </a:p>
          <a:p>
            <a:r>
              <a:rPr lang="en-US" sz="2800" b="1" dirty="0" smtClean="0"/>
              <a:t>C </a:t>
            </a:r>
            <a:r>
              <a:rPr lang="en-US" sz="2800" b="1" dirty="0"/>
              <a:t>as a system programming language</a:t>
            </a:r>
          </a:p>
          <a:p>
            <a:pPr lvl="1"/>
            <a:r>
              <a:rPr lang="en-US" sz="2400" dirty="0" smtClean="0"/>
              <a:t>A system programming language is used to create system software. </a:t>
            </a:r>
          </a:p>
          <a:p>
            <a:pPr lvl="1"/>
            <a:r>
              <a:rPr lang="en-US" sz="2400" dirty="0" smtClean="0"/>
              <a:t>C language is a system programming language because it can </a:t>
            </a:r>
            <a:r>
              <a:rPr lang="en-US" sz="2400" dirty="0"/>
              <a:t>be used to do low-level programming (for example driver and </a:t>
            </a:r>
            <a:r>
              <a:rPr lang="en-US" sz="2400" dirty="0" smtClean="0"/>
              <a:t>kernel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5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 </a:t>
            </a:r>
            <a:r>
              <a:rPr lang="en-US" sz="2800" b="1" dirty="0"/>
              <a:t>as a procedural </a:t>
            </a:r>
            <a:r>
              <a:rPr lang="en-US" sz="2800" b="1" dirty="0" smtClean="0"/>
              <a:t>language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procedural language </a:t>
            </a:r>
            <a:r>
              <a:rPr lang="en-US" sz="2400" b="1" dirty="0"/>
              <a:t>specifies a series of steps for the program to solve the problem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A procedural language breaks the program into functions, data structures, etc.</a:t>
            </a:r>
          </a:p>
          <a:p>
            <a:r>
              <a:rPr lang="en-US" sz="2800" b="1" dirty="0" smtClean="0"/>
              <a:t>C </a:t>
            </a:r>
            <a:r>
              <a:rPr lang="en-US" sz="2800" b="1" dirty="0"/>
              <a:t>as a structured programming language</a:t>
            </a:r>
          </a:p>
          <a:p>
            <a:pPr lvl="1"/>
            <a:r>
              <a:rPr lang="en-US" sz="2400" b="1" dirty="0" smtClean="0"/>
              <a:t>Structure </a:t>
            </a:r>
            <a:r>
              <a:rPr lang="en-US" sz="2400" b="1" dirty="0"/>
              <a:t>means to break a program into parts or blocks</a:t>
            </a:r>
            <a:r>
              <a:rPr lang="en-US" sz="2400" dirty="0"/>
              <a:t> so that it may be easy to understand.</a:t>
            </a:r>
          </a:p>
          <a:p>
            <a:pPr lvl="1"/>
            <a:r>
              <a:rPr lang="en-US" sz="2400" dirty="0"/>
              <a:t>In the C language, we break the program into parts using functions. It makes the program easier to understand and modify.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 as a mid-level programming language</a:t>
            </a:r>
          </a:p>
          <a:p>
            <a:pPr lvl="1"/>
            <a:r>
              <a:rPr lang="en-US" sz="2400" dirty="0"/>
              <a:t>C is considered as a middle-level language because it </a:t>
            </a:r>
            <a:r>
              <a:rPr lang="en-US" sz="2400" b="1" dirty="0"/>
              <a:t>supports the feature of both low-level and high-level languages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Low-level language</a:t>
            </a:r>
            <a:r>
              <a:rPr lang="en-US" sz="2400" dirty="0"/>
              <a:t> is specific to one machine, i.e., machine dependent. It is machine dependent, fast to run. But it is not easy to understand.</a:t>
            </a:r>
          </a:p>
          <a:p>
            <a:pPr lvl="1"/>
            <a:r>
              <a:rPr lang="en-US" sz="2400" dirty="0"/>
              <a:t>A </a:t>
            </a:r>
            <a:r>
              <a:rPr lang="en-US" sz="2400" b="1" dirty="0"/>
              <a:t>High-Level language</a:t>
            </a:r>
            <a:r>
              <a:rPr lang="en-US" sz="2400" dirty="0"/>
              <a:t> is not specific to one machine, i.e., machine independent. It is easy to understand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9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 </a:t>
            </a:r>
            <a:r>
              <a:rPr lang="en-US" sz="2400" b="1" dirty="0"/>
              <a:t>programming language</a:t>
            </a:r>
            <a:r>
              <a:rPr lang="en-US" sz="2400" dirty="0"/>
              <a:t> was developed in 1972 by Dennis Ritchie at bell laboratories of AT&amp;T (American Telephone &amp; Telegraph), located in the U.S.A.</a:t>
            </a:r>
          </a:p>
          <a:p>
            <a:r>
              <a:rPr lang="en-US" sz="2400" b="1" dirty="0"/>
              <a:t>Dennis Ritchie</a:t>
            </a:r>
            <a:r>
              <a:rPr lang="en-US" sz="2400" dirty="0"/>
              <a:t> is known as the </a:t>
            </a:r>
            <a:r>
              <a:rPr lang="en-US" sz="2400" b="1" dirty="0"/>
              <a:t>founder of the c language</a:t>
            </a:r>
            <a:r>
              <a:rPr lang="en-US" sz="2400" dirty="0"/>
              <a:t>.</a:t>
            </a:r>
          </a:p>
          <a:p>
            <a:r>
              <a:rPr lang="en-US" sz="2400" dirty="0"/>
              <a:t>It was developed to overcome the problems of previous languages such as B, BCPL, etc.</a:t>
            </a:r>
          </a:p>
          <a:p>
            <a:r>
              <a:rPr lang="en-US" sz="2400" dirty="0"/>
              <a:t>Initially, C language was developed to be used in </a:t>
            </a:r>
            <a:r>
              <a:rPr lang="en-US" sz="2400" b="1" dirty="0"/>
              <a:t>UNIX operating system</a:t>
            </a:r>
            <a:r>
              <a:rPr lang="en-US" sz="2400" dirty="0"/>
              <a:t>. It inherits many features of previous languages such as B and BCPL.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</a:t>
            </a:r>
            <a:r>
              <a:rPr lang="en-US" dirty="0" smtClean="0"/>
              <a:t>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Small</a:t>
            </a:r>
          </a:p>
          <a:p>
            <a:pPr lvl="1"/>
            <a:r>
              <a:rPr lang="en-US" sz="2400" dirty="0" smtClean="0"/>
              <a:t>C is a language of few words, containing only a handful of terms, called keywords, which serve as the base on which language’s functionality is built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Simple</a:t>
            </a:r>
            <a:endParaRPr lang="en-US" sz="2400" dirty="0"/>
          </a:p>
          <a:p>
            <a:pPr lvl="1"/>
            <a:r>
              <a:rPr lang="en-US" sz="2400" dirty="0"/>
              <a:t>C is a simple language in the sense that it provides a structured approach (to break the problem into parts), the rich set of library functions, data types,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Machine </a:t>
            </a:r>
            <a:r>
              <a:rPr lang="en-US" sz="2400" dirty="0"/>
              <a:t>Independent or Portable</a:t>
            </a:r>
          </a:p>
          <a:p>
            <a:pPr lvl="1"/>
            <a:r>
              <a:rPr lang="en-US" sz="2400" dirty="0"/>
              <a:t>Unlike assembly language, c programs can be executed on different machines with some machine specific changes. Therefore, C is a machine independent language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6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Program:</a:t>
            </a:r>
          </a:p>
          <a:p>
            <a:pPr lvl="1"/>
            <a:r>
              <a:rPr lang="en-US" sz="2400" dirty="0"/>
              <a:t>A program is a set of sequenced instruction to cause a computer to perform particular operation or to solve the given problem</a:t>
            </a:r>
          </a:p>
          <a:p>
            <a:r>
              <a:rPr lang="en-US" sz="2400" dirty="0"/>
              <a:t>Programming:</a:t>
            </a:r>
          </a:p>
          <a:p>
            <a:pPr lvl="1"/>
            <a:r>
              <a:rPr lang="en-US" sz="2400" dirty="0"/>
              <a:t>Process of developing such program is called programming</a:t>
            </a:r>
          </a:p>
          <a:p>
            <a:r>
              <a:rPr lang="en-US" sz="2400" dirty="0"/>
              <a:t>Programmer:</a:t>
            </a:r>
          </a:p>
          <a:p>
            <a:pPr lvl="1"/>
            <a:r>
              <a:rPr lang="en-US" sz="2400" dirty="0"/>
              <a:t>Person who does programming is called programmer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9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Mid-level </a:t>
            </a:r>
            <a:r>
              <a:rPr lang="en-US" sz="2400" dirty="0"/>
              <a:t>programming language</a:t>
            </a:r>
          </a:p>
          <a:p>
            <a:pPr lvl="1"/>
            <a:r>
              <a:rPr lang="en-US" sz="2400" dirty="0"/>
              <a:t>supports the feature of both low-level and high-level languages.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Structured programming language</a:t>
            </a:r>
          </a:p>
          <a:p>
            <a:pPr lvl="1"/>
            <a:r>
              <a:rPr lang="en-US" sz="2400" dirty="0"/>
              <a:t>C is a structured programming language in the sense that we can break the program into parts using functions. So, it is easy to understand and modify. </a:t>
            </a:r>
          </a:p>
        </p:txBody>
      </p:sp>
    </p:spTree>
    <p:extLst>
      <p:ext uri="{BB962C8B-B14F-4D97-AF65-F5344CB8AC3E}">
        <p14:creationId xmlns:p14="http://schemas.microsoft.com/office/powerpoint/2010/main" val="28213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400050" lvl="1" indent="0">
              <a:buNone/>
            </a:pPr>
            <a:r>
              <a:rPr lang="en-US" sz="2400" dirty="0"/>
              <a:t>void main()</a:t>
            </a:r>
          </a:p>
          <a:p>
            <a:pPr marL="400050" lvl="1" indent="0">
              <a:buNone/>
            </a:pPr>
            <a:r>
              <a:rPr lang="en-US" sz="2400" dirty="0"/>
              <a:t>{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("Hello World");</a:t>
            </a:r>
          </a:p>
          <a:p>
            <a:pPr marL="400050" lvl="1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b="1" dirty="0"/>
              <a:t>#include &lt;</a:t>
            </a:r>
            <a:r>
              <a:rPr lang="en-US" sz="2400" b="1" dirty="0" err="1"/>
              <a:t>stdio.h</a:t>
            </a:r>
            <a:r>
              <a:rPr lang="en-US" sz="2400" b="1" dirty="0"/>
              <a:t>&gt;</a:t>
            </a:r>
            <a:r>
              <a:rPr lang="en-US" sz="2400" dirty="0"/>
              <a:t> includes the standard input output library functions. The </a:t>
            </a:r>
            <a:r>
              <a:rPr lang="en-US" sz="2400" b="1" dirty="0" err="1"/>
              <a:t>printf</a:t>
            </a:r>
            <a:r>
              <a:rPr lang="en-US" sz="2400" b="1" dirty="0"/>
              <a:t>() </a:t>
            </a:r>
            <a:r>
              <a:rPr lang="en-US" sz="2400" dirty="0"/>
              <a:t>function is defined in </a:t>
            </a:r>
            <a:r>
              <a:rPr lang="en-US" sz="2400" dirty="0" err="1"/>
              <a:t>stdio.h</a:t>
            </a:r>
            <a:r>
              <a:rPr lang="en-US" sz="2400" dirty="0"/>
              <a:t> .</a:t>
            </a:r>
          </a:p>
          <a:p>
            <a:r>
              <a:rPr lang="en-US" sz="2400" dirty="0" smtClean="0"/>
              <a:t>main</a:t>
            </a:r>
            <a:r>
              <a:rPr lang="en-US" sz="2400" dirty="0"/>
              <a:t>() The main() function is the entry point of every program in c language.</a:t>
            </a:r>
          </a:p>
          <a:p>
            <a:r>
              <a:rPr lang="en-US" sz="2400" b="1" dirty="0" err="1"/>
              <a:t>printf</a:t>
            </a:r>
            <a:r>
              <a:rPr lang="en-US" sz="2400" b="1" dirty="0"/>
              <a:t>()</a:t>
            </a:r>
            <a:r>
              <a:rPr lang="en-US" sz="2400" dirty="0"/>
              <a:t> </a:t>
            </a:r>
            <a:r>
              <a:rPr lang="en-US" sz="2400" dirty="0" smtClean="0"/>
              <a:t>function </a:t>
            </a:r>
            <a:r>
              <a:rPr lang="en-US" sz="2400" dirty="0"/>
              <a:t>is used to print data on the console.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78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459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8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545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6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/>
              <a:t>Programming Language: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language that is used to develop the program is called programming language</a:t>
            </a:r>
          </a:p>
          <a:p>
            <a:pPr lvl="1"/>
            <a:r>
              <a:rPr lang="en-US" sz="2400" dirty="0"/>
              <a:t>“Programming languages are set of instruction used to write a </a:t>
            </a:r>
            <a:r>
              <a:rPr lang="en-US" sz="2400" dirty="0" smtClean="0"/>
              <a:t>program”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language used to communicate with computer is known as programming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 smtClean="0"/>
              <a:t>program </a:t>
            </a:r>
            <a:r>
              <a:rPr lang="en-US" sz="2400" dirty="0"/>
              <a:t>can be categorized based on how close to normal speech they are, and thus how far from the computer’s internal </a:t>
            </a:r>
            <a:r>
              <a:rPr lang="en-US" sz="2400" dirty="0" smtClean="0"/>
              <a:t>languages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64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Programmers write instructions in various programming languages, some directly understandable by computers and others requiring intermediate translation steps. </a:t>
            </a:r>
            <a:endParaRPr lang="en-US" sz="2400" dirty="0" smtClean="0"/>
          </a:p>
          <a:p>
            <a:r>
              <a:rPr lang="en-US" sz="2400" dirty="0" smtClean="0"/>
              <a:t>Hundreds </a:t>
            </a:r>
            <a:r>
              <a:rPr lang="en-US" sz="2400" dirty="0"/>
              <a:t>of such languages are in use today. These may be divided into three general types: </a:t>
            </a:r>
            <a:endParaRPr lang="en-US" sz="2400" dirty="0" smtClean="0"/>
          </a:p>
          <a:p>
            <a:pPr lvl="1"/>
            <a:r>
              <a:rPr lang="en-US" sz="2400" dirty="0" smtClean="0"/>
              <a:t>Machine languages</a:t>
            </a:r>
          </a:p>
          <a:p>
            <a:pPr lvl="1"/>
            <a:r>
              <a:rPr lang="en-US" sz="2400" dirty="0" smtClean="0"/>
              <a:t>Assembly languages</a:t>
            </a:r>
          </a:p>
          <a:p>
            <a:pPr lvl="1"/>
            <a:r>
              <a:rPr lang="en-US" sz="2400" dirty="0" smtClean="0"/>
              <a:t>High-level </a:t>
            </a:r>
            <a:r>
              <a:rPr lang="en-US" sz="2400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518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The machine-level language is a language that consists of a set of instructions that are in the binary form 0 or 1.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we know that computers can understand only machine instructions, which are in binary digits, i.e., 0 and 1, so the instructions given to the computer can be only in binary codes. </a:t>
            </a:r>
            <a:endParaRPr lang="en-US" sz="2400" dirty="0" smtClean="0"/>
          </a:p>
          <a:p>
            <a:r>
              <a:rPr lang="en-US" sz="2400" dirty="0" smtClean="0"/>
              <a:t>Creating </a:t>
            </a:r>
            <a:r>
              <a:rPr lang="en-US" sz="2400" dirty="0"/>
              <a:t>a program in a machine-level language is a very difficult task as it is not easy for the programmers to write the program in machine instructions.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error-prone as it is not easy to understand, and its maintenance is also very high.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machine-level language is not portable as each computer has its machine instructions, so if we write a program in one computer will no longer be valid in another computer.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492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Assembly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assembly language contains some human-readable commands such as </a:t>
            </a:r>
            <a:r>
              <a:rPr lang="en-US" sz="2400" dirty="0" err="1"/>
              <a:t>mov</a:t>
            </a:r>
            <a:r>
              <a:rPr lang="en-US" sz="2400" dirty="0"/>
              <a:t>, add, sub, etc.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problems which we were facing in machine-level language are reduced to some extent by using an extended form of machine-level language known as assembly language.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/>
              <a:t>assembly language instructions are written in English words like </a:t>
            </a:r>
            <a:r>
              <a:rPr lang="en-US" sz="2400" dirty="0" err="1"/>
              <a:t>mov</a:t>
            </a:r>
            <a:r>
              <a:rPr lang="en-US" sz="2400" dirty="0"/>
              <a:t>, add, sub, so it is easier to write and understand.</a:t>
            </a:r>
          </a:p>
          <a:p>
            <a:r>
              <a:rPr lang="en-US" sz="2400" dirty="0"/>
              <a:t>As we know that computers can only understand the machine-level instructions, so we require a translator that converts the assembly code into machine code. The translator used for translating the code is known as an assembler.</a:t>
            </a:r>
          </a:p>
          <a:p>
            <a:r>
              <a:rPr lang="en-US" sz="2400" dirty="0"/>
              <a:t>The assembly language code is not portable because the data is stored in computer registers, and the computer has to know the different sets of registers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15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high-level language is a programming language that allows a programmer to write the programs which are independent of a particular type of computer.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high-level languages are considered as high-level because they are closer to human languages than machine-level languages.</a:t>
            </a:r>
          </a:p>
          <a:p>
            <a:r>
              <a:rPr lang="en-US" sz="2400" dirty="0"/>
              <a:t>When writing a program in a high-level language, then the whole attention needs to be paid to the logic of the problem.</a:t>
            </a:r>
          </a:p>
          <a:p>
            <a:r>
              <a:rPr lang="en-US" sz="2400" dirty="0"/>
              <a:t>A compiler is required to translate a high-level language into a low-level language.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86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124658"/>
              </p:ext>
            </p:extLst>
          </p:nvPr>
        </p:nvGraphicFramePr>
        <p:xfrm>
          <a:off x="304800" y="381000"/>
          <a:ext cx="8534400" cy="63921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67200"/>
                <a:gridCol w="4267200"/>
              </a:tblGrid>
              <a:tr h="502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Low-level language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29" marR="57729" marT="57729" marB="5772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High-level language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729" marR="57729" marT="57729" marB="57729"/>
                </a:tc>
              </a:tr>
              <a:tr h="15149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is a machine-friendly language, i.e., the computer understands the machine language, which is represented in 0 or 1.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It is a user-friendly language as this language is written in simple English words, which can be easily understood by humans.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</a:tr>
              <a:tr h="8071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The low-level language takes more time to execute.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executes at a faster pace.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</a:tr>
              <a:tr h="11987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It requires the assembler to convert the assembly code into machine code.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requires the compiler to convert the high-level language instructions into machine code.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</a:tr>
              <a:tr h="9238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The machine code cannot run on all machines, so it is not a portable language.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The high-level code can run all the platforms, so it is a portable language.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</a:tr>
              <a:tr h="45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It is memory efficient.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It is less memory efficient.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</a:tr>
              <a:tr h="9238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Debugging and maintenance are not easier in a low-level language.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Debugging and maintenance are easier in a high-level language.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8486" marR="38486" marT="38486" marB="3848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05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1799</Words>
  <Application>Microsoft Office PowerPoint</Application>
  <PresentationFormat>On-screen Show (4:3)</PresentationFormat>
  <Paragraphs>199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Unit 1</vt:lpstr>
      <vt:lpstr>Terminology</vt:lpstr>
      <vt:lpstr>PowerPoint Presentation</vt:lpstr>
      <vt:lpstr>PowerPoint Presentation</vt:lpstr>
      <vt:lpstr>Types of Programming Languages</vt:lpstr>
      <vt:lpstr>Machine Languages</vt:lpstr>
      <vt:lpstr>Assembly Language</vt:lpstr>
      <vt:lpstr>High-Level Language</vt:lpstr>
      <vt:lpstr>PowerPoint Presentation</vt:lpstr>
      <vt:lpstr>Programming Approach</vt:lpstr>
      <vt:lpstr>PowerPoint Presentation</vt:lpstr>
      <vt:lpstr>PowerPoint Presentation</vt:lpstr>
      <vt:lpstr>ALGORITHM</vt:lpstr>
      <vt:lpstr>Characteristics of algorithm</vt:lpstr>
      <vt:lpstr>Control Structures used in Algorithms</vt:lpstr>
      <vt:lpstr>Algorithm</vt:lpstr>
      <vt:lpstr>PowerPoint Presentation</vt:lpstr>
      <vt:lpstr>PowerPoint Presentation</vt:lpstr>
      <vt:lpstr>PowerPoint Presentation</vt:lpstr>
      <vt:lpstr>PowerPoint Presentation</vt:lpstr>
      <vt:lpstr>FLOWCHART</vt:lpstr>
      <vt:lpstr>PowerPoint Presentation</vt:lpstr>
      <vt:lpstr>PowerPoint Presentation</vt:lpstr>
      <vt:lpstr>C Programming</vt:lpstr>
      <vt:lpstr>PowerPoint Presentation</vt:lpstr>
      <vt:lpstr>PowerPoint Presentation</vt:lpstr>
      <vt:lpstr>PowerPoint Presentation</vt:lpstr>
      <vt:lpstr>History of C</vt:lpstr>
      <vt:lpstr>Features of C Language</vt:lpstr>
      <vt:lpstr>PowerPoint Presentation</vt:lpstr>
      <vt:lpstr>First C Program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Ujjwol Shakya</dc:creator>
  <cp:lastModifiedBy>Ujjwol Shakya</cp:lastModifiedBy>
  <cp:revision>83</cp:revision>
  <dcterms:created xsi:type="dcterms:W3CDTF">2006-08-16T00:00:00Z</dcterms:created>
  <dcterms:modified xsi:type="dcterms:W3CDTF">2022-03-23T01:17:41Z</dcterms:modified>
</cp:coreProperties>
</file>