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54299B-82E4-4273-AD67-B11711000F07}">
  <a:tblStyle styleId="{8954299B-82E4-4273-AD67-B11711000F07}"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3D3C2B1-4EB7-4D14-98DB-BD3B65DF61F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5D982C5-1CB4-4A48-AEE2-DA353A58DDD7}"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Unit 10</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Files I/O in 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Opening Modes in Standard I/O</a:t>
            </a:r>
            <a:endParaRPr/>
          </a:p>
        </p:txBody>
      </p:sp>
      <p:graphicFrame>
        <p:nvGraphicFramePr>
          <p:cNvPr id="139" name="Google Shape;139;p22"/>
          <p:cNvGraphicFramePr/>
          <p:nvPr/>
        </p:nvGraphicFramePr>
        <p:xfrm>
          <a:off x="609600" y="1295400"/>
          <a:ext cx="3000000" cy="3000000"/>
        </p:xfrm>
        <a:graphic>
          <a:graphicData uri="http://schemas.openxmlformats.org/drawingml/2006/table">
            <a:tbl>
              <a:tblPr>
                <a:noFill/>
                <a:tableStyleId>{8954299B-82E4-4273-AD67-B11711000F07}</a:tableStyleId>
              </a:tblPr>
              <a:tblGrid>
                <a:gridCol w="1143000"/>
                <a:gridCol w="3048000"/>
                <a:gridCol w="3810000"/>
              </a:tblGrid>
              <a:tr h="193200">
                <a:tc>
                  <a:txBody>
                    <a:bodyPr/>
                    <a:lstStyle/>
                    <a:p>
                      <a:pPr indent="0" lvl="0" marL="0" marR="0" rtl="0" algn="l">
                        <a:spcBef>
                          <a:spcPts val="0"/>
                        </a:spcBef>
                        <a:spcAft>
                          <a:spcPts val="0"/>
                        </a:spcAft>
                        <a:buNone/>
                      </a:pPr>
                      <a:r>
                        <a:rPr b="1" lang="en-US" sz="2000" u="none" cap="none" strike="noStrike"/>
                        <a:t>File Mode</a:t>
                      </a:r>
                      <a:endParaRPr/>
                    </a:p>
                  </a:txBody>
                  <a:tcPr marT="39350" marB="36725" marR="20975" marL="26225" anchor="ctr"/>
                </a:tc>
                <a:tc>
                  <a:txBody>
                    <a:bodyPr/>
                    <a:lstStyle/>
                    <a:p>
                      <a:pPr indent="0" lvl="0" marL="0" marR="0" rtl="0" algn="l">
                        <a:spcBef>
                          <a:spcPts val="0"/>
                        </a:spcBef>
                        <a:spcAft>
                          <a:spcPts val="0"/>
                        </a:spcAft>
                        <a:buNone/>
                      </a:pPr>
                      <a:r>
                        <a:rPr b="1" lang="en-US" sz="2000" u="none" cap="none" strike="noStrike"/>
                        <a:t>Meaning of Mode</a:t>
                      </a:r>
                      <a:endParaRPr/>
                    </a:p>
                  </a:txBody>
                  <a:tcPr marT="39350" marB="36725" marR="20975" marL="26225" anchor="ctr"/>
                </a:tc>
                <a:tc>
                  <a:txBody>
                    <a:bodyPr/>
                    <a:lstStyle/>
                    <a:p>
                      <a:pPr indent="0" lvl="0" marL="0" marR="0" rtl="0" algn="l">
                        <a:spcBef>
                          <a:spcPts val="0"/>
                        </a:spcBef>
                        <a:spcAft>
                          <a:spcPts val="0"/>
                        </a:spcAft>
                        <a:buNone/>
                      </a:pPr>
                      <a:r>
                        <a:rPr b="1" lang="en-US" sz="2000" u="none" cap="none" strike="noStrike"/>
                        <a:t>During Inexistence of file</a:t>
                      </a:r>
                      <a:endParaRPr/>
                    </a:p>
                  </a:txBody>
                  <a:tcPr marT="39350" marB="36725" marR="20975" marL="26225" anchor="ctr"/>
                </a:tc>
              </a:tr>
              <a:tr h="366425">
                <a:tc>
                  <a:txBody>
                    <a:bodyPr/>
                    <a:lstStyle/>
                    <a:p>
                      <a:pPr indent="0" lvl="0" marL="0" marR="0" rtl="0" algn="l">
                        <a:spcBef>
                          <a:spcPts val="0"/>
                        </a:spcBef>
                        <a:spcAft>
                          <a:spcPts val="0"/>
                        </a:spcAft>
                        <a:buNone/>
                      </a:pPr>
                      <a:r>
                        <a:rPr lang="en-US" sz="2000" u="none" cap="none" strike="noStrike"/>
                        <a:t>r</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Open for reading.</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If the file does not exist, fopen() returns NULL.</a:t>
                      </a:r>
                      <a:endParaRPr/>
                    </a:p>
                  </a:txBody>
                  <a:tcPr marT="26225" marB="23600" marR="20975" marL="26225" anchor="ctr"/>
                </a:tc>
              </a:tr>
              <a:tr h="366425">
                <a:tc>
                  <a:txBody>
                    <a:bodyPr/>
                    <a:lstStyle/>
                    <a:p>
                      <a:pPr indent="0" lvl="0" marL="0" marR="0" rtl="0" algn="l">
                        <a:spcBef>
                          <a:spcPts val="0"/>
                        </a:spcBef>
                        <a:spcAft>
                          <a:spcPts val="0"/>
                        </a:spcAft>
                        <a:buNone/>
                      </a:pPr>
                      <a:r>
                        <a:rPr lang="en-US" sz="2000" u="none" cap="none" strike="noStrike"/>
                        <a:t>rb</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Open for reading in binary mode.</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If the file does not exist, fopen() returns NULL.</a:t>
                      </a:r>
                      <a:endParaRPr/>
                    </a:p>
                  </a:txBody>
                  <a:tcPr marT="26225" marB="23600" marR="20975" marL="26225" anchor="ctr"/>
                </a:tc>
              </a:tr>
              <a:tr h="604250">
                <a:tc>
                  <a:txBody>
                    <a:bodyPr/>
                    <a:lstStyle/>
                    <a:p>
                      <a:pPr indent="0" lvl="0" marL="0" marR="0" rtl="0" algn="l">
                        <a:spcBef>
                          <a:spcPts val="0"/>
                        </a:spcBef>
                        <a:spcAft>
                          <a:spcPts val="0"/>
                        </a:spcAft>
                        <a:buNone/>
                      </a:pPr>
                      <a:r>
                        <a:rPr lang="en-US" sz="2000" u="none" cap="none" strike="noStrike"/>
                        <a:t>w</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Open for writing.</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If the file exists, its contents are overwritten. If the file does not exist, it will be created.</a:t>
                      </a:r>
                      <a:endParaRPr/>
                    </a:p>
                  </a:txBody>
                  <a:tcPr marT="26225" marB="23600" marR="20975" marL="26225" anchor="ctr"/>
                </a:tc>
              </a:tr>
              <a:tr h="604250">
                <a:tc>
                  <a:txBody>
                    <a:bodyPr/>
                    <a:lstStyle/>
                    <a:p>
                      <a:pPr indent="0" lvl="0" marL="0" marR="0" rtl="0" algn="l">
                        <a:spcBef>
                          <a:spcPts val="0"/>
                        </a:spcBef>
                        <a:spcAft>
                          <a:spcPts val="0"/>
                        </a:spcAft>
                        <a:buNone/>
                      </a:pPr>
                      <a:r>
                        <a:rPr lang="en-US" sz="2000" u="none" cap="none" strike="noStrike"/>
                        <a:t>wb</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Open for writing in binary mode.</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If the file exists, its contents are overwritten. If the file does not exist, it will be created.</a:t>
                      </a:r>
                      <a:endParaRPr/>
                    </a:p>
                  </a:txBody>
                  <a:tcPr marT="26225" marB="23600" marR="20975" marL="26225" anchor="ctr"/>
                </a:tc>
              </a:tr>
              <a:tr h="366425">
                <a:tc>
                  <a:txBody>
                    <a:bodyPr/>
                    <a:lstStyle/>
                    <a:p>
                      <a:pPr indent="0" lvl="0" marL="0" marR="0" rtl="0" algn="l">
                        <a:spcBef>
                          <a:spcPts val="0"/>
                        </a:spcBef>
                        <a:spcAft>
                          <a:spcPts val="0"/>
                        </a:spcAft>
                        <a:buNone/>
                      </a:pPr>
                      <a:r>
                        <a:rPr lang="en-US" sz="2000" u="none" cap="none" strike="noStrike"/>
                        <a:t>a</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Open for append. i.e, Data is added to end of file.</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If the file does not exists, it will be created.</a:t>
                      </a:r>
                      <a:endParaRPr/>
                    </a:p>
                  </a:txBody>
                  <a:tcPr marT="26225" marB="23600" marR="20975" marL="26225" anchor="ctr"/>
                </a:tc>
              </a:tr>
              <a:tr h="485325">
                <a:tc>
                  <a:txBody>
                    <a:bodyPr/>
                    <a:lstStyle/>
                    <a:p>
                      <a:pPr indent="0" lvl="0" marL="0" marR="0" rtl="0" algn="l">
                        <a:spcBef>
                          <a:spcPts val="0"/>
                        </a:spcBef>
                        <a:spcAft>
                          <a:spcPts val="0"/>
                        </a:spcAft>
                        <a:buNone/>
                      </a:pPr>
                      <a:r>
                        <a:rPr lang="en-US" sz="2000" u="none" cap="none" strike="noStrike"/>
                        <a:t>ab</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Open for append in binary mode. i.e, Data is added to end of file.</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If the file does not exists, it will be created.</a:t>
                      </a:r>
                      <a:endParaRPr/>
                    </a:p>
                  </a:txBody>
                  <a:tcPr marT="26225" marB="23600" marR="20975" marL="262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graphicFrame>
        <p:nvGraphicFramePr>
          <p:cNvPr id="145" name="Google Shape;145;p23"/>
          <p:cNvGraphicFramePr/>
          <p:nvPr/>
        </p:nvGraphicFramePr>
        <p:xfrm>
          <a:off x="457200" y="1600200"/>
          <a:ext cx="3000000" cy="3000000"/>
        </p:xfrm>
        <a:graphic>
          <a:graphicData uri="http://schemas.openxmlformats.org/drawingml/2006/table">
            <a:tbl>
              <a:tblPr>
                <a:noFill/>
                <a:tableStyleId>{8954299B-82E4-4273-AD67-B11711000F07}</a:tableStyleId>
              </a:tblPr>
              <a:tblGrid>
                <a:gridCol w="1143000"/>
                <a:gridCol w="3048000"/>
                <a:gridCol w="3810000"/>
              </a:tblGrid>
              <a:tr h="366425">
                <a:tc>
                  <a:txBody>
                    <a:bodyPr/>
                    <a:lstStyle/>
                    <a:p>
                      <a:pPr indent="0" lvl="0" marL="0" marR="0" rtl="0" algn="l">
                        <a:spcBef>
                          <a:spcPts val="0"/>
                        </a:spcBef>
                        <a:spcAft>
                          <a:spcPts val="0"/>
                        </a:spcAft>
                        <a:buNone/>
                      </a:pPr>
                      <a:r>
                        <a:rPr lang="en-US" sz="2000" u="none" cap="none" strike="noStrike"/>
                        <a:t>File Mode</a:t>
                      </a:r>
                      <a:endParaRPr b="1" sz="2000" u="none" cap="none" strike="noStrike"/>
                    </a:p>
                  </a:txBody>
                  <a:tcPr marT="39350" marB="36725" marR="20975" marL="26225" anchor="ctr"/>
                </a:tc>
                <a:tc>
                  <a:txBody>
                    <a:bodyPr/>
                    <a:lstStyle/>
                    <a:p>
                      <a:pPr indent="0" lvl="0" marL="0" marR="0" rtl="0" algn="l">
                        <a:spcBef>
                          <a:spcPts val="0"/>
                        </a:spcBef>
                        <a:spcAft>
                          <a:spcPts val="0"/>
                        </a:spcAft>
                        <a:buNone/>
                      </a:pPr>
                      <a:r>
                        <a:rPr lang="en-US" sz="2000" u="none" cap="none" strike="noStrike"/>
                        <a:t>Meaning of Mode</a:t>
                      </a:r>
                      <a:endParaRPr b="1" sz="2000" u="none" cap="none" strike="noStrike"/>
                    </a:p>
                  </a:txBody>
                  <a:tcPr marT="39350" marB="36725" marR="20975" marL="26225" anchor="ctr"/>
                </a:tc>
                <a:tc>
                  <a:txBody>
                    <a:bodyPr/>
                    <a:lstStyle/>
                    <a:p>
                      <a:pPr indent="0" lvl="0" marL="0" marR="0" rtl="0" algn="l">
                        <a:spcBef>
                          <a:spcPts val="0"/>
                        </a:spcBef>
                        <a:spcAft>
                          <a:spcPts val="0"/>
                        </a:spcAft>
                        <a:buNone/>
                      </a:pPr>
                      <a:r>
                        <a:rPr lang="en-US" sz="2000" u="none" cap="none" strike="noStrike"/>
                        <a:t>During Inexistence of file</a:t>
                      </a:r>
                      <a:endParaRPr b="1" sz="2000" u="none" cap="none" strike="noStrike"/>
                    </a:p>
                  </a:txBody>
                  <a:tcPr marT="39350" marB="36725" marR="20975" marL="26225" anchor="ctr"/>
                </a:tc>
              </a:tr>
              <a:tr h="366425">
                <a:tc>
                  <a:txBody>
                    <a:bodyPr/>
                    <a:lstStyle/>
                    <a:p>
                      <a:pPr indent="0" lvl="0" marL="0" marR="0" rtl="0" algn="l">
                        <a:spcBef>
                          <a:spcPts val="0"/>
                        </a:spcBef>
                        <a:spcAft>
                          <a:spcPts val="0"/>
                        </a:spcAft>
                        <a:buNone/>
                      </a:pPr>
                      <a:r>
                        <a:rPr lang="en-US" sz="2000" u="none" cap="none" strike="noStrike"/>
                        <a:t>r+</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Open for both reading and writing.</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If the file does not exist, fopen() returns NULL.</a:t>
                      </a:r>
                      <a:endParaRPr/>
                    </a:p>
                  </a:txBody>
                  <a:tcPr marT="26225" marB="23600" marR="20975" marL="26225" anchor="ctr"/>
                </a:tc>
              </a:tr>
              <a:tr h="425875">
                <a:tc>
                  <a:txBody>
                    <a:bodyPr/>
                    <a:lstStyle/>
                    <a:p>
                      <a:pPr indent="0" lvl="0" marL="0" marR="0" rtl="0" algn="l">
                        <a:spcBef>
                          <a:spcPts val="0"/>
                        </a:spcBef>
                        <a:spcAft>
                          <a:spcPts val="0"/>
                        </a:spcAft>
                        <a:buNone/>
                      </a:pPr>
                      <a:r>
                        <a:rPr lang="en-US" sz="2000" u="none" cap="none" strike="noStrike"/>
                        <a:t>rb+</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Open for both reading and writing in binary mode.</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If the file does not exist, fopen() returns NULL.</a:t>
                      </a:r>
                      <a:endParaRPr/>
                    </a:p>
                  </a:txBody>
                  <a:tcPr marT="26225" marB="23600" marR="20975" marL="26225" anchor="ctr"/>
                </a:tc>
              </a:tr>
              <a:tr h="604250">
                <a:tc>
                  <a:txBody>
                    <a:bodyPr/>
                    <a:lstStyle/>
                    <a:p>
                      <a:pPr indent="0" lvl="0" marL="0" marR="0" rtl="0" algn="l">
                        <a:spcBef>
                          <a:spcPts val="0"/>
                        </a:spcBef>
                        <a:spcAft>
                          <a:spcPts val="0"/>
                        </a:spcAft>
                        <a:buNone/>
                      </a:pPr>
                      <a:r>
                        <a:rPr lang="en-US" sz="2000" u="none" cap="none" strike="noStrike"/>
                        <a:t>w+</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Open for both reading and writing.</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If the file exists, its contents are overwritten. If the file does not exist, it will be created.</a:t>
                      </a:r>
                      <a:endParaRPr/>
                    </a:p>
                  </a:txBody>
                  <a:tcPr marT="26225" marB="23600" marR="20975" marL="26225" anchor="ctr"/>
                </a:tc>
              </a:tr>
              <a:tr h="604250">
                <a:tc>
                  <a:txBody>
                    <a:bodyPr/>
                    <a:lstStyle/>
                    <a:p>
                      <a:pPr indent="0" lvl="0" marL="0" marR="0" rtl="0" algn="l">
                        <a:spcBef>
                          <a:spcPts val="0"/>
                        </a:spcBef>
                        <a:spcAft>
                          <a:spcPts val="0"/>
                        </a:spcAft>
                        <a:buNone/>
                      </a:pPr>
                      <a:r>
                        <a:rPr lang="en-US" sz="2000" u="none" cap="none" strike="noStrike"/>
                        <a:t>wb+</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Open for both reading and writing in binary mode.</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If the file exists, its contents are overwritten. If the file does not exist, it will be created.</a:t>
                      </a:r>
                      <a:endParaRPr/>
                    </a:p>
                  </a:txBody>
                  <a:tcPr marT="26225" marB="23600" marR="20975" marL="26225" anchor="ctr"/>
                </a:tc>
              </a:tr>
              <a:tr h="366425">
                <a:tc>
                  <a:txBody>
                    <a:bodyPr/>
                    <a:lstStyle/>
                    <a:p>
                      <a:pPr indent="0" lvl="0" marL="0" marR="0" rtl="0" algn="l">
                        <a:spcBef>
                          <a:spcPts val="0"/>
                        </a:spcBef>
                        <a:spcAft>
                          <a:spcPts val="0"/>
                        </a:spcAft>
                        <a:buNone/>
                      </a:pPr>
                      <a:r>
                        <a:rPr lang="en-US" sz="2000" u="none" cap="none" strike="noStrike"/>
                        <a:t>a+</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Open for both reading and appending.</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If the file does not exists, it will be created.</a:t>
                      </a:r>
                      <a:endParaRPr/>
                    </a:p>
                  </a:txBody>
                  <a:tcPr marT="26225" marB="23600" marR="20975" marL="26225" anchor="ctr"/>
                </a:tc>
              </a:tr>
              <a:tr h="425875">
                <a:tc>
                  <a:txBody>
                    <a:bodyPr/>
                    <a:lstStyle/>
                    <a:p>
                      <a:pPr indent="0" lvl="0" marL="0" marR="0" rtl="0" algn="l">
                        <a:spcBef>
                          <a:spcPts val="0"/>
                        </a:spcBef>
                        <a:spcAft>
                          <a:spcPts val="0"/>
                        </a:spcAft>
                        <a:buNone/>
                      </a:pPr>
                      <a:r>
                        <a:rPr lang="en-US" sz="2000" u="none" cap="none" strike="noStrike"/>
                        <a:t>ab+</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Open for both reading and appending in binary mode.</a:t>
                      </a:r>
                      <a:endParaRPr/>
                    </a:p>
                  </a:txBody>
                  <a:tcPr marT="26225" marB="23600" marR="20975" marL="26225" anchor="ctr"/>
                </a:tc>
                <a:tc>
                  <a:txBody>
                    <a:bodyPr/>
                    <a:lstStyle/>
                    <a:p>
                      <a:pPr indent="0" lvl="0" marL="0" marR="0" rtl="0" algn="l">
                        <a:spcBef>
                          <a:spcPts val="0"/>
                        </a:spcBef>
                        <a:spcAft>
                          <a:spcPts val="0"/>
                        </a:spcAft>
                        <a:buNone/>
                      </a:pPr>
                      <a:r>
                        <a:rPr lang="en-US" sz="2000" u="none" cap="none" strike="noStrike"/>
                        <a:t>If the file does not exists, it will be created.</a:t>
                      </a:r>
                      <a:endParaRPr/>
                    </a:p>
                  </a:txBody>
                  <a:tcPr marT="26225" marB="23600" marR="20975" marL="2622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Closing a File</a:t>
            </a:r>
            <a:endParaRPr/>
          </a:p>
        </p:txBody>
      </p:sp>
      <p:sp>
        <p:nvSpPr>
          <p:cNvPr id="151" name="Google Shape;15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The file (both text and binary) should be closed after reading/writing.</a:t>
            </a:r>
            <a:endParaRPr/>
          </a:p>
          <a:p>
            <a:pPr indent="-342900" lvl="0" marL="342900" rtl="0" algn="l">
              <a:spcBef>
                <a:spcPts val="480"/>
              </a:spcBef>
              <a:spcAft>
                <a:spcPts val="0"/>
              </a:spcAft>
              <a:buClr>
                <a:schemeClr val="dk1"/>
              </a:buClr>
              <a:buSzPts val="2400"/>
              <a:buChar char="•"/>
            </a:pPr>
            <a:r>
              <a:rPr lang="en-US" sz="2400"/>
              <a:t>Closing a file is performed using library function fclose().</a:t>
            </a:r>
            <a:endParaRPr/>
          </a:p>
          <a:p>
            <a:pPr indent="-342900" lvl="0" marL="342900" rtl="0" algn="l">
              <a:spcBef>
                <a:spcPts val="480"/>
              </a:spcBef>
              <a:spcAft>
                <a:spcPts val="0"/>
              </a:spcAft>
              <a:buClr>
                <a:schemeClr val="dk1"/>
              </a:buClr>
              <a:buSzPts val="2400"/>
              <a:buChar char="•"/>
            </a:pPr>
            <a:r>
              <a:rPr lang="en-US" sz="2400"/>
              <a:t>fclose(fptr); //fptr is the file pointer associated with file to be closed.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Functions for file handling</a:t>
            </a:r>
            <a:endParaRPr/>
          </a:p>
        </p:txBody>
      </p:sp>
      <p:graphicFrame>
        <p:nvGraphicFramePr>
          <p:cNvPr id="157" name="Google Shape;157;p25"/>
          <p:cNvGraphicFramePr/>
          <p:nvPr/>
        </p:nvGraphicFramePr>
        <p:xfrm>
          <a:off x="685801" y="1066800"/>
          <a:ext cx="3000000" cy="3000000"/>
        </p:xfrm>
        <a:graphic>
          <a:graphicData uri="http://schemas.openxmlformats.org/drawingml/2006/table">
            <a:tbl>
              <a:tblPr>
                <a:noFill/>
                <a:tableStyleId>{8954299B-82E4-4273-AD67-B11711000F07}</a:tableStyleId>
              </a:tblPr>
              <a:tblGrid>
                <a:gridCol w="1143000"/>
                <a:gridCol w="1752600"/>
                <a:gridCol w="5029200"/>
              </a:tblGrid>
              <a:tr h="394625">
                <a:tc>
                  <a:txBody>
                    <a:bodyPr/>
                    <a:lstStyle/>
                    <a:p>
                      <a:pPr indent="0" lvl="0" marL="0" marR="0" rtl="0" algn="l">
                        <a:spcBef>
                          <a:spcPts val="0"/>
                        </a:spcBef>
                        <a:spcAft>
                          <a:spcPts val="0"/>
                        </a:spcAft>
                        <a:buNone/>
                      </a:pPr>
                      <a:r>
                        <a:rPr b="1" lang="en-US" sz="2400" u="none" cap="none" strike="noStrike"/>
                        <a:t>No.</a:t>
                      </a:r>
                      <a:endParaRPr b="1" sz="2400" u="none" cap="none" strike="noStrike">
                        <a:solidFill>
                          <a:srgbClr val="000000"/>
                        </a:solidFill>
                        <a:latin typeface="Calibri"/>
                        <a:ea typeface="Calibri"/>
                        <a:cs typeface="Calibri"/>
                        <a:sym typeface="Calibri"/>
                      </a:endParaRPr>
                    </a:p>
                  </a:txBody>
                  <a:tcPr marT="37375" marB="37375" marR="37375" marL="37375"/>
                </a:tc>
                <a:tc>
                  <a:txBody>
                    <a:bodyPr/>
                    <a:lstStyle/>
                    <a:p>
                      <a:pPr indent="0" lvl="0" marL="0" marR="0" rtl="0" algn="l">
                        <a:spcBef>
                          <a:spcPts val="0"/>
                        </a:spcBef>
                        <a:spcAft>
                          <a:spcPts val="0"/>
                        </a:spcAft>
                        <a:buNone/>
                      </a:pPr>
                      <a:r>
                        <a:rPr b="1" lang="en-US" sz="2400" u="none" cap="none" strike="noStrike"/>
                        <a:t>Function</a:t>
                      </a:r>
                      <a:endParaRPr b="1" sz="2400" u="none" cap="none" strike="noStrike">
                        <a:solidFill>
                          <a:srgbClr val="000000"/>
                        </a:solidFill>
                        <a:latin typeface="Calibri"/>
                        <a:ea typeface="Calibri"/>
                        <a:cs typeface="Calibri"/>
                        <a:sym typeface="Calibri"/>
                      </a:endParaRPr>
                    </a:p>
                  </a:txBody>
                  <a:tcPr marT="37375" marB="37375" marR="37375" marL="37375"/>
                </a:tc>
                <a:tc>
                  <a:txBody>
                    <a:bodyPr/>
                    <a:lstStyle/>
                    <a:p>
                      <a:pPr indent="0" lvl="0" marL="0" marR="0" rtl="0" algn="l">
                        <a:spcBef>
                          <a:spcPts val="0"/>
                        </a:spcBef>
                        <a:spcAft>
                          <a:spcPts val="0"/>
                        </a:spcAft>
                        <a:buNone/>
                      </a:pPr>
                      <a:r>
                        <a:rPr b="1" lang="en-US" sz="2400" u="none" cap="none" strike="noStrike"/>
                        <a:t>Description</a:t>
                      </a:r>
                      <a:endParaRPr b="1" sz="2400" u="none" cap="none" strike="noStrike">
                        <a:solidFill>
                          <a:srgbClr val="000000"/>
                        </a:solidFill>
                        <a:latin typeface="Calibri"/>
                        <a:ea typeface="Calibri"/>
                        <a:cs typeface="Calibri"/>
                        <a:sym typeface="Calibri"/>
                      </a:endParaRPr>
                    </a:p>
                  </a:txBody>
                  <a:tcPr marT="37375" marB="37375" marR="37375" marL="37375"/>
                </a:tc>
              </a:tr>
              <a:tr h="368725">
                <a:tc>
                  <a:txBody>
                    <a:bodyPr/>
                    <a:lstStyle/>
                    <a:p>
                      <a:pPr indent="0" lvl="0" marL="0" marR="0" rtl="0" algn="l">
                        <a:spcBef>
                          <a:spcPts val="0"/>
                        </a:spcBef>
                        <a:spcAft>
                          <a:spcPts val="0"/>
                        </a:spcAft>
                        <a:buNone/>
                      </a:pPr>
                      <a:r>
                        <a:rPr lang="en-US" sz="2400" u="none" cap="none" strike="noStrike"/>
                        <a:t>1</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t>fopen()</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t>opens new or existing file</a:t>
                      </a:r>
                      <a:endParaRPr sz="2400" u="none" cap="none" strike="noStrike">
                        <a:solidFill>
                          <a:srgbClr val="000000"/>
                        </a:solidFill>
                        <a:latin typeface="Calibri"/>
                        <a:ea typeface="Calibri"/>
                        <a:cs typeface="Calibri"/>
                        <a:sym typeface="Calibri"/>
                      </a:endParaRPr>
                    </a:p>
                  </a:txBody>
                  <a:tcPr marT="24925" marB="24925" marR="24925" marL="24925"/>
                </a:tc>
              </a:tr>
              <a:tr h="368725">
                <a:tc>
                  <a:txBody>
                    <a:bodyPr/>
                    <a:lstStyle/>
                    <a:p>
                      <a:pPr indent="0" lvl="0" marL="0" marR="0" rtl="0" algn="l">
                        <a:spcBef>
                          <a:spcPts val="0"/>
                        </a:spcBef>
                        <a:spcAft>
                          <a:spcPts val="0"/>
                        </a:spcAft>
                        <a:buNone/>
                      </a:pPr>
                      <a:r>
                        <a:rPr lang="en-US" sz="2400" u="none" cap="none" strike="noStrike">
                          <a:solidFill>
                            <a:schemeClr val="dk1"/>
                          </a:solidFill>
                          <a:latin typeface="Calibri"/>
                          <a:ea typeface="Calibri"/>
                          <a:cs typeface="Calibri"/>
                          <a:sym typeface="Calibri"/>
                        </a:rPr>
                        <a:t>2</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t>fclose()</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t>closes the file</a:t>
                      </a:r>
                      <a:endParaRPr sz="2400" u="none" cap="none" strike="noStrike">
                        <a:solidFill>
                          <a:srgbClr val="000000"/>
                        </a:solidFill>
                        <a:latin typeface="Calibri"/>
                        <a:ea typeface="Calibri"/>
                        <a:cs typeface="Calibri"/>
                        <a:sym typeface="Calibri"/>
                      </a:endParaRPr>
                    </a:p>
                  </a:txBody>
                  <a:tcPr marT="24925" marB="24925" marR="24925" marL="24925"/>
                </a:tc>
              </a:tr>
              <a:tr h="368725">
                <a:tc>
                  <a:txBody>
                    <a:bodyPr/>
                    <a:lstStyle/>
                    <a:p>
                      <a:pPr indent="0" lvl="0" marL="0" marR="0" rtl="0" algn="l">
                        <a:spcBef>
                          <a:spcPts val="0"/>
                        </a:spcBef>
                        <a:spcAft>
                          <a:spcPts val="0"/>
                        </a:spcAft>
                        <a:buNone/>
                      </a:pPr>
                      <a:r>
                        <a:rPr lang="en-US" sz="2400" u="none" cap="none" strike="noStrike">
                          <a:solidFill>
                            <a:schemeClr val="dk1"/>
                          </a:solidFill>
                          <a:latin typeface="Calibri"/>
                          <a:ea typeface="Calibri"/>
                          <a:cs typeface="Calibri"/>
                          <a:sym typeface="Calibri"/>
                        </a:rPr>
                        <a:t>3</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t>fprintf()</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t>write formatted data into the file</a:t>
                      </a:r>
                      <a:endParaRPr sz="2400" u="none" cap="none" strike="noStrike">
                        <a:solidFill>
                          <a:srgbClr val="000000"/>
                        </a:solidFill>
                        <a:latin typeface="Calibri"/>
                        <a:ea typeface="Calibri"/>
                        <a:cs typeface="Calibri"/>
                        <a:sym typeface="Calibri"/>
                      </a:endParaRPr>
                    </a:p>
                  </a:txBody>
                  <a:tcPr marT="24925" marB="24925" marR="24925" marL="24925"/>
                </a:tc>
              </a:tr>
              <a:tr h="368725">
                <a:tc>
                  <a:txBody>
                    <a:bodyPr/>
                    <a:lstStyle/>
                    <a:p>
                      <a:pPr indent="0" lvl="0" marL="0" marR="0" rtl="0" algn="l">
                        <a:spcBef>
                          <a:spcPts val="0"/>
                        </a:spcBef>
                        <a:spcAft>
                          <a:spcPts val="0"/>
                        </a:spcAft>
                        <a:buNone/>
                      </a:pPr>
                      <a:r>
                        <a:rPr lang="en-US" sz="2400" u="none" cap="none" strike="noStrike">
                          <a:solidFill>
                            <a:schemeClr val="dk1"/>
                          </a:solidFill>
                          <a:latin typeface="Calibri"/>
                          <a:ea typeface="Calibri"/>
                          <a:cs typeface="Calibri"/>
                          <a:sym typeface="Calibri"/>
                        </a:rPr>
                        <a:t>4</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t>fscanf()</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t>reads formatted data from the file</a:t>
                      </a:r>
                      <a:endParaRPr sz="2400" u="none" cap="none" strike="noStrike">
                        <a:solidFill>
                          <a:srgbClr val="000000"/>
                        </a:solidFill>
                        <a:latin typeface="Calibri"/>
                        <a:ea typeface="Calibri"/>
                        <a:cs typeface="Calibri"/>
                        <a:sym typeface="Calibri"/>
                      </a:endParaRPr>
                    </a:p>
                  </a:txBody>
                  <a:tcPr marT="24925" marB="24925" marR="24925" marL="24925"/>
                </a:tc>
              </a:tr>
              <a:tr h="465850">
                <a:tc>
                  <a:txBody>
                    <a:bodyPr/>
                    <a:lstStyle/>
                    <a:p>
                      <a:pPr indent="0" lvl="0" marL="0" marR="0" rtl="0" algn="l">
                        <a:spcBef>
                          <a:spcPts val="0"/>
                        </a:spcBef>
                        <a:spcAft>
                          <a:spcPts val="0"/>
                        </a:spcAft>
                        <a:buNone/>
                      </a:pPr>
                      <a:r>
                        <a:rPr lang="en-US" sz="2400" u="none" cap="none" strike="noStrike">
                          <a:solidFill>
                            <a:schemeClr val="dk1"/>
                          </a:solidFill>
                          <a:latin typeface="Calibri"/>
                          <a:ea typeface="Calibri"/>
                          <a:cs typeface="Calibri"/>
                          <a:sym typeface="Calibri"/>
                        </a:rPr>
                        <a:t>5</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t>fputc()</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t>writes a character into the file</a:t>
                      </a:r>
                      <a:endParaRPr sz="2400" u="none" cap="none" strike="noStrike">
                        <a:solidFill>
                          <a:srgbClr val="000000"/>
                        </a:solidFill>
                        <a:latin typeface="Calibri"/>
                        <a:ea typeface="Calibri"/>
                        <a:cs typeface="Calibri"/>
                        <a:sym typeface="Calibri"/>
                      </a:endParaRPr>
                    </a:p>
                  </a:txBody>
                  <a:tcPr marT="24925" marB="24925" marR="24925" marL="24925"/>
                </a:tc>
              </a:tr>
              <a:tr h="465850">
                <a:tc>
                  <a:txBody>
                    <a:bodyPr/>
                    <a:lstStyle/>
                    <a:p>
                      <a:pPr indent="0" lvl="0" marL="0" marR="0" rtl="0" algn="l">
                        <a:spcBef>
                          <a:spcPts val="0"/>
                        </a:spcBef>
                        <a:spcAft>
                          <a:spcPts val="0"/>
                        </a:spcAft>
                        <a:buNone/>
                      </a:pPr>
                      <a:r>
                        <a:rPr lang="en-US" sz="2400" u="none" cap="none" strike="noStrike">
                          <a:solidFill>
                            <a:schemeClr val="dk1"/>
                          </a:solidFill>
                          <a:latin typeface="Calibri"/>
                          <a:ea typeface="Calibri"/>
                          <a:cs typeface="Calibri"/>
                          <a:sym typeface="Calibri"/>
                        </a:rPr>
                        <a:t>6</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t>fgetc()</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t>reads a character from file</a:t>
                      </a:r>
                      <a:endParaRPr sz="2400" u="none" cap="none" strike="noStrike">
                        <a:solidFill>
                          <a:srgbClr val="000000"/>
                        </a:solidFill>
                        <a:latin typeface="Calibri"/>
                        <a:ea typeface="Calibri"/>
                        <a:cs typeface="Calibri"/>
                        <a:sym typeface="Calibri"/>
                      </a:endParaRPr>
                    </a:p>
                  </a:txBody>
                  <a:tcPr marT="24925" marB="24925" marR="24925" marL="24925"/>
                </a:tc>
              </a:tr>
              <a:tr h="465850">
                <a:tc>
                  <a:txBody>
                    <a:bodyPr/>
                    <a:lstStyle/>
                    <a:p>
                      <a:pPr indent="0" lvl="0" marL="0" marR="0" rtl="0" algn="l">
                        <a:spcBef>
                          <a:spcPts val="0"/>
                        </a:spcBef>
                        <a:spcAft>
                          <a:spcPts val="0"/>
                        </a:spcAft>
                        <a:buNone/>
                      </a:pPr>
                      <a:r>
                        <a:rPr lang="en-US" sz="2400" u="none" cap="none" strike="noStrike"/>
                        <a:t>7</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solidFill>
                            <a:srgbClr val="000000"/>
                          </a:solidFill>
                          <a:latin typeface="Calibri"/>
                          <a:ea typeface="Calibri"/>
                          <a:cs typeface="Calibri"/>
                          <a:sym typeface="Calibri"/>
                        </a:rPr>
                        <a:t>fputs()</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solidFill>
                            <a:srgbClr val="000000"/>
                          </a:solidFill>
                          <a:latin typeface="Calibri"/>
                          <a:ea typeface="Calibri"/>
                          <a:cs typeface="Calibri"/>
                          <a:sym typeface="Calibri"/>
                        </a:rPr>
                        <a:t>Writes a string to a file</a:t>
                      </a:r>
                      <a:endParaRPr sz="2400" u="none" cap="none" strike="noStrike">
                        <a:solidFill>
                          <a:srgbClr val="000000"/>
                        </a:solidFill>
                        <a:latin typeface="Calibri"/>
                        <a:ea typeface="Calibri"/>
                        <a:cs typeface="Calibri"/>
                        <a:sym typeface="Calibri"/>
                      </a:endParaRPr>
                    </a:p>
                  </a:txBody>
                  <a:tcPr marT="24925" marB="24925" marR="24925" marL="24925"/>
                </a:tc>
              </a:tr>
              <a:tr h="465850">
                <a:tc>
                  <a:txBody>
                    <a:bodyPr/>
                    <a:lstStyle/>
                    <a:p>
                      <a:pPr indent="0" lvl="0" marL="0" marR="0" rtl="0" algn="l">
                        <a:spcBef>
                          <a:spcPts val="0"/>
                        </a:spcBef>
                        <a:spcAft>
                          <a:spcPts val="0"/>
                        </a:spcAft>
                        <a:buNone/>
                      </a:pPr>
                      <a:r>
                        <a:rPr lang="en-US" sz="2400" u="none" cap="none" strike="noStrike">
                          <a:solidFill>
                            <a:schemeClr val="dk1"/>
                          </a:solidFill>
                          <a:latin typeface="Calibri"/>
                          <a:ea typeface="Calibri"/>
                          <a:cs typeface="Calibri"/>
                          <a:sym typeface="Calibri"/>
                        </a:rPr>
                        <a:t>8</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solidFill>
                            <a:srgbClr val="000000"/>
                          </a:solidFill>
                          <a:latin typeface="Calibri"/>
                          <a:ea typeface="Calibri"/>
                          <a:cs typeface="Calibri"/>
                          <a:sym typeface="Calibri"/>
                        </a:rPr>
                        <a:t>fgets()</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solidFill>
                            <a:srgbClr val="000000"/>
                          </a:solidFill>
                          <a:latin typeface="Calibri"/>
                          <a:ea typeface="Calibri"/>
                          <a:cs typeface="Calibri"/>
                          <a:sym typeface="Calibri"/>
                        </a:rPr>
                        <a:t>Reads a string from a file</a:t>
                      </a:r>
                      <a:endParaRPr sz="2400" u="none" cap="none" strike="noStrike">
                        <a:solidFill>
                          <a:srgbClr val="000000"/>
                        </a:solidFill>
                        <a:latin typeface="Calibri"/>
                        <a:ea typeface="Calibri"/>
                        <a:cs typeface="Calibri"/>
                        <a:sym typeface="Calibri"/>
                      </a:endParaRPr>
                    </a:p>
                  </a:txBody>
                  <a:tcPr marT="24925" marB="24925" marR="24925" marL="24925"/>
                </a:tc>
              </a:tr>
              <a:tr h="368725">
                <a:tc>
                  <a:txBody>
                    <a:bodyPr/>
                    <a:lstStyle/>
                    <a:p>
                      <a:pPr indent="0" lvl="0" marL="0" marR="0" rtl="0" algn="l">
                        <a:spcBef>
                          <a:spcPts val="0"/>
                        </a:spcBef>
                        <a:spcAft>
                          <a:spcPts val="0"/>
                        </a:spcAft>
                        <a:buNone/>
                      </a:pPr>
                      <a:r>
                        <a:rPr lang="en-US" sz="2400" u="none" cap="none" strike="noStrike">
                          <a:solidFill>
                            <a:schemeClr val="dk1"/>
                          </a:solidFill>
                          <a:latin typeface="Calibri"/>
                          <a:ea typeface="Calibri"/>
                          <a:cs typeface="Calibri"/>
                          <a:sym typeface="Calibri"/>
                        </a:rPr>
                        <a:t>9</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t>putw()</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t>writes an integer to file</a:t>
                      </a:r>
                      <a:endParaRPr sz="2400" u="none" cap="none" strike="noStrike">
                        <a:solidFill>
                          <a:srgbClr val="000000"/>
                        </a:solidFill>
                        <a:latin typeface="Calibri"/>
                        <a:ea typeface="Calibri"/>
                        <a:cs typeface="Calibri"/>
                        <a:sym typeface="Calibri"/>
                      </a:endParaRPr>
                    </a:p>
                  </a:txBody>
                  <a:tcPr marT="24925" marB="24925" marR="24925" marL="24925"/>
                </a:tc>
              </a:tr>
              <a:tr h="368725">
                <a:tc>
                  <a:txBody>
                    <a:bodyPr/>
                    <a:lstStyle/>
                    <a:p>
                      <a:pPr indent="0" lvl="0" marL="0" marR="0" rtl="0" algn="l">
                        <a:spcBef>
                          <a:spcPts val="0"/>
                        </a:spcBef>
                        <a:spcAft>
                          <a:spcPts val="0"/>
                        </a:spcAft>
                        <a:buNone/>
                      </a:pPr>
                      <a:r>
                        <a:rPr lang="en-US" sz="2400" u="none" cap="none" strike="noStrike"/>
                        <a:t>10</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t>getw()</a:t>
                      </a:r>
                      <a:endParaRPr sz="2400" u="none" cap="none" strike="noStrike">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u="none" cap="none" strike="noStrike"/>
                        <a:t>reads an integer from file</a:t>
                      </a:r>
                      <a:endParaRPr sz="2400" u="none" cap="none" strike="noStrike">
                        <a:solidFill>
                          <a:srgbClr val="000000"/>
                        </a:solidFill>
                        <a:latin typeface="Calibri"/>
                        <a:ea typeface="Calibri"/>
                        <a:cs typeface="Calibri"/>
                        <a:sym typeface="Calibri"/>
                      </a:endParaRPr>
                    </a:p>
                  </a:txBody>
                  <a:tcPr marT="24925" marB="24925" marR="24925" marL="24925"/>
                </a:tc>
              </a:tr>
              <a:tr h="368725">
                <a:tc>
                  <a:txBody>
                    <a:bodyPr/>
                    <a:lstStyle/>
                    <a:p>
                      <a:pPr indent="0" lvl="0" marL="0" marR="0" rtl="0" algn="l">
                        <a:spcBef>
                          <a:spcPts val="0"/>
                        </a:spcBef>
                        <a:spcAft>
                          <a:spcPts val="0"/>
                        </a:spcAft>
                        <a:buNone/>
                      </a:pPr>
                      <a:r>
                        <a:rPr lang="en-US" sz="2000" u="none" cap="none" strike="noStrike"/>
                        <a:t>11</a:t>
                      </a:r>
                      <a:endParaRPr sz="2000"/>
                    </a:p>
                  </a:txBody>
                  <a:tcPr marT="24925" marB="24925" marR="24925" marL="24925"/>
                </a:tc>
                <a:tc>
                  <a:txBody>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fread()</a:t>
                      </a:r>
                      <a:endParaRPr sz="2400">
                        <a:solidFill>
                          <a:srgbClr val="000000"/>
                        </a:solidFill>
                        <a:latin typeface="Calibri"/>
                        <a:ea typeface="Calibri"/>
                        <a:cs typeface="Calibri"/>
                        <a:sym typeface="Calibri"/>
                      </a:endParaRPr>
                    </a:p>
                  </a:txBody>
                  <a:tcPr marT="24925" marB="24925" marR="24925" marL="24925"/>
                </a:tc>
                <a:tc>
                  <a:txBody>
                    <a:bodyPr/>
                    <a:lstStyle/>
                    <a:p>
                      <a:pPr indent="0" lvl="0" marL="0" marR="0" rtl="0" algn="l">
                        <a:lnSpc>
                          <a:spcPct val="100000"/>
                        </a:lnSpc>
                        <a:spcBef>
                          <a:spcPts val="0"/>
                        </a:spcBef>
                        <a:spcAft>
                          <a:spcPts val="0"/>
                        </a:spcAft>
                        <a:buClr>
                          <a:srgbClr val="000000"/>
                        </a:buClr>
                        <a:buSzPts val="2400"/>
                        <a:buFont typeface="Calibri"/>
                        <a:buNone/>
                      </a:pPr>
                      <a:r>
                        <a:rPr lang="en-US" sz="2400">
                          <a:solidFill>
                            <a:srgbClr val="000000"/>
                          </a:solidFill>
                          <a:latin typeface="Calibri"/>
                          <a:ea typeface="Calibri"/>
                          <a:cs typeface="Calibri"/>
                          <a:sym typeface="Calibri"/>
                        </a:rPr>
                        <a:t>It</a:t>
                      </a:r>
                      <a:r>
                        <a:rPr lang="en-US" sz="2400">
                          <a:solidFill>
                            <a:srgbClr val="000000"/>
                          </a:solidFill>
                          <a:latin typeface="Calibri"/>
                          <a:ea typeface="Calibri"/>
                          <a:cs typeface="Calibri"/>
                          <a:sym typeface="Calibri"/>
                        </a:rPr>
                        <a:t> is used to read a block at a time</a:t>
                      </a:r>
                      <a:endParaRPr sz="2400">
                        <a:solidFill>
                          <a:srgbClr val="000000"/>
                        </a:solidFill>
                        <a:latin typeface="Calibri"/>
                        <a:ea typeface="Calibri"/>
                        <a:cs typeface="Calibri"/>
                        <a:sym typeface="Calibri"/>
                      </a:endParaRPr>
                    </a:p>
                  </a:txBody>
                  <a:tcPr marT="24925" marB="24925" marR="24925" marL="24925"/>
                </a:tc>
              </a:tr>
              <a:tr h="368725">
                <a:tc>
                  <a:txBody>
                    <a:bodyPr/>
                    <a:lstStyle/>
                    <a:p>
                      <a:pPr indent="0" lvl="0" marL="0" marR="0" rtl="0" algn="l">
                        <a:spcBef>
                          <a:spcPts val="0"/>
                        </a:spcBef>
                        <a:spcAft>
                          <a:spcPts val="0"/>
                        </a:spcAft>
                        <a:buNone/>
                      </a:pPr>
                      <a:r>
                        <a:rPr lang="en-US" sz="2000"/>
                        <a:t>12</a:t>
                      </a:r>
                      <a:endParaRPr sz="2000"/>
                    </a:p>
                  </a:txBody>
                  <a:tcPr marT="24925" marB="24925" marR="24925" marL="24925"/>
                </a:tc>
                <a:tc>
                  <a:txBody>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fwrite()</a:t>
                      </a:r>
                      <a:endParaRPr sz="2400">
                        <a:solidFill>
                          <a:srgbClr val="000000"/>
                        </a:solidFill>
                        <a:latin typeface="Calibri"/>
                        <a:ea typeface="Calibri"/>
                        <a:cs typeface="Calibri"/>
                        <a:sym typeface="Calibri"/>
                      </a:endParaRPr>
                    </a:p>
                  </a:txBody>
                  <a:tcPr marT="24925" marB="24925" marR="24925" marL="24925"/>
                </a:tc>
                <a:tc>
                  <a:txBody>
                    <a:bodyPr/>
                    <a:lstStyle/>
                    <a:p>
                      <a:pPr indent="0" lvl="0" marL="0" marR="0" rtl="0" algn="l">
                        <a:lnSpc>
                          <a:spcPct val="100000"/>
                        </a:lnSpc>
                        <a:spcBef>
                          <a:spcPts val="0"/>
                        </a:spcBef>
                        <a:spcAft>
                          <a:spcPts val="0"/>
                        </a:spcAft>
                        <a:buClr>
                          <a:srgbClr val="000000"/>
                        </a:buClr>
                        <a:buSzPts val="2400"/>
                        <a:buFont typeface="Calibri"/>
                        <a:buNone/>
                      </a:pPr>
                      <a:r>
                        <a:rPr lang="en-US" sz="2400">
                          <a:solidFill>
                            <a:srgbClr val="000000"/>
                          </a:solidFill>
                          <a:latin typeface="Calibri"/>
                          <a:ea typeface="Calibri"/>
                          <a:cs typeface="Calibri"/>
                          <a:sym typeface="Calibri"/>
                        </a:rPr>
                        <a:t>It</a:t>
                      </a:r>
                      <a:r>
                        <a:rPr lang="en-US" sz="2400">
                          <a:solidFill>
                            <a:srgbClr val="000000"/>
                          </a:solidFill>
                          <a:latin typeface="Calibri"/>
                          <a:ea typeface="Calibri"/>
                          <a:cs typeface="Calibri"/>
                          <a:sym typeface="Calibri"/>
                        </a:rPr>
                        <a:t> is used to write a block at a time</a:t>
                      </a:r>
                      <a:endParaRPr sz="2400">
                        <a:solidFill>
                          <a:srgbClr val="000000"/>
                        </a:solidFill>
                        <a:latin typeface="Calibri"/>
                        <a:ea typeface="Calibri"/>
                        <a:cs typeface="Calibri"/>
                        <a:sym typeface="Calibri"/>
                      </a:endParaRPr>
                    </a:p>
                  </a:txBody>
                  <a:tcPr marT="24925" marB="24925" marR="24925" marL="249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graphicFrame>
        <p:nvGraphicFramePr>
          <p:cNvPr id="163" name="Google Shape;163;p26"/>
          <p:cNvGraphicFramePr/>
          <p:nvPr/>
        </p:nvGraphicFramePr>
        <p:xfrm>
          <a:off x="457200" y="1600200"/>
          <a:ext cx="3000000" cy="3000000"/>
        </p:xfrm>
        <a:graphic>
          <a:graphicData uri="http://schemas.openxmlformats.org/drawingml/2006/table">
            <a:tbl>
              <a:tblPr>
                <a:noFill/>
                <a:tableStyleId>{8954299B-82E4-4273-AD67-B11711000F07}</a:tableStyleId>
              </a:tblPr>
              <a:tblGrid>
                <a:gridCol w="1143000"/>
                <a:gridCol w="1752600"/>
                <a:gridCol w="5029200"/>
              </a:tblGrid>
              <a:tr h="448075">
                <a:tc>
                  <a:txBody>
                    <a:bodyPr/>
                    <a:lstStyle/>
                    <a:p>
                      <a:pPr indent="0" lvl="0" marL="0" marR="0" rtl="0" algn="l">
                        <a:spcBef>
                          <a:spcPts val="0"/>
                        </a:spcBef>
                        <a:spcAft>
                          <a:spcPts val="0"/>
                        </a:spcAft>
                        <a:buNone/>
                      </a:pPr>
                      <a:r>
                        <a:rPr b="1" lang="en-US" sz="2400"/>
                        <a:t>No.</a:t>
                      </a:r>
                      <a:endParaRPr b="1" sz="2400">
                        <a:solidFill>
                          <a:srgbClr val="000000"/>
                        </a:solidFill>
                        <a:latin typeface="Calibri"/>
                        <a:ea typeface="Calibri"/>
                        <a:cs typeface="Calibri"/>
                        <a:sym typeface="Calibri"/>
                      </a:endParaRPr>
                    </a:p>
                  </a:txBody>
                  <a:tcPr marT="37375" marB="37375" marR="37375" marL="37375"/>
                </a:tc>
                <a:tc>
                  <a:txBody>
                    <a:bodyPr/>
                    <a:lstStyle/>
                    <a:p>
                      <a:pPr indent="0" lvl="0" marL="0" marR="0" rtl="0" algn="l">
                        <a:spcBef>
                          <a:spcPts val="0"/>
                        </a:spcBef>
                        <a:spcAft>
                          <a:spcPts val="0"/>
                        </a:spcAft>
                        <a:buNone/>
                      </a:pPr>
                      <a:r>
                        <a:rPr b="1" lang="en-US" sz="2400"/>
                        <a:t>Function</a:t>
                      </a:r>
                      <a:endParaRPr b="1" sz="2400">
                        <a:solidFill>
                          <a:srgbClr val="000000"/>
                        </a:solidFill>
                        <a:latin typeface="Calibri"/>
                        <a:ea typeface="Calibri"/>
                        <a:cs typeface="Calibri"/>
                        <a:sym typeface="Calibri"/>
                      </a:endParaRPr>
                    </a:p>
                  </a:txBody>
                  <a:tcPr marT="37375" marB="37375" marR="37375" marL="37375"/>
                </a:tc>
                <a:tc>
                  <a:txBody>
                    <a:bodyPr/>
                    <a:lstStyle/>
                    <a:p>
                      <a:pPr indent="0" lvl="0" marL="0" marR="0" rtl="0" algn="l">
                        <a:spcBef>
                          <a:spcPts val="0"/>
                        </a:spcBef>
                        <a:spcAft>
                          <a:spcPts val="0"/>
                        </a:spcAft>
                        <a:buNone/>
                      </a:pPr>
                      <a:r>
                        <a:rPr b="1" lang="en-US" sz="2400"/>
                        <a:t>Description</a:t>
                      </a:r>
                      <a:endParaRPr b="1" sz="2400">
                        <a:solidFill>
                          <a:srgbClr val="000000"/>
                        </a:solidFill>
                        <a:latin typeface="Calibri"/>
                        <a:ea typeface="Calibri"/>
                        <a:cs typeface="Calibri"/>
                        <a:sym typeface="Calibri"/>
                      </a:endParaRPr>
                    </a:p>
                  </a:txBody>
                  <a:tcPr marT="37375" marB="37375" marR="37375" marL="37375"/>
                </a:tc>
              </a:tr>
              <a:tr h="448075">
                <a:tc>
                  <a:txBody>
                    <a:bodyPr/>
                    <a:lstStyle/>
                    <a:p>
                      <a:pPr indent="0" lvl="0" marL="0" marR="0" rtl="0" algn="l">
                        <a:spcBef>
                          <a:spcPts val="0"/>
                        </a:spcBef>
                        <a:spcAft>
                          <a:spcPts val="0"/>
                        </a:spcAft>
                        <a:buNone/>
                      </a:pPr>
                      <a:r>
                        <a:rPr lang="en-US" sz="2400"/>
                        <a:t>9</a:t>
                      </a:r>
                      <a:endParaRPr sz="2400">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a:t>fseek()</a:t>
                      </a:r>
                      <a:endParaRPr sz="2400">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a:t>sets the file pointer to given position</a:t>
                      </a:r>
                      <a:endParaRPr sz="2400">
                        <a:solidFill>
                          <a:srgbClr val="000000"/>
                        </a:solidFill>
                        <a:latin typeface="Calibri"/>
                        <a:ea typeface="Calibri"/>
                        <a:cs typeface="Calibri"/>
                        <a:sym typeface="Calibri"/>
                      </a:endParaRPr>
                    </a:p>
                  </a:txBody>
                  <a:tcPr marT="24925" marB="24925" marR="24925" marL="24925"/>
                </a:tc>
              </a:tr>
              <a:tr h="448075">
                <a:tc>
                  <a:txBody>
                    <a:bodyPr/>
                    <a:lstStyle/>
                    <a:p>
                      <a:pPr indent="0" lvl="0" marL="0" marR="0" rtl="0" algn="l">
                        <a:spcBef>
                          <a:spcPts val="0"/>
                        </a:spcBef>
                        <a:spcAft>
                          <a:spcPts val="0"/>
                        </a:spcAft>
                        <a:buNone/>
                      </a:pPr>
                      <a:r>
                        <a:rPr lang="en-US" sz="2000"/>
                        <a:t>12</a:t>
                      </a:r>
                      <a:endParaRPr sz="2000"/>
                    </a:p>
                  </a:txBody>
                  <a:tcPr marT="24925" marB="24925" marR="24925" marL="24925"/>
                </a:tc>
                <a:tc>
                  <a:txBody>
                    <a:bodyPr/>
                    <a:lstStyle/>
                    <a:p>
                      <a:pPr indent="0" lvl="0" marL="0" marR="0" rtl="0" algn="l">
                        <a:spcBef>
                          <a:spcPts val="0"/>
                        </a:spcBef>
                        <a:spcAft>
                          <a:spcPts val="0"/>
                        </a:spcAft>
                        <a:buNone/>
                      </a:pPr>
                      <a:r>
                        <a:rPr lang="en-US" sz="2400"/>
                        <a:t>ftell()</a:t>
                      </a:r>
                      <a:endParaRPr sz="2400">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a:t>returns current position</a:t>
                      </a:r>
                      <a:endParaRPr sz="2400">
                        <a:solidFill>
                          <a:srgbClr val="000000"/>
                        </a:solidFill>
                        <a:latin typeface="Calibri"/>
                        <a:ea typeface="Calibri"/>
                        <a:cs typeface="Calibri"/>
                        <a:sym typeface="Calibri"/>
                      </a:endParaRPr>
                    </a:p>
                  </a:txBody>
                  <a:tcPr marT="24925" marB="24925" marR="24925" marL="24925"/>
                </a:tc>
              </a:tr>
              <a:tr h="581300">
                <a:tc>
                  <a:txBody>
                    <a:bodyPr/>
                    <a:lstStyle/>
                    <a:p>
                      <a:pPr indent="0" lvl="0" marL="0" marR="0" rtl="0" algn="l">
                        <a:spcBef>
                          <a:spcPts val="0"/>
                        </a:spcBef>
                        <a:spcAft>
                          <a:spcPts val="0"/>
                        </a:spcAft>
                        <a:buNone/>
                      </a:pPr>
                      <a:r>
                        <a:rPr lang="en-US" sz="2000"/>
                        <a:t>13</a:t>
                      </a:r>
                      <a:endParaRPr sz="2000"/>
                    </a:p>
                  </a:txBody>
                  <a:tcPr marT="24925" marB="24925" marR="24925" marL="24925"/>
                </a:tc>
                <a:tc>
                  <a:txBody>
                    <a:bodyPr/>
                    <a:lstStyle/>
                    <a:p>
                      <a:pPr indent="0" lvl="0" marL="0" marR="0" rtl="0" algn="l">
                        <a:spcBef>
                          <a:spcPts val="0"/>
                        </a:spcBef>
                        <a:spcAft>
                          <a:spcPts val="0"/>
                        </a:spcAft>
                        <a:buNone/>
                      </a:pPr>
                      <a:r>
                        <a:rPr lang="en-US" sz="2400"/>
                        <a:t>rewind()</a:t>
                      </a:r>
                      <a:endParaRPr sz="2400">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a:t>sets the file pointer to the beginning of the file</a:t>
                      </a:r>
                      <a:endParaRPr sz="2400">
                        <a:solidFill>
                          <a:srgbClr val="000000"/>
                        </a:solidFill>
                        <a:latin typeface="Calibri"/>
                        <a:ea typeface="Calibri"/>
                        <a:cs typeface="Calibri"/>
                        <a:sym typeface="Calibri"/>
                      </a:endParaRPr>
                    </a:p>
                  </a:txBody>
                  <a:tcPr marT="24925" marB="24925" marR="24925" marL="24925"/>
                </a:tc>
              </a:tr>
              <a:tr h="581300">
                <a:tc>
                  <a:txBody>
                    <a:bodyPr/>
                    <a:lstStyle/>
                    <a:p>
                      <a:pPr indent="0" lvl="0" marL="0" marR="0" rtl="0" algn="l">
                        <a:spcBef>
                          <a:spcPts val="0"/>
                        </a:spcBef>
                        <a:spcAft>
                          <a:spcPts val="0"/>
                        </a:spcAft>
                        <a:buNone/>
                      </a:pPr>
                      <a:r>
                        <a:rPr lang="en-US" sz="2000"/>
                        <a:t>14</a:t>
                      </a:r>
                      <a:endParaRPr sz="2000"/>
                    </a:p>
                  </a:txBody>
                  <a:tcPr marT="24925" marB="24925" marR="24925" marL="24925"/>
                </a:tc>
                <a:tc>
                  <a:txBody>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feof()</a:t>
                      </a:r>
                      <a:endParaRPr sz="2400">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Returns</a:t>
                      </a:r>
                      <a:r>
                        <a:rPr lang="en-US" sz="2400">
                          <a:solidFill>
                            <a:srgbClr val="000000"/>
                          </a:solidFill>
                          <a:latin typeface="Calibri"/>
                          <a:ea typeface="Calibri"/>
                          <a:cs typeface="Calibri"/>
                          <a:sym typeface="Calibri"/>
                        </a:rPr>
                        <a:t> true if end of file is reached</a:t>
                      </a:r>
                      <a:endParaRPr sz="2400">
                        <a:solidFill>
                          <a:srgbClr val="000000"/>
                        </a:solidFill>
                        <a:latin typeface="Calibri"/>
                        <a:ea typeface="Calibri"/>
                        <a:cs typeface="Calibri"/>
                        <a:sym typeface="Calibri"/>
                      </a:endParaRPr>
                    </a:p>
                  </a:txBody>
                  <a:tcPr marT="24925" marB="24925" marR="24925" marL="24925"/>
                </a:tc>
              </a:tr>
              <a:tr h="581300">
                <a:tc>
                  <a:txBody>
                    <a:bodyPr/>
                    <a:lstStyle/>
                    <a:p>
                      <a:pPr indent="0" lvl="0" marL="0" marR="0" rtl="0" algn="l">
                        <a:spcBef>
                          <a:spcPts val="0"/>
                        </a:spcBef>
                        <a:spcAft>
                          <a:spcPts val="0"/>
                        </a:spcAft>
                        <a:buNone/>
                      </a:pPr>
                      <a:r>
                        <a:rPr lang="en-US" sz="2000"/>
                        <a:t>15</a:t>
                      </a:r>
                      <a:endParaRPr sz="2000"/>
                    </a:p>
                  </a:txBody>
                  <a:tcPr marT="24925" marB="24925" marR="24925" marL="24925"/>
                </a:tc>
                <a:tc>
                  <a:txBody>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ferror</a:t>
                      </a:r>
                      <a:endParaRPr sz="2400">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Returns true if</a:t>
                      </a:r>
                      <a:r>
                        <a:rPr lang="en-US" sz="2400">
                          <a:solidFill>
                            <a:srgbClr val="000000"/>
                          </a:solidFill>
                          <a:latin typeface="Calibri"/>
                          <a:ea typeface="Calibri"/>
                          <a:cs typeface="Calibri"/>
                          <a:sym typeface="Calibri"/>
                        </a:rPr>
                        <a:t> error has occured</a:t>
                      </a:r>
                      <a:endParaRPr sz="2400">
                        <a:solidFill>
                          <a:srgbClr val="000000"/>
                        </a:solidFill>
                        <a:latin typeface="Calibri"/>
                        <a:ea typeface="Calibri"/>
                        <a:cs typeface="Calibri"/>
                        <a:sym typeface="Calibri"/>
                      </a:endParaRPr>
                    </a:p>
                  </a:txBody>
                  <a:tcPr marT="24925" marB="24925" marR="24925" marL="24925"/>
                </a:tc>
              </a:tr>
              <a:tr h="581300">
                <a:tc>
                  <a:txBody>
                    <a:bodyPr/>
                    <a:lstStyle/>
                    <a:p>
                      <a:pPr indent="0" lvl="0" marL="0" marR="0" rtl="0" algn="l">
                        <a:spcBef>
                          <a:spcPts val="0"/>
                        </a:spcBef>
                        <a:spcAft>
                          <a:spcPts val="0"/>
                        </a:spcAft>
                        <a:buNone/>
                      </a:pPr>
                      <a:r>
                        <a:rPr lang="en-US" sz="2000"/>
                        <a:t>16</a:t>
                      </a:r>
                      <a:endParaRPr sz="2000"/>
                    </a:p>
                  </a:txBody>
                  <a:tcPr marT="24925" marB="24925" marR="24925" marL="24925"/>
                </a:tc>
                <a:tc>
                  <a:txBody>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fflush()</a:t>
                      </a:r>
                      <a:endParaRPr sz="2400">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Flushes a file</a:t>
                      </a:r>
                      <a:endParaRPr sz="2400">
                        <a:solidFill>
                          <a:srgbClr val="000000"/>
                        </a:solidFill>
                        <a:latin typeface="Calibri"/>
                        <a:ea typeface="Calibri"/>
                        <a:cs typeface="Calibri"/>
                        <a:sym typeface="Calibri"/>
                      </a:endParaRPr>
                    </a:p>
                  </a:txBody>
                  <a:tcPr marT="24925" marB="24925" marR="24925" marL="24925"/>
                </a:tc>
              </a:tr>
              <a:tr h="581300">
                <a:tc>
                  <a:txBody>
                    <a:bodyPr/>
                    <a:lstStyle/>
                    <a:p>
                      <a:pPr indent="0" lvl="0" marL="0" marR="0" rtl="0" algn="l">
                        <a:spcBef>
                          <a:spcPts val="0"/>
                        </a:spcBef>
                        <a:spcAft>
                          <a:spcPts val="0"/>
                        </a:spcAft>
                        <a:buNone/>
                      </a:pPr>
                      <a:r>
                        <a:rPr lang="en-US" sz="2000"/>
                        <a:t>17</a:t>
                      </a:r>
                      <a:endParaRPr sz="2000"/>
                    </a:p>
                  </a:txBody>
                  <a:tcPr marT="24925" marB="24925" marR="24925" marL="24925"/>
                </a:tc>
                <a:tc>
                  <a:txBody>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remove()</a:t>
                      </a:r>
                      <a:endParaRPr sz="2400">
                        <a:solidFill>
                          <a:srgbClr val="000000"/>
                        </a:solidFill>
                        <a:latin typeface="Calibri"/>
                        <a:ea typeface="Calibri"/>
                        <a:cs typeface="Calibri"/>
                        <a:sym typeface="Calibri"/>
                      </a:endParaRPr>
                    </a:p>
                  </a:txBody>
                  <a:tcPr marT="24925" marB="24925" marR="24925" marL="24925"/>
                </a:tc>
                <a:tc>
                  <a:txBody>
                    <a:bodyPr/>
                    <a:lstStyle/>
                    <a:p>
                      <a:pPr indent="0" lvl="0" marL="0" marR="0" rtl="0" algn="l">
                        <a:spcBef>
                          <a:spcPts val="0"/>
                        </a:spcBef>
                        <a:spcAft>
                          <a:spcPts val="0"/>
                        </a:spcAft>
                        <a:buNone/>
                      </a:pPr>
                      <a:r>
                        <a:rPr lang="en-US" sz="2400">
                          <a:solidFill>
                            <a:srgbClr val="000000"/>
                          </a:solidFill>
                          <a:latin typeface="Calibri"/>
                          <a:ea typeface="Calibri"/>
                          <a:cs typeface="Calibri"/>
                          <a:sym typeface="Calibri"/>
                        </a:rPr>
                        <a:t>Erases</a:t>
                      </a:r>
                      <a:r>
                        <a:rPr lang="en-US" sz="2400">
                          <a:solidFill>
                            <a:srgbClr val="000000"/>
                          </a:solidFill>
                          <a:latin typeface="Calibri"/>
                          <a:ea typeface="Calibri"/>
                          <a:cs typeface="Calibri"/>
                          <a:sym typeface="Calibri"/>
                        </a:rPr>
                        <a:t> a file</a:t>
                      </a:r>
                      <a:endParaRPr sz="2400">
                        <a:solidFill>
                          <a:srgbClr val="000000"/>
                        </a:solidFill>
                        <a:latin typeface="Calibri"/>
                        <a:ea typeface="Calibri"/>
                        <a:cs typeface="Calibri"/>
                        <a:sym typeface="Calibri"/>
                      </a:endParaRPr>
                    </a:p>
                  </a:txBody>
                  <a:tcPr marT="24925" marB="24925" marR="24925" marL="249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57200" y="152400"/>
            <a:ext cx="81534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Writing a character in a file</a:t>
            </a:r>
            <a:endParaRPr/>
          </a:p>
        </p:txBody>
      </p:sp>
      <p:sp>
        <p:nvSpPr>
          <p:cNvPr id="169" name="Google Shape;169;p27"/>
          <p:cNvSpPr txBox="1"/>
          <p:nvPr>
            <p:ph idx="1" type="body"/>
          </p:nvPr>
        </p:nvSpPr>
        <p:spPr>
          <a:xfrm>
            <a:off x="533400" y="6096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#include&lt;stdio.h&gt;</a:t>
            </a:r>
            <a:endParaRPr/>
          </a:p>
          <a:p>
            <a:pPr indent="0" lvl="0" marL="0" rtl="0" algn="l">
              <a:spcBef>
                <a:spcPts val="480"/>
              </a:spcBef>
              <a:spcAft>
                <a:spcPts val="0"/>
              </a:spcAft>
              <a:buClr>
                <a:schemeClr val="dk1"/>
              </a:buClr>
              <a:buSzPts val="2400"/>
              <a:buNone/>
            </a:pPr>
            <a:r>
              <a:rPr lang="en-US" sz="2400"/>
              <a:t>void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FILE *fp;</a:t>
            </a:r>
            <a:endParaRPr sz="2400"/>
          </a:p>
          <a:p>
            <a:pPr indent="0" lvl="0" marL="0" rtl="0" algn="l">
              <a:spcBef>
                <a:spcPts val="480"/>
              </a:spcBef>
              <a:spcAft>
                <a:spcPts val="0"/>
              </a:spcAft>
              <a:buClr>
                <a:schemeClr val="dk1"/>
              </a:buClr>
              <a:buSzPts val="2400"/>
              <a:buNone/>
            </a:pPr>
            <a:r>
              <a:rPr lang="en-US" sz="2400"/>
              <a:t>	char c;</a:t>
            </a:r>
            <a:endParaRPr/>
          </a:p>
          <a:p>
            <a:pPr indent="0" lvl="0" marL="0" rtl="0" algn="l">
              <a:spcBef>
                <a:spcPts val="480"/>
              </a:spcBef>
              <a:spcAft>
                <a:spcPts val="0"/>
              </a:spcAft>
              <a:buClr>
                <a:schemeClr val="dk1"/>
              </a:buClr>
              <a:buSzPts val="2400"/>
              <a:buNone/>
            </a:pPr>
            <a:r>
              <a:rPr lang="en-US" sz="2400"/>
              <a:t>	printf("enter a character");</a:t>
            </a:r>
            <a:endParaRPr/>
          </a:p>
          <a:p>
            <a:pPr indent="0" lvl="0" marL="0" rtl="0" algn="l">
              <a:spcBef>
                <a:spcPts val="480"/>
              </a:spcBef>
              <a:spcAft>
                <a:spcPts val="0"/>
              </a:spcAft>
              <a:buClr>
                <a:schemeClr val="dk1"/>
              </a:buClr>
              <a:buSzPts val="2400"/>
              <a:buNone/>
            </a:pPr>
            <a:r>
              <a:rPr lang="en-US" sz="2400"/>
              <a:t>	scanf(" %c",&amp;c);</a:t>
            </a:r>
            <a:endParaRPr/>
          </a:p>
          <a:p>
            <a:pPr indent="0" lvl="0" marL="0" rtl="0" algn="l">
              <a:spcBef>
                <a:spcPts val="480"/>
              </a:spcBef>
              <a:spcAft>
                <a:spcPts val="0"/>
              </a:spcAft>
              <a:buClr>
                <a:schemeClr val="dk1"/>
              </a:buClr>
              <a:buSzPts val="2400"/>
              <a:buNone/>
            </a:pPr>
            <a:r>
              <a:rPr lang="en-US" sz="2400"/>
              <a:t>	fp = fopen("sample.txt", "w");</a:t>
            </a:r>
            <a:endParaRPr/>
          </a:p>
          <a:p>
            <a:pPr indent="0" lvl="0" marL="0" rtl="0" algn="l">
              <a:spcBef>
                <a:spcPts val="480"/>
              </a:spcBef>
              <a:spcAft>
                <a:spcPts val="0"/>
              </a:spcAft>
              <a:buClr>
                <a:schemeClr val="dk1"/>
              </a:buClr>
              <a:buSzPts val="2400"/>
              <a:buNone/>
            </a:pPr>
            <a:r>
              <a:rPr lang="en-US" sz="2400"/>
              <a:t>	if(fp==NULL){</a:t>
            </a:r>
            <a:endParaRPr sz="2400"/>
          </a:p>
          <a:p>
            <a:pPr indent="0" lvl="0" marL="0" rtl="0" algn="l">
              <a:spcBef>
                <a:spcPts val="480"/>
              </a:spcBef>
              <a:spcAft>
                <a:spcPts val="0"/>
              </a:spcAft>
              <a:buClr>
                <a:schemeClr val="dk1"/>
              </a:buClr>
              <a:buSzPts val="2400"/>
              <a:buNone/>
            </a:pPr>
            <a:r>
              <a:rPr lang="en-US" sz="2400"/>
              <a:t>		printf("Error while opening file");</a:t>
            </a:r>
            <a:endParaRPr/>
          </a:p>
          <a:p>
            <a:pPr indent="0" lvl="0" marL="0" rtl="0" algn="l">
              <a:spcBef>
                <a:spcPts val="480"/>
              </a:spcBef>
              <a:spcAft>
                <a:spcPts val="0"/>
              </a:spcAft>
              <a:buClr>
                <a:schemeClr val="dk1"/>
              </a:buClr>
              <a:buSzPts val="2400"/>
              <a:buNone/>
            </a:pPr>
            <a:r>
              <a:rPr lang="en-US" sz="2400"/>
              <a:t>		exit(0);</a:t>
            </a:r>
            <a:endParaRPr/>
          </a:p>
          <a:p>
            <a:pPr indent="0" lvl="0" marL="0" rtl="0" algn="l">
              <a:spcBef>
                <a:spcPts val="480"/>
              </a:spcBef>
              <a:spcAft>
                <a:spcPts val="0"/>
              </a:spcAft>
              <a:buClr>
                <a:schemeClr val="dk1"/>
              </a:buClr>
              <a:buSzPts val="2400"/>
              <a:buNone/>
            </a:pPr>
            <a:r>
              <a:rPr lang="en-US" sz="2400"/>
              <a:t>	}</a:t>
            </a:r>
            <a:endParaRPr sz="2400"/>
          </a:p>
          <a:p>
            <a:pPr indent="0" lvl="0" marL="0" rtl="0" algn="l">
              <a:spcBef>
                <a:spcPts val="480"/>
              </a:spcBef>
              <a:spcAft>
                <a:spcPts val="0"/>
              </a:spcAft>
              <a:buClr>
                <a:schemeClr val="dk1"/>
              </a:buClr>
              <a:buSzPts val="2400"/>
              <a:buNone/>
            </a:pPr>
            <a:r>
              <a:rPr lang="en-US" sz="2400"/>
              <a:t>	fputc(c,fp);</a:t>
            </a:r>
            <a:endParaRPr/>
          </a:p>
          <a:p>
            <a:pPr indent="0" lvl="0" marL="0" rtl="0" algn="l">
              <a:spcBef>
                <a:spcPts val="480"/>
              </a:spcBef>
              <a:spcAft>
                <a:spcPts val="0"/>
              </a:spcAft>
              <a:buClr>
                <a:schemeClr val="dk1"/>
              </a:buClr>
              <a:buSzPts val="2400"/>
              <a:buNone/>
            </a:pPr>
            <a:r>
              <a:rPr lang="en-US" sz="2400"/>
              <a:t>	fclose(fp);}</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Read a character from a file</a:t>
            </a:r>
            <a:endParaRPr/>
          </a:p>
        </p:txBody>
      </p:sp>
      <p:sp>
        <p:nvSpPr>
          <p:cNvPr id="175" name="Google Shape;175;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#include&lt;stdio.h&gt;</a:t>
            </a:r>
            <a:endParaRPr/>
          </a:p>
          <a:p>
            <a:pPr indent="0" lvl="0" marL="0" rtl="0" algn="l">
              <a:spcBef>
                <a:spcPts val="480"/>
              </a:spcBef>
              <a:spcAft>
                <a:spcPts val="0"/>
              </a:spcAft>
              <a:buClr>
                <a:schemeClr val="dk1"/>
              </a:buClr>
              <a:buSzPts val="2400"/>
              <a:buNone/>
            </a:pPr>
            <a:r>
              <a:rPr lang="en-US" sz="2400"/>
              <a:t>void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FILE *fp;</a:t>
            </a:r>
            <a:endParaRPr sz="2400"/>
          </a:p>
          <a:p>
            <a:pPr indent="0" lvl="0" marL="0" rtl="0" algn="l">
              <a:spcBef>
                <a:spcPts val="480"/>
              </a:spcBef>
              <a:spcAft>
                <a:spcPts val="0"/>
              </a:spcAft>
              <a:buClr>
                <a:schemeClr val="dk1"/>
              </a:buClr>
              <a:buSzPts val="2400"/>
              <a:buNone/>
            </a:pPr>
            <a:r>
              <a:rPr lang="en-US" sz="2400"/>
              <a:t>	char c;</a:t>
            </a:r>
            <a:endParaRPr/>
          </a:p>
          <a:p>
            <a:pPr indent="0" lvl="0" marL="0" rtl="0" algn="l">
              <a:spcBef>
                <a:spcPts val="480"/>
              </a:spcBef>
              <a:spcAft>
                <a:spcPts val="0"/>
              </a:spcAft>
              <a:buClr>
                <a:schemeClr val="dk1"/>
              </a:buClr>
              <a:buSzPts val="2400"/>
              <a:buNone/>
            </a:pPr>
            <a:r>
              <a:rPr lang="en-US" sz="2400"/>
              <a:t>	fp = fopen("sample.txt", "r");</a:t>
            </a:r>
            <a:endParaRPr/>
          </a:p>
          <a:p>
            <a:pPr indent="0" lvl="0" marL="0" rtl="0" algn="l">
              <a:spcBef>
                <a:spcPts val="480"/>
              </a:spcBef>
              <a:spcAft>
                <a:spcPts val="0"/>
              </a:spcAft>
              <a:buClr>
                <a:schemeClr val="dk1"/>
              </a:buClr>
              <a:buSzPts val="2400"/>
              <a:buNone/>
            </a:pPr>
            <a:r>
              <a:rPr lang="en-US" sz="2400"/>
              <a:t>	printf("\ncontents of files are\n");</a:t>
            </a:r>
            <a:endParaRPr/>
          </a:p>
          <a:p>
            <a:pPr indent="0" lvl="0" marL="0" rtl="0" algn="l">
              <a:spcBef>
                <a:spcPts val="480"/>
              </a:spcBef>
              <a:spcAft>
                <a:spcPts val="0"/>
              </a:spcAft>
              <a:buClr>
                <a:schemeClr val="dk1"/>
              </a:buClr>
              <a:buSzPts val="2400"/>
              <a:buNone/>
            </a:pPr>
            <a:r>
              <a:rPr lang="en-US" sz="2400"/>
              <a:t>	c=fgetc(fp);</a:t>
            </a:r>
            <a:endParaRPr/>
          </a:p>
          <a:p>
            <a:pPr indent="0" lvl="0" marL="0" rtl="0" algn="l">
              <a:spcBef>
                <a:spcPts val="480"/>
              </a:spcBef>
              <a:spcAft>
                <a:spcPts val="0"/>
              </a:spcAft>
              <a:buClr>
                <a:schemeClr val="dk1"/>
              </a:buClr>
              <a:buSzPts val="2400"/>
              <a:buNone/>
            </a:pPr>
            <a:r>
              <a:rPr lang="en-US" sz="2400"/>
              <a:t>	printf("%c",c);</a:t>
            </a:r>
            <a:endParaRPr/>
          </a:p>
          <a:p>
            <a:pPr indent="0" lvl="0" marL="0" rtl="0" algn="l">
              <a:spcBef>
                <a:spcPts val="480"/>
              </a:spcBef>
              <a:spcAft>
                <a:spcPts val="0"/>
              </a:spcAft>
              <a:buClr>
                <a:schemeClr val="dk1"/>
              </a:buClr>
              <a:buSzPts val="2400"/>
              <a:buNone/>
            </a:pPr>
            <a:r>
              <a:rPr lang="en-US" sz="2400"/>
              <a:t>	fclose(fp);</a:t>
            </a:r>
            <a:endParaRPr/>
          </a:p>
          <a:p>
            <a:pPr indent="0" lvl="0" marL="0" rtl="0" algn="l">
              <a:spcBef>
                <a:spcPts val="480"/>
              </a:spcBef>
              <a:spcAft>
                <a:spcPts val="0"/>
              </a:spcAft>
              <a:buClr>
                <a:schemeClr val="dk1"/>
              </a:buClr>
              <a:buSzPts val="2400"/>
              <a:buNone/>
            </a:pPr>
            <a:r>
              <a:rPr lang="en-US" sz="2400"/>
              <a:t>}</a:t>
            </a:r>
            <a:endParaRPr/>
          </a:p>
        </p:txBody>
      </p:sp>
      <p:sp>
        <p:nvSpPr>
          <p:cNvPr id="176" name="Google Shape;176;p28"/>
          <p:cNvSpPr txBox="1"/>
          <p:nvPr/>
        </p:nvSpPr>
        <p:spPr>
          <a:xfrm>
            <a:off x="5715000" y="4648200"/>
            <a:ext cx="29718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while(c!=EOF)</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c=fgetc(fp);</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printf("%c",c);</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2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Writing a string in file</a:t>
            </a:r>
            <a:endParaRPr/>
          </a:p>
        </p:txBody>
      </p:sp>
      <p:sp>
        <p:nvSpPr>
          <p:cNvPr id="182" name="Google Shape;182;p29"/>
          <p:cNvSpPr txBox="1"/>
          <p:nvPr>
            <p:ph idx="1" type="body"/>
          </p:nvPr>
        </p:nvSpPr>
        <p:spPr>
          <a:xfrm>
            <a:off x="457200" y="1285672"/>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#include&lt;stdio.h&gt;</a:t>
            </a:r>
            <a:endParaRPr/>
          </a:p>
          <a:p>
            <a:pPr indent="0" lvl="0" marL="0" rtl="0" algn="l">
              <a:spcBef>
                <a:spcPts val="480"/>
              </a:spcBef>
              <a:spcAft>
                <a:spcPts val="0"/>
              </a:spcAft>
              <a:buClr>
                <a:schemeClr val="dk1"/>
              </a:buClr>
              <a:buSzPts val="2400"/>
              <a:buNone/>
            </a:pPr>
            <a:r>
              <a:rPr lang="en-US" sz="2400"/>
              <a:t>void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FILE *fp;</a:t>
            </a:r>
            <a:endParaRPr/>
          </a:p>
          <a:p>
            <a:pPr indent="0" lvl="0" marL="0" rtl="0" algn="l">
              <a:spcBef>
                <a:spcPts val="480"/>
              </a:spcBef>
              <a:spcAft>
                <a:spcPts val="0"/>
              </a:spcAft>
              <a:buClr>
                <a:schemeClr val="dk1"/>
              </a:buClr>
              <a:buSzPts val="2400"/>
              <a:buNone/>
            </a:pPr>
            <a:r>
              <a:rPr lang="en-US" sz="2400"/>
              <a:t>	int result;</a:t>
            </a:r>
            <a:endParaRPr/>
          </a:p>
          <a:p>
            <a:pPr indent="0" lvl="0" marL="0" rtl="0" algn="l">
              <a:spcBef>
                <a:spcPts val="480"/>
              </a:spcBef>
              <a:spcAft>
                <a:spcPts val="0"/>
              </a:spcAft>
              <a:buClr>
                <a:schemeClr val="dk1"/>
              </a:buClr>
              <a:buSzPts val="2400"/>
              <a:buNone/>
            </a:pPr>
            <a:r>
              <a:rPr lang="en-US" sz="2400"/>
              <a:t>	char c[100];</a:t>
            </a:r>
            <a:endParaRPr/>
          </a:p>
          <a:p>
            <a:pPr indent="0" lvl="0" marL="0" rtl="0" algn="l">
              <a:spcBef>
                <a:spcPts val="480"/>
              </a:spcBef>
              <a:spcAft>
                <a:spcPts val="0"/>
              </a:spcAft>
              <a:buClr>
                <a:schemeClr val="dk1"/>
              </a:buClr>
              <a:buSzPts val="2400"/>
              <a:buNone/>
            </a:pPr>
            <a:r>
              <a:rPr lang="en-US" sz="2400"/>
              <a:t>	printf("enter a line");</a:t>
            </a:r>
            <a:endParaRPr/>
          </a:p>
          <a:p>
            <a:pPr indent="0" lvl="0" marL="0" rtl="0" algn="l">
              <a:spcBef>
                <a:spcPts val="480"/>
              </a:spcBef>
              <a:spcAft>
                <a:spcPts val="0"/>
              </a:spcAft>
              <a:buClr>
                <a:schemeClr val="dk1"/>
              </a:buClr>
              <a:buSzPts val="2400"/>
              <a:buNone/>
            </a:pPr>
            <a:r>
              <a:rPr lang="en-US" sz="2400"/>
              <a:t>	gets(c);</a:t>
            </a:r>
            <a:endParaRPr/>
          </a:p>
          <a:p>
            <a:pPr indent="0" lvl="0" marL="0" rtl="0" algn="l">
              <a:spcBef>
                <a:spcPts val="480"/>
              </a:spcBef>
              <a:spcAft>
                <a:spcPts val="0"/>
              </a:spcAft>
              <a:buClr>
                <a:schemeClr val="dk1"/>
              </a:buClr>
              <a:buSzPts val="2400"/>
              <a:buNone/>
            </a:pPr>
            <a:r>
              <a:rPr lang="en-US" sz="2400"/>
              <a:t>	fp = fopen("source.txt", "w");</a:t>
            </a:r>
            <a:endParaRPr/>
          </a:p>
          <a:p>
            <a:pPr indent="0" lvl="0" marL="0" rtl="0" algn="l">
              <a:spcBef>
                <a:spcPts val="480"/>
              </a:spcBef>
              <a:spcAft>
                <a:spcPts val="0"/>
              </a:spcAft>
              <a:buClr>
                <a:schemeClr val="dk1"/>
              </a:buClr>
              <a:buSzPts val="2400"/>
              <a:buNone/>
            </a:pPr>
            <a:r>
              <a:rPr lang="en-US" sz="2400"/>
              <a:t>	fputs(c,fp);</a:t>
            </a:r>
            <a:endParaRPr sz="2400"/>
          </a:p>
          <a:p>
            <a:pPr indent="0" lvl="0" marL="0" rtl="0" algn="l">
              <a:spcBef>
                <a:spcPts val="480"/>
              </a:spcBef>
              <a:spcAft>
                <a:spcPts val="0"/>
              </a:spcAft>
              <a:buClr>
                <a:schemeClr val="dk1"/>
              </a:buClr>
              <a:buSzPts val="2400"/>
              <a:buNone/>
            </a:pPr>
            <a:r>
              <a:rPr lang="en-US" sz="2400"/>
              <a:t>	fclose(fp);</a:t>
            </a:r>
            <a:endParaRPr/>
          </a:p>
          <a:p>
            <a:pPr indent="0" lvl="0" marL="0" rtl="0" algn="l">
              <a:spcBef>
                <a:spcPts val="480"/>
              </a:spcBef>
              <a:spcAft>
                <a:spcPts val="0"/>
              </a:spcAft>
              <a:buClr>
                <a:schemeClr val="dk1"/>
              </a:buClr>
              <a:buSzPts val="2400"/>
              <a:buNone/>
            </a:pPr>
            <a:r>
              <a:rPr lang="en-US" sz="2400"/>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Copying from source to destination</a:t>
            </a:r>
            <a:endParaRPr/>
          </a:p>
        </p:txBody>
      </p:sp>
      <p:sp>
        <p:nvSpPr>
          <p:cNvPr id="188" name="Google Shape;188;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#include&lt;stdio.h&gt;</a:t>
            </a:r>
            <a:endParaRPr/>
          </a:p>
          <a:p>
            <a:pPr indent="0" lvl="0" marL="0" rtl="0" algn="l">
              <a:spcBef>
                <a:spcPts val="480"/>
              </a:spcBef>
              <a:spcAft>
                <a:spcPts val="0"/>
              </a:spcAft>
              <a:buClr>
                <a:schemeClr val="dk1"/>
              </a:buClr>
              <a:buSzPts val="2400"/>
              <a:buNone/>
            </a:pPr>
            <a:r>
              <a:rPr lang="en-US" sz="2400"/>
              <a:t>void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FILE *fp1,*fp2;</a:t>
            </a:r>
            <a:endParaRPr sz="2400"/>
          </a:p>
          <a:p>
            <a:pPr indent="0" lvl="0" marL="0" rtl="0" algn="l">
              <a:spcBef>
                <a:spcPts val="480"/>
              </a:spcBef>
              <a:spcAft>
                <a:spcPts val="0"/>
              </a:spcAft>
              <a:buClr>
                <a:schemeClr val="dk1"/>
              </a:buClr>
              <a:buSzPts val="2400"/>
              <a:buNone/>
            </a:pPr>
            <a:r>
              <a:rPr lang="en-US" sz="2400"/>
              <a:t>	char c;</a:t>
            </a:r>
            <a:endParaRPr/>
          </a:p>
          <a:p>
            <a:pPr indent="0" lvl="0" marL="0" rtl="0" algn="l">
              <a:spcBef>
                <a:spcPts val="480"/>
              </a:spcBef>
              <a:spcAft>
                <a:spcPts val="0"/>
              </a:spcAft>
              <a:buClr>
                <a:schemeClr val="dk1"/>
              </a:buClr>
              <a:buSzPts val="2400"/>
              <a:buNone/>
            </a:pPr>
            <a:r>
              <a:rPr lang="en-US" sz="2400"/>
              <a:t>	fp1 = fopen("source.txt", "r");</a:t>
            </a:r>
            <a:endParaRPr/>
          </a:p>
          <a:p>
            <a:pPr indent="0" lvl="0" marL="0" rtl="0" algn="l">
              <a:spcBef>
                <a:spcPts val="480"/>
              </a:spcBef>
              <a:spcAft>
                <a:spcPts val="0"/>
              </a:spcAft>
              <a:buClr>
                <a:schemeClr val="dk1"/>
              </a:buClr>
              <a:buSzPts val="2400"/>
              <a:buNone/>
            </a:pPr>
            <a:r>
              <a:rPr lang="en-US" sz="2400"/>
              <a:t>	fp2 = fopen("dest.txt", "w");</a:t>
            </a:r>
            <a:endParaRPr/>
          </a:p>
          <a:p>
            <a:pPr indent="0" lvl="0" marL="0" rtl="0" algn="l">
              <a:spcBef>
                <a:spcPts val="480"/>
              </a:spcBef>
              <a:spcAft>
                <a:spcPts val="0"/>
              </a:spcAft>
              <a:buClr>
                <a:schemeClr val="dk1"/>
              </a:buClr>
              <a:buSzPts val="2400"/>
              <a:buNone/>
            </a:pPr>
            <a:r>
              <a:rPr lang="en-US" sz="2400"/>
              <a:t>	if(fp1==NULL||fp2==NULL)</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printf("Error while opening file");</a:t>
            </a:r>
            <a:endParaRPr/>
          </a:p>
          <a:p>
            <a:pPr indent="0" lvl="0" marL="0" rtl="0" algn="l">
              <a:spcBef>
                <a:spcPts val="480"/>
              </a:spcBef>
              <a:spcAft>
                <a:spcPts val="0"/>
              </a:spcAft>
              <a:buClr>
                <a:schemeClr val="dk1"/>
              </a:buClr>
              <a:buSzPts val="2400"/>
              <a:buNone/>
            </a:pPr>
            <a:r>
              <a:rPr lang="en-US" sz="2400"/>
              <a:t>		exit(0);</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94" name="Google Shape;194;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            printf("\ncopying content of files\n");</a:t>
            </a:r>
            <a:endParaRPr/>
          </a:p>
          <a:p>
            <a:pPr indent="0" lvl="0" marL="0" rtl="0" algn="l">
              <a:spcBef>
                <a:spcPts val="480"/>
              </a:spcBef>
              <a:spcAft>
                <a:spcPts val="0"/>
              </a:spcAft>
              <a:buClr>
                <a:schemeClr val="dk1"/>
              </a:buClr>
              <a:buSzPts val="2400"/>
              <a:buNone/>
            </a:pPr>
            <a:r>
              <a:rPr lang="en-US" sz="2400"/>
              <a:t>	while((c=fgetc(fp1))!=EOF)</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fputc(c,fp2);</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fclose(fp1);</a:t>
            </a:r>
            <a:endParaRPr/>
          </a:p>
          <a:p>
            <a:pPr indent="0" lvl="0" marL="0" rtl="0" algn="l">
              <a:spcBef>
                <a:spcPts val="480"/>
              </a:spcBef>
              <a:spcAft>
                <a:spcPts val="0"/>
              </a:spcAft>
              <a:buClr>
                <a:schemeClr val="dk1"/>
              </a:buClr>
              <a:buSzPts val="2400"/>
              <a:buNone/>
            </a:pPr>
            <a:r>
              <a:rPr lang="en-US" sz="2400"/>
              <a:t>	fclose(fp2);</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Why files are needed?</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When a program is terminated, the entire data is lost. Storing in a file will preserve your data even if the program terminates.</a:t>
            </a:r>
            <a:endParaRPr/>
          </a:p>
          <a:p>
            <a:pPr indent="-342900" lvl="0" marL="342900" rtl="0" algn="l">
              <a:spcBef>
                <a:spcPts val="480"/>
              </a:spcBef>
              <a:spcAft>
                <a:spcPts val="0"/>
              </a:spcAft>
              <a:buClr>
                <a:schemeClr val="dk1"/>
              </a:buClr>
              <a:buSzPts val="2400"/>
              <a:buChar char="•"/>
            </a:pPr>
            <a:r>
              <a:rPr lang="en-US" sz="2400"/>
              <a:t>If you have to enter a large number of data, it will take a lot of time to enter them all.</a:t>
            </a:r>
            <a:br>
              <a:rPr lang="en-US" sz="2400"/>
            </a:br>
            <a:r>
              <a:rPr lang="en-US" sz="2400"/>
              <a:t>However, if you have a file containing all the data, you can easily access the contents of the file using few commands in C.</a:t>
            </a:r>
            <a:endParaRPr/>
          </a:p>
          <a:p>
            <a:pPr indent="-342900" lvl="0" marL="342900" rtl="0" algn="l">
              <a:spcBef>
                <a:spcPts val="480"/>
              </a:spcBef>
              <a:spcAft>
                <a:spcPts val="0"/>
              </a:spcAft>
              <a:buClr>
                <a:schemeClr val="dk1"/>
              </a:buClr>
              <a:buSzPts val="2400"/>
              <a:buChar char="•"/>
            </a:pPr>
            <a:r>
              <a:rPr lang="en-US" sz="2400"/>
              <a:t>You can easily move your data from one computer to another without any changes.</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Read String from file</a:t>
            </a:r>
            <a:endParaRPr/>
          </a:p>
        </p:txBody>
      </p:sp>
      <p:sp>
        <p:nvSpPr>
          <p:cNvPr id="200" name="Google Shape;200;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#include&lt;stdio.h&gt;</a:t>
            </a:r>
            <a:endParaRPr/>
          </a:p>
          <a:p>
            <a:pPr indent="0" lvl="0" marL="0" rtl="0" algn="l">
              <a:spcBef>
                <a:spcPts val="480"/>
              </a:spcBef>
              <a:spcAft>
                <a:spcPts val="0"/>
              </a:spcAft>
              <a:buClr>
                <a:schemeClr val="dk1"/>
              </a:buClr>
              <a:buSzPts val="2400"/>
              <a:buNone/>
            </a:pPr>
            <a:r>
              <a:rPr lang="en-US" sz="2400"/>
              <a:t>void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FILE *fp;</a:t>
            </a:r>
            <a:endParaRPr/>
          </a:p>
          <a:p>
            <a:pPr indent="0" lvl="0" marL="0" rtl="0" algn="l">
              <a:spcBef>
                <a:spcPts val="480"/>
              </a:spcBef>
              <a:spcAft>
                <a:spcPts val="0"/>
              </a:spcAft>
              <a:buClr>
                <a:schemeClr val="dk1"/>
              </a:buClr>
              <a:buSzPts val="2400"/>
              <a:buNone/>
            </a:pPr>
            <a:r>
              <a:rPr lang="en-US" sz="2400"/>
              <a:t>	int result;</a:t>
            </a:r>
            <a:endParaRPr/>
          </a:p>
          <a:p>
            <a:pPr indent="0" lvl="0" marL="0" rtl="0" algn="l">
              <a:spcBef>
                <a:spcPts val="480"/>
              </a:spcBef>
              <a:spcAft>
                <a:spcPts val="0"/>
              </a:spcAft>
              <a:buClr>
                <a:schemeClr val="dk1"/>
              </a:buClr>
              <a:buSzPts val="2400"/>
              <a:buNone/>
            </a:pPr>
            <a:r>
              <a:rPr lang="en-US" sz="2400"/>
              <a:t>	char c[100];</a:t>
            </a:r>
            <a:endParaRPr/>
          </a:p>
          <a:p>
            <a:pPr indent="0" lvl="0" marL="0" rtl="0" algn="l">
              <a:spcBef>
                <a:spcPts val="480"/>
              </a:spcBef>
              <a:spcAft>
                <a:spcPts val="0"/>
              </a:spcAft>
              <a:buClr>
                <a:schemeClr val="dk1"/>
              </a:buClr>
              <a:buSzPts val="2400"/>
              <a:buNone/>
            </a:pPr>
            <a:r>
              <a:rPr lang="en-US" sz="2400"/>
              <a:t>	fp = fopen("dest.txt", "r");</a:t>
            </a:r>
            <a:endParaRPr/>
          </a:p>
          <a:p>
            <a:pPr indent="0" lvl="0" marL="0" rtl="0" algn="l">
              <a:spcBef>
                <a:spcPts val="480"/>
              </a:spcBef>
              <a:spcAft>
                <a:spcPts val="0"/>
              </a:spcAft>
              <a:buClr>
                <a:schemeClr val="dk1"/>
              </a:buClr>
              <a:buSzPts val="2400"/>
              <a:buNone/>
            </a:pPr>
            <a:r>
              <a:rPr lang="en-US" sz="2400"/>
              <a:t>	fgets(c,100,fp);</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n-US" sz="2400"/>
              <a:t>	printf("%s",c);</a:t>
            </a:r>
            <a:endParaRPr/>
          </a:p>
          <a:p>
            <a:pPr indent="0" lvl="0" marL="0" rtl="0" algn="l">
              <a:spcBef>
                <a:spcPts val="480"/>
              </a:spcBef>
              <a:spcAft>
                <a:spcPts val="0"/>
              </a:spcAft>
              <a:buClr>
                <a:schemeClr val="dk1"/>
              </a:buClr>
              <a:buSzPts val="2400"/>
              <a:buNone/>
            </a:pPr>
            <a:r>
              <a:rPr lang="en-US" sz="2400"/>
              <a:t>	fclose(fp);</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81000" y="76200"/>
            <a:ext cx="8534400" cy="5635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Read and write formatted data</a:t>
            </a:r>
            <a:endParaRPr/>
          </a:p>
        </p:txBody>
      </p:sp>
      <p:sp>
        <p:nvSpPr>
          <p:cNvPr id="206" name="Google Shape;206;p33"/>
          <p:cNvSpPr txBox="1"/>
          <p:nvPr>
            <p:ph idx="1" type="body"/>
          </p:nvPr>
        </p:nvSpPr>
        <p:spPr>
          <a:xfrm>
            <a:off x="457200" y="579437"/>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#include&lt;stdio.h&gt;</a:t>
            </a:r>
            <a:endParaRPr/>
          </a:p>
          <a:p>
            <a:pPr indent="0" lvl="0" marL="0" rtl="0" algn="l">
              <a:spcBef>
                <a:spcPts val="480"/>
              </a:spcBef>
              <a:spcAft>
                <a:spcPts val="0"/>
              </a:spcAft>
              <a:buClr>
                <a:schemeClr val="dk1"/>
              </a:buClr>
              <a:buSzPts val="2400"/>
              <a:buNone/>
            </a:pPr>
            <a:r>
              <a:rPr lang="en-US" sz="2400"/>
              <a:t>void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FILE *fp;</a:t>
            </a:r>
            <a:endParaRPr/>
          </a:p>
          <a:p>
            <a:pPr indent="0" lvl="0" marL="0" rtl="0" algn="l">
              <a:spcBef>
                <a:spcPts val="480"/>
              </a:spcBef>
              <a:spcAft>
                <a:spcPts val="0"/>
              </a:spcAft>
              <a:buClr>
                <a:schemeClr val="dk1"/>
              </a:buClr>
              <a:buSzPts val="2400"/>
              <a:buNone/>
            </a:pPr>
            <a:r>
              <a:rPr lang="en-US" sz="2400"/>
              <a:t>	int x,a=10;</a:t>
            </a:r>
            <a:endParaRPr/>
          </a:p>
          <a:p>
            <a:pPr indent="0" lvl="0" marL="0" rtl="0" algn="l">
              <a:spcBef>
                <a:spcPts val="480"/>
              </a:spcBef>
              <a:spcAft>
                <a:spcPts val="0"/>
              </a:spcAft>
              <a:buClr>
                <a:schemeClr val="dk1"/>
              </a:buClr>
              <a:buSzPts val="2400"/>
              <a:buNone/>
            </a:pPr>
            <a:r>
              <a:rPr lang="en-US" sz="2400"/>
              <a:t>	float y,b=5.5;</a:t>
            </a:r>
            <a:endParaRPr/>
          </a:p>
          <a:p>
            <a:pPr indent="0" lvl="0" marL="0" rtl="0" algn="l">
              <a:spcBef>
                <a:spcPts val="480"/>
              </a:spcBef>
              <a:spcAft>
                <a:spcPts val="0"/>
              </a:spcAft>
              <a:buClr>
                <a:schemeClr val="dk1"/>
              </a:buClr>
              <a:buSzPts val="2400"/>
              <a:buNone/>
            </a:pPr>
            <a:r>
              <a:rPr lang="en-US" sz="2400"/>
              <a:t>	char z,c='M';</a:t>
            </a:r>
            <a:endParaRPr/>
          </a:p>
          <a:p>
            <a:pPr indent="0" lvl="0" marL="0" rtl="0" algn="l">
              <a:spcBef>
                <a:spcPts val="480"/>
              </a:spcBef>
              <a:spcAft>
                <a:spcPts val="0"/>
              </a:spcAft>
              <a:buClr>
                <a:schemeClr val="dk1"/>
              </a:buClr>
              <a:buSzPts val="2400"/>
              <a:buNone/>
            </a:pPr>
            <a:r>
              <a:rPr lang="en-US" sz="2400"/>
              <a:t>	fp = fopen("form.txt", "w");</a:t>
            </a:r>
            <a:endParaRPr/>
          </a:p>
          <a:p>
            <a:pPr indent="0" lvl="0" marL="0" rtl="0" algn="l">
              <a:spcBef>
                <a:spcPts val="480"/>
              </a:spcBef>
              <a:spcAft>
                <a:spcPts val="0"/>
              </a:spcAft>
              <a:buClr>
                <a:schemeClr val="dk1"/>
              </a:buClr>
              <a:buSzPts val="2400"/>
              <a:buNone/>
            </a:pPr>
            <a:r>
              <a:rPr lang="en-US" sz="2400"/>
              <a:t>	fprintf(fp,"%d %f %c\n",a,b,c);</a:t>
            </a:r>
            <a:endParaRPr/>
          </a:p>
          <a:p>
            <a:pPr indent="0" lvl="0" marL="0" rtl="0" algn="l">
              <a:spcBef>
                <a:spcPts val="480"/>
              </a:spcBef>
              <a:spcAft>
                <a:spcPts val="0"/>
              </a:spcAft>
              <a:buClr>
                <a:schemeClr val="dk1"/>
              </a:buClr>
              <a:buSzPts val="2400"/>
              <a:buNone/>
            </a:pPr>
            <a:r>
              <a:rPr lang="en-US" sz="2400"/>
              <a:t>	fclose(fp);</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fp=fopen("form.txt", "r");</a:t>
            </a:r>
            <a:endParaRPr/>
          </a:p>
          <a:p>
            <a:pPr indent="0" lvl="0" marL="0" rtl="0" algn="l">
              <a:spcBef>
                <a:spcPts val="480"/>
              </a:spcBef>
              <a:spcAft>
                <a:spcPts val="0"/>
              </a:spcAft>
              <a:buClr>
                <a:schemeClr val="dk1"/>
              </a:buClr>
              <a:buSzPts val="2400"/>
              <a:buNone/>
            </a:pPr>
            <a:r>
              <a:rPr lang="en-US" sz="2400"/>
              <a:t>	fscanf(fp,"%d %f %c\n",&amp;x,&amp;y,&amp;z);</a:t>
            </a:r>
            <a:endParaRPr/>
          </a:p>
          <a:p>
            <a:pPr indent="0" lvl="0" marL="0" rtl="0" algn="l">
              <a:spcBef>
                <a:spcPts val="480"/>
              </a:spcBef>
              <a:spcAft>
                <a:spcPts val="0"/>
              </a:spcAft>
              <a:buClr>
                <a:schemeClr val="dk1"/>
              </a:buClr>
              <a:buSzPts val="2400"/>
              <a:buNone/>
            </a:pPr>
            <a:r>
              <a:rPr lang="en-US" sz="2400"/>
              <a:t>	printf("\n%d \n%f\n%c",x,y,z);}</a:t>
            </a:r>
            <a:endParaRPr sz="2400"/>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Write and Read int into file</a:t>
            </a:r>
            <a:endParaRPr/>
          </a:p>
        </p:txBody>
      </p:sp>
      <p:sp>
        <p:nvSpPr>
          <p:cNvPr id="212" name="Google Shape;212;p34"/>
          <p:cNvSpPr txBox="1"/>
          <p:nvPr>
            <p:ph idx="1" type="body"/>
          </p:nvPr>
        </p:nvSpPr>
        <p:spPr>
          <a:xfrm>
            <a:off x="457200" y="12954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#include&lt;stdio.h&gt;</a:t>
            </a:r>
            <a:endParaRPr/>
          </a:p>
          <a:p>
            <a:pPr indent="0" lvl="0" marL="0" rtl="0" algn="l">
              <a:spcBef>
                <a:spcPts val="480"/>
              </a:spcBef>
              <a:spcAft>
                <a:spcPts val="0"/>
              </a:spcAft>
              <a:buClr>
                <a:schemeClr val="dk1"/>
              </a:buClr>
              <a:buSzPts val="2400"/>
              <a:buNone/>
            </a:pPr>
            <a:r>
              <a:rPr lang="en-US" sz="2400"/>
              <a:t>#include&lt;conio.h&gt;</a:t>
            </a:r>
            <a:endParaRPr/>
          </a:p>
          <a:p>
            <a:pPr indent="0" lvl="0" marL="0" rtl="0" algn="l">
              <a:spcBef>
                <a:spcPts val="480"/>
              </a:spcBef>
              <a:spcAft>
                <a:spcPts val="0"/>
              </a:spcAft>
              <a:buClr>
                <a:schemeClr val="dk1"/>
              </a:buClr>
              <a:buSzPts val="2400"/>
              <a:buNone/>
            </a:pPr>
            <a:r>
              <a:rPr lang="en-US" sz="2400"/>
              <a:t>#include&lt;process.h&gt;</a:t>
            </a:r>
            <a:endParaRPr/>
          </a:p>
          <a:p>
            <a:pPr indent="0" lvl="0" marL="0" rtl="0" algn="l">
              <a:spcBef>
                <a:spcPts val="480"/>
              </a:spcBef>
              <a:spcAft>
                <a:spcPts val="0"/>
              </a:spcAft>
              <a:buClr>
                <a:schemeClr val="dk1"/>
              </a:buClr>
              <a:buSzPts val="2400"/>
              <a:buNone/>
            </a:pPr>
            <a:r>
              <a:rPr lang="en-US" sz="2400"/>
              <a:t>void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FILE *fp;</a:t>
            </a:r>
            <a:endParaRPr/>
          </a:p>
          <a:p>
            <a:pPr indent="0" lvl="0" marL="0" rtl="0" algn="l">
              <a:spcBef>
                <a:spcPts val="480"/>
              </a:spcBef>
              <a:spcAft>
                <a:spcPts val="0"/>
              </a:spcAft>
              <a:buClr>
                <a:schemeClr val="dk1"/>
              </a:buClr>
              <a:buSzPts val="2400"/>
              <a:buNone/>
            </a:pPr>
            <a:r>
              <a:rPr lang="en-US" sz="2400"/>
              <a:t>	int x,y;</a:t>
            </a:r>
            <a:endParaRPr/>
          </a:p>
          <a:p>
            <a:pPr indent="0" lvl="0" marL="0" rtl="0" algn="l">
              <a:spcBef>
                <a:spcPts val="480"/>
              </a:spcBef>
              <a:spcAft>
                <a:spcPts val="0"/>
              </a:spcAft>
              <a:buClr>
                <a:schemeClr val="dk1"/>
              </a:buClr>
              <a:buSzPts val="2400"/>
              <a:buNone/>
            </a:pPr>
            <a:r>
              <a:rPr lang="en-US" sz="2400"/>
              <a:t>	fp = fopen("integ.txt", "a");</a:t>
            </a:r>
            <a:endParaRPr/>
          </a:p>
          <a:p>
            <a:pPr indent="0" lvl="0" marL="0" rtl="0" algn="l">
              <a:spcBef>
                <a:spcPts val="480"/>
              </a:spcBef>
              <a:spcAft>
                <a:spcPts val="0"/>
              </a:spcAft>
              <a:buClr>
                <a:schemeClr val="dk1"/>
              </a:buClr>
              <a:buSzPts val="2400"/>
              <a:buNone/>
            </a:pPr>
            <a:r>
              <a:rPr lang="en-US" sz="2400"/>
              <a:t>	printf("enter a number");</a:t>
            </a:r>
            <a:endParaRPr/>
          </a:p>
          <a:p>
            <a:pPr indent="0" lvl="0" marL="0" rtl="0" algn="l">
              <a:spcBef>
                <a:spcPts val="480"/>
              </a:spcBef>
              <a:spcAft>
                <a:spcPts val="0"/>
              </a:spcAft>
              <a:buClr>
                <a:schemeClr val="dk1"/>
              </a:buClr>
              <a:buSzPts val="2400"/>
              <a:buNone/>
            </a:pPr>
            <a:r>
              <a:rPr lang="en-US" sz="2400"/>
              <a:t>	scanf("%d",&amp;x);</a:t>
            </a:r>
            <a:endParaRPr/>
          </a:p>
          <a:p>
            <a:pPr indent="0" lvl="0" marL="0" rtl="0" algn="l">
              <a:spcBef>
                <a:spcPts val="480"/>
              </a:spcBef>
              <a:spcAft>
                <a:spcPts val="0"/>
              </a:spcAft>
              <a:buClr>
                <a:schemeClr val="dk1"/>
              </a:buClr>
              <a:buSzPts val="2400"/>
              <a:buNone/>
            </a:pPr>
            <a:r>
              <a:rPr lang="en-US" sz="2400"/>
              <a:t>	putw(x,fp);</a:t>
            </a:r>
            <a:endParaRPr/>
          </a:p>
          <a:p>
            <a:pPr indent="0" lvl="0" marL="0" rtl="0" algn="l">
              <a:spcBef>
                <a:spcPts val="480"/>
              </a:spcBef>
              <a:spcAft>
                <a:spcPts val="0"/>
              </a:spcAft>
              <a:buClr>
                <a:schemeClr val="dk1"/>
              </a:buClr>
              <a:buSzPts val="2400"/>
              <a:buNone/>
            </a:pPr>
            <a:r>
              <a:rPr lang="en-US" sz="2400"/>
              <a:t>	fclose(fp);</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18" name="Google Shape;218;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fp = fopen("integ.txt", "r");</a:t>
            </a:r>
            <a:endParaRPr/>
          </a:p>
          <a:p>
            <a:pPr indent="0" lvl="0" marL="0" rtl="0" algn="l">
              <a:spcBef>
                <a:spcPts val="480"/>
              </a:spcBef>
              <a:spcAft>
                <a:spcPts val="0"/>
              </a:spcAft>
              <a:buClr>
                <a:schemeClr val="dk1"/>
              </a:buClr>
              <a:buSzPts val="2400"/>
              <a:buNone/>
            </a:pPr>
            <a:r>
              <a:rPr lang="en-US" sz="2400"/>
              <a:t>	y=getw(fp);</a:t>
            </a:r>
            <a:endParaRPr/>
          </a:p>
          <a:p>
            <a:pPr indent="0" lvl="0" marL="0" rtl="0" algn="l">
              <a:spcBef>
                <a:spcPts val="480"/>
              </a:spcBef>
              <a:spcAft>
                <a:spcPts val="0"/>
              </a:spcAft>
              <a:buClr>
                <a:schemeClr val="dk1"/>
              </a:buClr>
              <a:buSzPts val="2400"/>
              <a:buNone/>
            </a:pPr>
            <a:r>
              <a:rPr lang="en-US" sz="2400"/>
              <a:t>	while(y!=-1)</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printf("%d",y);	</a:t>
            </a:r>
            <a:endParaRPr/>
          </a:p>
          <a:p>
            <a:pPr indent="0" lvl="0" marL="0" rtl="0" algn="l">
              <a:spcBef>
                <a:spcPts val="480"/>
              </a:spcBef>
              <a:spcAft>
                <a:spcPts val="0"/>
              </a:spcAft>
              <a:buClr>
                <a:schemeClr val="dk1"/>
              </a:buClr>
              <a:buSzPts val="2400"/>
              <a:buNone/>
            </a:pPr>
            <a:r>
              <a:rPr lang="en-US" sz="2400"/>
              <a:t>		y=getw(fp);</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457200" y="1524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Writing a Block into a file</a:t>
            </a:r>
            <a:endParaRPr/>
          </a:p>
        </p:txBody>
      </p:sp>
      <p:sp>
        <p:nvSpPr>
          <p:cNvPr id="224" name="Google Shape;224;p36"/>
          <p:cNvSpPr txBox="1"/>
          <p:nvPr>
            <p:ph idx="1" type="body"/>
          </p:nvPr>
        </p:nvSpPr>
        <p:spPr>
          <a:xfrm>
            <a:off x="457200" y="9906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#include&lt;stdio.h&gt;</a:t>
            </a:r>
            <a:endParaRPr sz="2400"/>
          </a:p>
          <a:p>
            <a:pPr indent="0" lvl="0" marL="0" rtl="0" algn="l">
              <a:spcBef>
                <a:spcPts val="480"/>
              </a:spcBef>
              <a:spcAft>
                <a:spcPts val="0"/>
              </a:spcAft>
              <a:buClr>
                <a:schemeClr val="dk1"/>
              </a:buClr>
              <a:buSzPts val="2400"/>
              <a:buNone/>
            </a:pPr>
            <a:r>
              <a:rPr lang="en-US" sz="2400"/>
              <a:t>struct employee</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char name[20];</a:t>
            </a:r>
            <a:endParaRPr/>
          </a:p>
          <a:p>
            <a:pPr indent="0" lvl="0" marL="0" rtl="0" algn="l">
              <a:spcBef>
                <a:spcPts val="480"/>
              </a:spcBef>
              <a:spcAft>
                <a:spcPts val="0"/>
              </a:spcAft>
              <a:buClr>
                <a:schemeClr val="dk1"/>
              </a:buClr>
              <a:buSzPts val="2400"/>
              <a:buNone/>
            </a:pPr>
            <a:r>
              <a:rPr lang="en-US" sz="2400"/>
              <a:t>	int age;</a:t>
            </a:r>
            <a:endParaRPr/>
          </a:p>
          <a:p>
            <a:pPr indent="0" lvl="0" marL="0" rtl="0" algn="l">
              <a:spcBef>
                <a:spcPts val="480"/>
              </a:spcBef>
              <a:spcAft>
                <a:spcPts val="0"/>
              </a:spcAft>
              <a:buClr>
                <a:schemeClr val="dk1"/>
              </a:buClr>
              <a:buSzPts val="2400"/>
              <a:buNone/>
            </a:pPr>
            <a:r>
              <a:rPr lang="en-US" sz="2400"/>
              <a:t>	float salary;</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void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struct employee emp;	</a:t>
            </a:r>
            <a:endParaRPr/>
          </a:p>
          <a:p>
            <a:pPr indent="0" lvl="0" marL="0" rtl="0" algn="l">
              <a:spcBef>
                <a:spcPts val="480"/>
              </a:spcBef>
              <a:spcAft>
                <a:spcPts val="0"/>
              </a:spcAft>
              <a:buClr>
                <a:schemeClr val="dk1"/>
              </a:buClr>
              <a:buSzPts val="2400"/>
              <a:buNone/>
            </a:pPr>
            <a:r>
              <a:rPr lang="en-US" sz="2400"/>
              <a:t>	FILE *fp;</a:t>
            </a:r>
            <a:endParaRPr/>
          </a:p>
          <a:p>
            <a:pPr indent="0" lvl="0" marL="0" rtl="0" algn="l">
              <a:spcBef>
                <a:spcPts val="480"/>
              </a:spcBef>
              <a:spcAft>
                <a:spcPts val="0"/>
              </a:spcAft>
              <a:buClr>
                <a:schemeClr val="dk1"/>
              </a:buClr>
              <a:buSzPts val="2400"/>
              <a:buNone/>
            </a:pPr>
            <a:r>
              <a:rPr lang="en-US" sz="2400"/>
              <a:t>	char c;</a:t>
            </a:r>
            <a:endParaRPr/>
          </a:p>
          <a:p>
            <a:pPr indent="0" lvl="0" marL="0" rtl="0" algn="l">
              <a:spcBef>
                <a:spcPts val="480"/>
              </a:spcBef>
              <a:spcAft>
                <a:spcPts val="0"/>
              </a:spcAft>
              <a:buClr>
                <a:schemeClr val="dk1"/>
              </a:buClr>
              <a:buSzPts val="2400"/>
              <a:buNone/>
            </a:pPr>
            <a:r>
              <a:rPr lang="en-US" sz="2400"/>
              <a:t>	fp = fopen("student.txt", "w");</a:t>
            </a:r>
            <a:endParaRPr sz="2400"/>
          </a:p>
          <a:p>
            <a:pPr indent="0" lvl="0" marL="0" rtl="0" algn="l">
              <a:spcBef>
                <a:spcPts val="480"/>
              </a:spcBef>
              <a:spcAft>
                <a:spcPts val="0"/>
              </a:spcAft>
              <a:buClr>
                <a:schemeClr val="dk1"/>
              </a:buClr>
              <a:buSzPts val="2400"/>
              <a:buNone/>
            </a:pPr>
            <a:r>
              <a:rPr lang="en-US" sz="2400"/>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idx="1" type="body"/>
          </p:nvPr>
        </p:nvSpPr>
        <p:spPr>
          <a:xfrm>
            <a:off x="457200" y="1524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	do</a:t>
            </a:r>
            <a:endParaRPr sz="2400"/>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printf("\nenter name");</a:t>
            </a:r>
            <a:endParaRPr/>
          </a:p>
          <a:p>
            <a:pPr indent="0" lvl="0" marL="0" rtl="0" algn="l">
              <a:spcBef>
                <a:spcPts val="480"/>
              </a:spcBef>
              <a:spcAft>
                <a:spcPts val="0"/>
              </a:spcAft>
              <a:buClr>
                <a:schemeClr val="dk1"/>
              </a:buClr>
              <a:buSzPts val="2400"/>
              <a:buNone/>
            </a:pPr>
            <a:r>
              <a:rPr lang="en-US" sz="2400"/>
              <a:t>		fflush(stdin);</a:t>
            </a:r>
            <a:endParaRPr/>
          </a:p>
          <a:p>
            <a:pPr indent="0" lvl="0" marL="0" rtl="0" algn="l">
              <a:spcBef>
                <a:spcPts val="480"/>
              </a:spcBef>
              <a:spcAft>
                <a:spcPts val="0"/>
              </a:spcAft>
              <a:buClr>
                <a:schemeClr val="dk1"/>
              </a:buClr>
              <a:buSzPts val="2400"/>
              <a:buNone/>
            </a:pPr>
            <a:r>
              <a:rPr lang="en-US" sz="2400"/>
              <a:t>		gets(emp.name);</a:t>
            </a:r>
            <a:endParaRPr/>
          </a:p>
          <a:p>
            <a:pPr indent="0" lvl="0" marL="0" rtl="0" algn="l">
              <a:spcBef>
                <a:spcPts val="480"/>
              </a:spcBef>
              <a:spcAft>
                <a:spcPts val="0"/>
              </a:spcAft>
              <a:buClr>
                <a:schemeClr val="dk1"/>
              </a:buClr>
              <a:buSzPts val="2400"/>
              <a:buNone/>
            </a:pPr>
            <a:r>
              <a:rPr lang="en-US" sz="2400"/>
              <a:t>		printf("\nenter age");</a:t>
            </a:r>
            <a:endParaRPr/>
          </a:p>
          <a:p>
            <a:pPr indent="0" lvl="0" marL="0" rtl="0" algn="l">
              <a:spcBef>
                <a:spcPts val="480"/>
              </a:spcBef>
              <a:spcAft>
                <a:spcPts val="0"/>
              </a:spcAft>
              <a:buClr>
                <a:schemeClr val="dk1"/>
              </a:buClr>
              <a:buSzPts val="2400"/>
              <a:buNone/>
            </a:pPr>
            <a:r>
              <a:rPr lang="en-US" sz="2400"/>
              <a:t>		scanf("%d",&amp;emp.age);</a:t>
            </a:r>
            <a:endParaRPr/>
          </a:p>
          <a:p>
            <a:pPr indent="0" lvl="0" marL="0" rtl="0" algn="l">
              <a:spcBef>
                <a:spcPts val="480"/>
              </a:spcBef>
              <a:spcAft>
                <a:spcPts val="0"/>
              </a:spcAft>
              <a:buClr>
                <a:schemeClr val="dk1"/>
              </a:buClr>
              <a:buSzPts val="2400"/>
              <a:buNone/>
            </a:pPr>
            <a:r>
              <a:rPr lang="en-US" sz="2400"/>
              <a:t>		printf("\nenter salary");</a:t>
            </a:r>
            <a:endParaRPr/>
          </a:p>
          <a:p>
            <a:pPr indent="0" lvl="0" marL="0" rtl="0" algn="l">
              <a:spcBef>
                <a:spcPts val="480"/>
              </a:spcBef>
              <a:spcAft>
                <a:spcPts val="0"/>
              </a:spcAft>
              <a:buClr>
                <a:schemeClr val="dk1"/>
              </a:buClr>
              <a:buSzPts val="2400"/>
              <a:buNone/>
            </a:pPr>
            <a:r>
              <a:rPr lang="en-US" sz="2400"/>
              <a:t>		scanf("%f",&amp;emp.salary);	</a:t>
            </a:r>
            <a:endParaRPr/>
          </a:p>
          <a:p>
            <a:pPr indent="0" lvl="0" marL="0" rtl="0" algn="l">
              <a:spcBef>
                <a:spcPts val="480"/>
              </a:spcBef>
              <a:spcAft>
                <a:spcPts val="0"/>
              </a:spcAft>
              <a:buClr>
                <a:schemeClr val="dk1"/>
              </a:buClr>
              <a:buSzPts val="2400"/>
              <a:buNone/>
            </a:pPr>
            <a:r>
              <a:rPr lang="en-US" sz="2400"/>
              <a:t>		fwrite(&amp;emp,sizeof(emp),1,fp);</a:t>
            </a:r>
            <a:endParaRPr/>
          </a:p>
          <a:p>
            <a:pPr indent="0" lvl="0" marL="0" rtl="0" algn="l">
              <a:spcBef>
                <a:spcPts val="480"/>
              </a:spcBef>
              <a:spcAft>
                <a:spcPts val="0"/>
              </a:spcAft>
              <a:buClr>
                <a:schemeClr val="dk1"/>
              </a:buClr>
              <a:buSzPts val="2400"/>
              <a:buNone/>
            </a:pPr>
            <a:r>
              <a:rPr lang="en-US" sz="2400"/>
              <a:t>		printf("Want to add another record (y/n)");</a:t>
            </a:r>
            <a:endParaRPr/>
          </a:p>
          <a:p>
            <a:pPr indent="0" lvl="0" marL="0" rtl="0" algn="l">
              <a:spcBef>
                <a:spcPts val="480"/>
              </a:spcBef>
              <a:spcAft>
                <a:spcPts val="0"/>
              </a:spcAft>
              <a:buClr>
                <a:schemeClr val="dk1"/>
              </a:buClr>
              <a:buSzPts val="2400"/>
              <a:buNone/>
            </a:pPr>
            <a:r>
              <a:rPr lang="en-US" sz="2400"/>
              <a:t>		scanf(" %c",&amp;c);</a:t>
            </a:r>
            <a:endParaRPr sz="2400"/>
          </a:p>
          <a:p>
            <a:pPr indent="0" lvl="0" marL="0" rtl="0" algn="l">
              <a:spcBef>
                <a:spcPts val="480"/>
              </a:spcBef>
              <a:spcAft>
                <a:spcPts val="0"/>
              </a:spcAft>
              <a:buClr>
                <a:schemeClr val="dk1"/>
              </a:buClr>
              <a:buSzPts val="2400"/>
              <a:buNone/>
            </a:pPr>
            <a:r>
              <a:rPr lang="en-US" sz="2400"/>
              <a:t>	}while(c=='y');</a:t>
            </a:r>
            <a:endParaRPr/>
          </a:p>
          <a:p>
            <a:pPr indent="0" lvl="0" marL="0" rtl="0" algn="l">
              <a:spcBef>
                <a:spcPts val="480"/>
              </a:spcBef>
              <a:spcAft>
                <a:spcPts val="0"/>
              </a:spcAft>
              <a:buClr>
                <a:schemeClr val="dk1"/>
              </a:buClr>
              <a:buSzPts val="2400"/>
              <a:buNone/>
            </a:pPr>
            <a:r>
              <a:rPr lang="en-US" sz="2400"/>
              <a:t>	fclose(fp);</a:t>
            </a:r>
            <a:endParaRPr sz="2400"/>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Reading a block from a file</a:t>
            </a:r>
            <a:endParaRPr/>
          </a:p>
        </p:txBody>
      </p:sp>
      <p:sp>
        <p:nvSpPr>
          <p:cNvPr id="235" name="Google Shape;235;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#include&lt;stdio.h&gt;</a:t>
            </a:r>
            <a:endParaRPr/>
          </a:p>
          <a:p>
            <a:pPr indent="0" lvl="0" marL="0" rtl="0" algn="l">
              <a:spcBef>
                <a:spcPts val="480"/>
              </a:spcBef>
              <a:spcAft>
                <a:spcPts val="0"/>
              </a:spcAft>
              <a:buClr>
                <a:schemeClr val="dk1"/>
              </a:buClr>
              <a:buSzPts val="2400"/>
              <a:buNone/>
            </a:pPr>
            <a:r>
              <a:rPr lang="en-US" sz="2400"/>
              <a:t>struct employee</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char name[20];</a:t>
            </a:r>
            <a:endParaRPr/>
          </a:p>
          <a:p>
            <a:pPr indent="0" lvl="0" marL="0" rtl="0" algn="l">
              <a:spcBef>
                <a:spcPts val="480"/>
              </a:spcBef>
              <a:spcAft>
                <a:spcPts val="0"/>
              </a:spcAft>
              <a:buClr>
                <a:schemeClr val="dk1"/>
              </a:buClr>
              <a:buSzPts val="2400"/>
              <a:buNone/>
            </a:pPr>
            <a:r>
              <a:rPr lang="en-US" sz="2400"/>
              <a:t>	int age;</a:t>
            </a:r>
            <a:endParaRPr/>
          </a:p>
          <a:p>
            <a:pPr indent="0" lvl="0" marL="0" rtl="0" algn="l">
              <a:spcBef>
                <a:spcPts val="480"/>
              </a:spcBef>
              <a:spcAft>
                <a:spcPts val="0"/>
              </a:spcAft>
              <a:buClr>
                <a:schemeClr val="dk1"/>
              </a:buClr>
              <a:buSzPts val="2400"/>
              <a:buNone/>
            </a:pPr>
            <a:r>
              <a:rPr lang="en-US" sz="2400"/>
              <a:t>	float salary;</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void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struct employee emp;	</a:t>
            </a:r>
            <a:endParaRPr/>
          </a:p>
          <a:p>
            <a:pPr indent="0" lvl="0" marL="0" rtl="0" algn="l">
              <a:spcBef>
                <a:spcPts val="480"/>
              </a:spcBef>
              <a:spcAft>
                <a:spcPts val="0"/>
              </a:spcAft>
              <a:buClr>
                <a:schemeClr val="dk1"/>
              </a:buClr>
              <a:buSzPts val="2400"/>
              <a:buNone/>
            </a:pPr>
            <a:r>
              <a:rPr lang="en-US" sz="2400"/>
              <a:t>	FILE *fp;</a:t>
            </a:r>
            <a:endParaRPr sz="2400"/>
          </a:p>
          <a:p>
            <a:pPr indent="0" lvl="0" marL="0" rtl="0" algn="l">
              <a:spcBef>
                <a:spcPts val="480"/>
              </a:spcBef>
              <a:spcAft>
                <a:spcPts val="0"/>
              </a:spcAft>
              <a:buClr>
                <a:schemeClr val="dk1"/>
              </a:buClr>
              <a:buSzPts val="2400"/>
              <a:buNone/>
            </a:pPr>
            <a:r>
              <a:rPr lang="en-US" sz="2400"/>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1" name="Google Shape;241;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	fp = fopen("student.txt", "r");</a:t>
            </a:r>
            <a:endParaRPr/>
          </a:p>
          <a:p>
            <a:pPr indent="0" lvl="0" marL="0" rtl="0" algn="l">
              <a:spcBef>
                <a:spcPts val="480"/>
              </a:spcBef>
              <a:spcAft>
                <a:spcPts val="0"/>
              </a:spcAft>
              <a:buClr>
                <a:schemeClr val="dk1"/>
              </a:buClr>
              <a:buSzPts val="2400"/>
              <a:buNone/>
            </a:pPr>
            <a:r>
              <a:rPr lang="en-US" sz="2400"/>
              <a:t>	while(fread(&amp;emp,sizeof(emp),1,fp))</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printf("\nname is %s\nage is %d\nsalary is%f",emp.name,emp.age,emp.salary);</a:t>
            </a:r>
            <a:endParaRPr/>
          </a:p>
          <a:p>
            <a:pPr indent="0" lvl="0" marL="0" rtl="0" algn="l">
              <a:spcBef>
                <a:spcPts val="480"/>
              </a:spcBef>
              <a:spcAft>
                <a:spcPts val="0"/>
              </a:spcAft>
              <a:buClr>
                <a:schemeClr val="dk1"/>
              </a:buClr>
              <a:buSzPts val="2400"/>
              <a:buNone/>
            </a:pPr>
            <a:r>
              <a:rPr lang="en-US" sz="2400"/>
              <a:t>		printf("\n*******************");</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fclose(fp);</a:t>
            </a:r>
            <a:endParaRPr sz="2400"/>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47" name="Google Shape;247;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Program to create a file named “university.dat”. Write a program to keep the records of N colleges under Tribhuwan University. These records contain name, location and no_of_faculties of the college abd display the names of colleges in kathmandu location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53" name="Google Shape;253;p41"/>
          <p:cNvSpPr txBox="1"/>
          <p:nvPr>
            <p:ph idx="1" type="body"/>
          </p:nvPr>
        </p:nvSpPr>
        <p:spPr>
          <a:xfrm>
            <a:off x="457200" y="7620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#include&lt;stdio.h&gt;</a:t>
            </a:r>
            <a:endParaRPr/>
          </a:p>
          <a:p>
            <a:pPr indent="0" lvl="0" marL="0" rtl="0" algn="l">
              <a:spcBef>
                <a:spcPts val="480"/>
              </a:spcBef>
              <a:spcAft>
                <a:spcPts val="0"/>
              </a:spcAft>
              <a:buClr>
                <a:schemeClr val="dk1"/>
              </a:buClr>
              <a:buSzPts val="2400"/>
              <a:buNone/>
            </a:pPr>
            <a:r>
              <a:rPr lang="en-US" sz="2400"/>
              <a:t>struct college</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char name[20];</a:t>
            </a:r>
            <a:endParaRPr/>
          </a:p>
          <a:p>
            <a:pPr indent="0" lvl="0" marL="0" rtl="0" algn="l">
              <a:spcBef>
                <a:spcPts val="480"/>
              </a:spcBef>
              <a:spcAft>
                <a:spcPts val="0"/>
              </a:spcAft>
              <a:buClr>
                <a:schemeClr val="dk1"/>
              </a:buClr>
              <a:buSzPts val="2400"/>
              <a:buNone/>
            </a:pPr>
            <a:r>
              <a:rPr lang="en-US" sz="2400"/>
              <a:t>	char location[20];</a:t>
            </a:r>
            <a:endParaRPr/>
          </a:p>
          <a:p>
            <a:pPr indent="0" lvl="0" marL="0" rtl="0" algn="l">
              <a:spcBef>
                <a:spcPts val="480"/>
              </a:spcBef>
              <a:spcAft>
                <a:spcPts val="0"/>
              </a:spcAft>
              <a:buClr>
                <a:schemeClr val="dk1"/>
              </a:buClr>
              <a:buSzPts val="2400"/>
              <a:buNone/>
            </a:pPr>
            <a:r>
              <a:rPr lang="en-US" sz="2400"/>
              <a:t>	int faculty_no;</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void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struct college col;	</a:t>
            </a:r>
            <a:endParaRPr/>
          </a:p>
          <a:p>
            <a:pPr indent="0" lvl="0" marL="0" rtl="0" algn="l">
              <a:spcBef>
                <a:spcPts val="480"/>
              </a:spcBef>
              <a:spcAft>
                <a:spcPts val="0"/>
              </a:spcAft>
              <a:buClr>
                <a:schemeClr val="dk1"/>
              </a:buClr>
              <a:buSzPts val="2400"/>
              <a:buNone/>
            </a:pPr>
            <a:r>
              <a:rPr lang="en-US" sz="2400"/>
              <a:t>	FILE *fp;</a:t>
            </a:r>
            <a:endParaRPr/>
          </a:p>
          <a:p>
            <a:pPr indent="0" lvl="0" marL="0" rtl="0" algn="l">
              <a:spcBef>
                <a:spcPts val="480"/>
              </a:spcBef>
              <a:spcAft>
                <a:spcPts val="0"/>
              </a:spcAft>
              <a:buClr>
                <a:schemeClr val="dk1"/>
              </a:buClr>
              <a:buSzPts val="2400"/>
              <a:buNone/>
            </a:pPr>
            <a:r>
              <a:rPr lang="en-US" sz="2400"/>
              <a:t>	char c;</a:t>
            </a:r>
            <a:endParaRPr/>
          </a:p>
          <a:p>
            <a:pPr indent="0" lvl="0" marL="0" rtl="0" algn="l">
              <a:spcBef>
                <a:spcPts val="480"/>
              </a:spcBef>
              <a:spcAft>
                <a:spcPts val="0"/>
              </a:spcAft>
              <a:buClr>
                <a:schemeClr val="dk1"/>
              </a:buClr>
              <a:buSzPts val="2400"/>
              <a:buNone/>
            </a:pPr>
            <a:r>
              <a:rPr lang="en-US" sz="2400"/>
              <a:t>	fp = fopen("university.dat", "wb+");</a:t>
            </a:r>
            <a:endParaRPr/>
          </a:p>
          <a:p>
            <a:pPr indent="0" lvl="0" marL="0" rtl="0" algn="l">
              <a:spcBef>
                <a:spcPts val="480"/>
              </a:spcBef>
              <a:spcAft>
                <a:spcPts val="0"/>
              </a:spcAft>
              <a:buClr>
                <a:schemeClr val="dk1"/>
              </a:buClr>
              <a:buSzPts val="2400"/>
              <a:buNone/>
            </a:pPr>
            <a:r>
              <a:rPr lang="en-US" sz="2400"/>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Types of Files</a:t>
            </a: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When dealing with files, there are two types of files you should know about:</a:t>
            </a:r>
            <a:endParaRPr/>
          </a:p>
          <a:p>
            <a:pPr indent="-342900" lvl="0" marL="342900" rtl="0" algn="l">
              <a:spcBef>
                <a:spcPts val="480"/>
              </a:spcBef>
              <a:spcAft>
                <a:spcPts val="0"/>
              </a:spcAft>
              <a:buClr>
                <a:schemeClr val="dk1"/>
              </a:buClr>
              <a:buSzPts val="2400"/>
              <a:buChar char="•"/>
            </a:pPr>
            <a:r>
              <a:rPr lang="en-US" sz="2400"/>
              <a:t>Text files</a:t>
            </a:r>
            <a:endParaRPr/>
          </a:p>
          <a:p>
            <a:pPr indent="-342900" lvl="0" marL="342900" rtl="0" algn="l">
              <a:spcBef>
                <a:spcPts val="480"/>
              </a:spcBef>
              <a:spcAft>
                <a:spcPts val="0"/>
              </a:spcAft>
              <a:buClr>
                <a:schemeClr val="dk1"/>
              </a:buClr>
              <a:buSzPts val="2400"/>
              <a:buChar char="•"/>
            </a:pPr>
            <a:r>
              <a:rPr lang="en-US" sz="2400"/>
              <a:t>Binary files</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idx="1" type="body"/>
          </p:nvPr>
        </p:nvSpPr>
        <p:spPr>
          <a:xfrm>
            <a:off x="457200" y="1524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	do</a:t>
            </a:r>
            <a:endParaRPr sz="2400"/>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printf("\nenter college name");</a:t>
            </a:r>
            <a:endParaRPr/>
          </a:p>
          <a:p>
            <a:pPr indent="0" lvl="0" marL="0" rtl="0" algn="l">
              <a:spcBef>
                <a:spcPts val="480"/>
              </a:spcBef>
              <a:spcAft>
                <a:spcPts val="0"/>
              </a:spcAft>
              <a:buClr>
                <a:schemeClr val="dk1"/>
              </a:buClr>
              <a:buSzPts val="2400"/>
              <a:buNone/>
            </a:pPr>
            <a:r>
              <a:rPr lang="en-US" sz="2400"/>
              <a:t>		fflush(stdin);</a:t>
            </a:r>
            <a:endParaRPr/>
          </a:p>
          <a:p>
            <a:pPr indent="0" lvl="0" marL="0" rtl="0" algn="l">
              <a:spcBef>
                <a:spcPts val="480"/>
              </a:spcBef>
              <a:spcAft>
                <a:spcPts val="0"/>
              </a:spcAft>
              <a:buClr>
                <a:schemeClr val="dk1"/>
              </a:buClr>
              <a:buSzPts val="2400"/>
              <a:buNone/>
            </a:pPr>
            <a:r>
              <a:rPr lang="en-US" sz="2400"/>
              <a:t>		gets(col.name);</a:t>
            </a:r>
            <a:endParaRPr/>
          </a:p>
          <a:p>
            <a:pPr indent="0" lvl="0" marL="0" rtl="0" algn="l">
              <a:spcBef>
                <a:spcPts val="480"/>
              </a:spcBef>
              <a:spcAft>
                <a:spcPts val="0"/>
              </a:spcAft>
              <a:buClr>
                <a:schemeClr val="dk1"/>
              </a:buClr>
              <a:buSzPts val="2400"/>
              <a:buNone/>
            </a:pPr>
            <a:r>
              <a:rPr lang="en-US" sz="2400"/>
              <a:t>		printf("\nenter college location");</a:t>
            </a:r>
            <a:endParaRPr/>
          </a:p>
          <a:p>
            <a:pPr indent="0" lvl="0" marL="0" rtl="0" algn="l">
              <a:spcBef>
                <a:spcPts val="480"/>
              </a:spcBef>
              <a:spcAft>
                <a:spcPts val="0"/>
              </a:spcAft>
              <a:buClr>
                <a:schemeClr val="dk1"/>
              </a:buClr>
              <a:buSzPts val="2400"/>
              <a:buNone/>
            </a:pPr>
            <a:r>
              <a:rPr lang="en-US" sz="2400"/>
              <a:t>		fflush(stdin);</a:t>
            </a:r>
            <a:endParaRPr/>
          </a:p>
          <a:p>
            <a:pPr indent="0" lvl="0" marL="0" rtl="0" algn="l">
              <a:spcBef>
                <a:spcPts val="480"/>
              </a:spcBef>
              <a:spcAft>
                <a:spcPts val="0"/>
              </a:spcAft>
              <a:buClr>
                <a:schemeClr val="dk1"/>
              </a:buClr>
              <a:buSzPts val="2400"/>
              <a:buNone/>
            </a:pPr>
            <a:r>
              <a:rPr lang="en-US" sz="2400"/>
              <a:t>		gets(col.location);</a:t>
            </a:r>
            <a:endParaRPr/>
          </a:p>
          <a:p>
            <a:pPr indent="0" lvl="0" marL="0" rtl="0" algn="l">
              <a:spcBef>
                <a:spcPts val="480"/>
              </a:spcBef>
              <a:spcAft>
                <a:spcPts val="0"/>
              </a:spcAft>
              <a:buClr>
                <a:schemeClr val="dk1"/>
              </a:buClr>
              <a:buSzPts val="2400"/>
              <a:buNone/>
            </a:pPr>
            <a:r>
              <a:rPr lang="en-US" sz="2400"/>
              <a:t>		printf("\nenter no of faculties");</a:t>
            </a:r>
            <a:endParaRPr/>
          </a:p>
          <a:p>
            <a:pPr indent="0" lvl="0" marL="0" rtl="0" algn="l">
              <a:spcBef>
                <a:spcPts val="480"/>
              </a:spcBef>
              <a:spcAft>
                <a:spcPts val="0"/>
              </a:spcAft>
              <a:buClr>
                <a:schemeClr val="dk1"/>
              </a:buClr>
              <a:buSzPts val="2400"/>
              <a:buNone/>
            </a:pPr>
            <a:r>
              <a:rPr lang="en-US" sz="2400"/>
              <a:t>		scanf("%d",&amp;col.faculty_no);	</a:t>
            </a:r>
            <a:endParaRPr/>
          </a:p>
          <a:p>
            <a:pPr indent="0" lvl="0" marL="0" rtl="0" algn="l">
              <a:spcBef>
                <a:spcPts val="480"/>
              </a:spcBef>
              <a:spcAft>
                <a:spcPts val="0"/>
              </a:spcAft>
              <a:buClr>
                <a:schemeClr val="dk1"/>
              </a:buClr>
              <a:buSzPts val="2400"/>
              <a:buNone/>
            </a:pPr>
            <a:r>
              <a:rPr lang="en-US" sz="2400"/>
              <a:t>		fwrite(&amp;col,sizeof(col),1,fp);</a:t>
            </a:r>
            <a:endParaRPr/>
          </a:p>
          <a:p>
            <a:pPr indent="0" lvl="0" marL="0" rtl="0" algn="l">
              <a:spcBef>
                <a:spcPts val="480"/>
              </a:spcBef>
              <a:spcAft>
                <a:spcPts val="0"/>
              </a:spcAft>
              <a:buClr>
                <a:schemeClr val="dk1"/>
              </a:buClr>
              <a:buSzPts val="2400"/>
              <a:buNone/>
            </a:pPr>
            <a:r>
              <a:rPr lang="en-US" sz="2400"/>
              <a:t>		printf("Want to add another record (y/n)");</a:t>
            </a:r>
            <a:endParaRPr/>
          </a:p>
          <a:p>
            <a:pPr indent="0" lvl="0" marL="0" rtl="0" algn="l">
              <a:spcBef>
                <a:spcPts val="480"/>
              </a:spcBef>
              <a:spcAft>
                <a:spcPts val="0"/>
              </a:spcAft>
              <a:buClr>
                <a:schemeClr val="dk1"/>
              </a:buClr>
              <a:buSzPts val="2400"/>
              <a:buNone/>
            </a:pPr>
            <a:r>
              <a:rPr lang="en-US" sz="2400"/>
              <a:t>		scanf(" %c",&amp;c);	</a:t>
            </a:r>
            <a:endParaRPr/>
          </a:p>
          <a:p>
            <a:pPr indent="0" lvl="0" marL="0" rtl="0" algn="l">
              <a:spcBef>
                <a:spcPts val="480"/>
              </a:spcBef>
              <a:spcAft>
                <a:spcPts val="0"/>
              </a:spcAft>
              <a:buClr>
                <a:schemeClr val="dk1"/>
              </a:buClr>
              <a:buSzPts val="2400"/>
              <a:buNone/>
            </a:pPr>
            <a:r>
              <a:rPr lang="en-US" sz="2400"/>
              <a:t>	}while(c=='y');</a:t>
            </a:r>
            <a:endParaRPr/>
          </a:p>
          <a:p>
            <a:pPr indent="0" lvl="0" marL="0" rtl="0" algn="l">
              <a:spcBef>
                <a:spcPts val="480"/>
              </a:spcBef>
              <a:spcAft>
                <a:spcPts val="0"/>
              </a:spcAft>
              <a:buClr>
                <a:schemeClr val="dk1"/>
              </a:buClr>
              <a:buSzPts val="2400"/>
              <a:buNone/>
            </a:pPr>
            <a:r>
              <a:rPr lang="en-US" sz="2400"/>
              <a:t>	rewind(fp);</a:t>
            </a:r>
            <a:endParaRPr/>
          </a:p>
          <a:p>
            <a:pPr indent="0" lvl="0" marL="0" rtl="0" algn="l">
              <a:spcBef>
                <a:spcPts val="480"/>
              </a:spcBef>
              <a:spcAft>
                <a:spcPts val="0"/>
              </a:spcAft>
              <a:buClr>
                <a:schemeClr val="dk1"/>
              </a:buClr>
              <a:buSzPts val="2400"/>
              <a:buNone/>
            </a:pPr>
            <a:r>
              <a:rPr lang="en-US" sz="2400"/>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idx="1" type="body"/>
          </p:nvPr>
        </p:nvSpPr>
        <p:spPr>
          <a:xfrm>
            <a:off x="457200" y="2286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	fread(&amp;col,sizeof(col),1,fp);</a:t>
            </a:r>
            <a:endParaRPr/>
          </a:p>
          <a:p>
            <a:pPr indent="0" lvl="0" marL="0" rtl="0" algn="l">
              <a:spcBef>
                <a:spcPts val="480"/>
              </a:spcBef>
              <a:spcAft>
                <a:spcPts val="0"/>
              </a:spcAft>
              <a:buClr>
                <a:schemeClr val="dk1"/>
              </a:buClr>
              <a:buSzPts val="2400"/>
              <a:buNone/>
            </a:pPr>
            <a:r>
              <a:rPr lang="en-US" sz="2400"/>
              <a:t>	printf("name of colleges in kathmandu");</a:t>
            </a:r>
            <a:endParaRPr/>
          </a:p>
          <a:p>
            <a:pPr indent="0" lvl="0" marL="0" rtl="0" algn="l">
              <a:spcBef>
                <a:spcPts val="480"/>
              </a:spcBef>
              <a:spcAft>
                <a:spcPts val="0"/>
              </a:spcAft>
              <a:buClr>
                <a:schemeClr val="dk1"/>
              </a:buClr>
              <a:buSzPts val="2400"/>
              <a:buNone/>
            </a:pPr>
            <a:r>
              <a:rPr lang="en-US" sz="2400"/>
              <a:t>	while(!feof(fp))</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if(strcmp(col.location,"kathmandu")==0)</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printf("\ncollege name is %s",col.name);</a:t>
            </a:r>
            <a:endParaRPr/>
          </a:p>
          <a:p>
            <a:pPr indent="0" lvl="0" marL="0" rtl="0" algn="l">
              <a:spcBef>
                <a:spcPts val="480"/>
              </a:spcBef>
              <a:spcAft>
                <a:spcPts val="0"/>
              </a:spcAft>
              <a:buClr>
                <a:schemeClr val="dk1"/>
              </a:buClr>
              <a:buSzPts val="2400"/>
              <a:buNone/>
            </a:pPr>
            <a:r>
              <a:rPr lang="en-US" sz="2400"/>
              <a:t>			printf("\n*******************");</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fread(&amp;col,sizeof(col),1,fp);</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endParaRPr sz="2400"/>
          </a:p>
          <a:p>
            <a:pPr indent="0" lvl="0" marL="0" rtl="0" algn="l">
              <a:spcBef>
                <a:spcPts val="480"/>
              </a:spcBef>
              <a:spcAft>
                <a:spcPts val="0"/>
              </a:spcAft>
              <a:buClr>
                <a:schemeClr val="dk1"/>
              </a:buClr>
              <a:buSzPts val="2400"/>
              <a:buNone/>
            </a:pPr>
            <a:r>
              <a:rPr lang="en-US" sz="2400"/>
              <a:t>	fclose(fp);</a:t>
            </a:r>
            <a:endParaRPr sz="2400"/>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Reading and writing to a binary file</a:t>
            </a:r>
            <a:endParaRPr/>
          </a:p>
        </p:txBody>
      </p:sp>
      <p:sp>
        <p:nvSpPr>
          <p:cNvPr id="269" name="Google Shape;269;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Functions fread() and fwrite() are used for reading from and writing to a file on the disk respectively in case of binary files.</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b="1" lang="en-US" sz="2400"/>
              <a:t>Writing to a binary file</a:t>
            </a:r>
            <a:endParaRPr/>
          </a:p>
          <a:p>
            <a:pPr indent="-342900" lvl="0" marL="342900" rtl="0" algn="l">
              <a:spcBef>
                <a:spcPts val="480"/>
              </a:spcBef>
              <a:spcAft>
                <a:spcPts val="0"/>
              </a:spcAft>
              <a:buClr>
                <a:schemeClr val="dk1"/>
              </a:buClr>
              <a:buSzPts val="2400"/>
              <a:buChar char="•"/>
            </a:pPr>
            <a:r>
              <a:rPr lang="en-US" sz="2400"/>
              <a:t>To write into a binary file, you need to use the function fwrite(). The functions takes four arguments: Address of data to be written in disk, Size of data to be written in disk, number of such type of data and pointer to the file where you want to write.</a:t>
            </a:r>
            <a:endParaRPr/>
          </a:p>
          <a:p>
            <a:pPr indent="-342900" lvl="0" marL="342900" rtl="0" algn="l">
              <a:spcBef>
                <a:spcPts val="480"/>
              </a:spcBef>
              <a:spcAft>
                <a:spcPts val="0"/>
              </a:spcAft>
              <a:buClr>
                <a:schemeClr val="dk1"/>
              </a:buClr>
              <a:buSzPts val="2400"/>
              <a:buChar char="•"/>
            </a:pPr>
            <a:r>
              <a:rPr lang="en-US" sz="2400"/>
              <a:t>fwrite(address_data,size_data,numbers_data,pointer_to_file);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457200" y="76200"/>
            <a:ext cx="8229600"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US" sz="3200"/>
              <a:t>Example 3: Write to a binary file using fwrite()</a:t>
            </a:r>
            <a:endParaRPr sz="3200"/>
          </a:p>
        </p:txBody>
      </p:sp>
      <p:sp>
        <p:nvSpPr>
          <p:cNvPr id="275" name="Google Shape;275;p45"/>
          <p:cNvSpPr txBox="1"/>
          <p:nvPr>
            <p:ph idx="1" type="body"/>
          </p:nvPr>
        </p:nvSpPr>
        <p:spPr>
          <a:xfrm>
            <a:off x="457200" y="6858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#include &lt;stdlib.h&gt;</a:t>
            </a:r>
            <a:endParaRPr/>
          </a:p>
          <a:p>
            <a:pPr indent="0" lvl="0" marL="0" rtl="0" algn="l">
              <a:spcBef>
                <a:spcPts val="480"/>
              </a:spcBef>
              <a:spcAft>
                <a:spcPts val="0"/>
              </a:spcAft>
              <a:buClr>
                <a:schemeClr val="dk1"/>
              </a:buClr>
              <a:buSzPts val="2400"/>
              <a:buNone/>
            </a:pPr>
            <a:r>
              <a:rPr lang="en-US" sz="2400"/>
              <a:t>struct threeNum</a:t>
            </a:r>
            <a:endParaRPr sz="2400"/>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n1, n2, n3;</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n;</a:t>
            </a:r>
            <a:endParaRPr/>
          </a:p>
          <a:p>
            <a:pPr indent="0" lvl="0" marL="0" rtl="0" algn="l">
              <a:spcBef>
                <a:spcPts val="480"/>
              </a:spcBef>
              <a:spcAft>
                <a:spcPts val="0"/>
              </a:spcAft>
              <a:buClr>
                <a:schemeClr val="dk1"/>
              </a:buClr>
              <a:buSzPts val="2400"/>
              <a:buNone/>
            </a:pPr>
            <a:r>
              <a:rPr lang="en-US" sz="2400"/>
              <a:t>   struct threeNum num;</a:t>
            </a:r>
            <a:endParaRPr/>
          </a:p>
          <a:p>
            <a:pPr indent="0" lvl="0" marL="0" rtl="0" algn="l">
              <a:spcBef>
                <a:spcPts val="480"/>
              </a:spcBef>
              <a:spcAft>
                <a:spcPts val="0"/>
              </a:spcAft>
              <a:buClr>
                <a:schemeClr val="dk1"/>
              </a:buClr>
              <a:buSzPts val="2400"/>
              <a:buNone/>
            </a:pPr>
            <a:r>
              <a:rPr lang="en-US" sz="2400"/>
              <a:t>   FILE *fptr;</a:t>
            </a:r>
            <a:endParaRPr/>
          </a:p>
          <a:p>
            <a:pPr indent="0" lvl="0" marL="0" rtl="0" algn="l">
              <a:spcBef>
                <a:spcPts val="480"/>
              </a:spcBef>
              <a:spcAft>
                <a:spcPts val="0"/>
              </a:spcAft>
              <a:buClr>
                <a:schemeClr val="dk1"/>
              </a:buClr>
              <a:buSzPts val="2400"/>
              <a:buNone/>
            </a:pPr>
            <a:r>
              <a:rPr lang="en-US" sz="2400"/>
              <a:t>   if ((fptr = fopen("C:\\program.bin","wb")) == NULL){</a:t>
            </a:r>
            <a:endParaRPr/>
          </a:p>
          <a:p>
            <a:pPr indent="0" lvl="0" marL="0" rtl="0" algn="l">
              <a:spcBef>
                <a:spcPts val="480"/>
              </a:spcBef>
              <a:spcAft>
                <a:spcPts val="0"/>
              </a:spcAft>
              <a:buClr>
                <a:schemeClr val="dk1"/>
              </a:buClr>
              <a:buSzPts val="2400"/>
              <a:buNone/>
            </a:pPr>
            <a:r>
              <a:rPr lang="en-US" sz="2400"/>
              <a:t>       printf("Error! opening file");</a:t>
            </a:r>
            <a:endParaRPr sz="2400"/>
          </a:p>
          <a:p>
            <a:pPr indent="0" lvl="0" marL="0" rtl="0" algn="l">
              <a:spcBef>
                <a:spcPts val="480"/>
              </a:spcBef>
              <a:spcAft>
                <a:spcPts val="0"/>
              </a:spcAft>
              <a:buClr>
                <a:schemeClr val="dk1"/>
              </a:buClr>
              <a:buSzPts val="2400"/>
              <a:buNone/>
            </a:pPr>
            <a:r>
              <a:rPr lang="en-US" sz="2400"/>
              <a:t>}</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81" name="Google Shape;281;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 for(n = 1; n &lt; 5; ++n)</a:t>
            </a:r>
            <a:endParaRPr/>
          </a:p>
          <a:p>
            <a:pPr indent="0" lvl="0" marL="0" rtl="0" algn="l">
              <a:spcBef>
                <a:spcPts val="496"/>
              </a:spcBef>
              <a:spcAft>
                <a:spcPts val="0"/>
              </a:spcAft>
              <a:buClr>
                <a:schemeClr val="dk1"/>
              </a:buClr>
              <a:buSzPct val="100000"/>
              <a:buNone/>
            </a:pPr>
            <a:r>
              <a:rPr lang="en-US"/>
              <a:t>   {</a:t>
            </a:r>
            <a:endParaRPr/>
          </a:p>
          <a:p>
            <a:pPr indent="0" lvl="0" marL="0" rtl="0" algn="l">
              <a:spcBef>
                <a:spcPts val="496"/>
              </a:spcBef>
              <a:spcAft>
                <a:spcPts val="0"/>
              </a:spcAft>
              <a:buClr>
                <a:schemeClr val="dk1"/>
              </a:buClr>
              <a:buSzPct val="100000"/>
              <a:buNone/>
            </a:pPr>
            <a:r>
              <a:rPr lang="en-US"/>
              <a:t>      num.n1 = n;</a:t>
            </a:r>
            <a:endParaRPr/>
          </a:p>
          <a:p>
            <a:pPr indent="0" lvl="0" marL="0" rtl="0" algn="l">
              <a:spcBef>
                <a:spcPts val="496"/>
              </a:spcBef>
              <a:spcAft>
                <a:spcPts val="0"/>
              </a:spcAft>
              <a:buClr>
                <a:schemeClr val="dk1"/>
              </a:buClr>
              <a:buSzPct val="100000"/>
              <a:buNone/>
            </a:pPr>
            <a:r>
              <a:rPr lang="en-US"/>
              <a:t>      num.n2 = 5*n;</a:t>
            </a:r>
            <a:endParaRPr/>
          </a:p>
          <a:p>
            <a:pPr indent="0" lvl="0" marL="0" rtl="0" algn="l">
              <a:spcBef>
                <a:spcPts val="496"/>
              </a:spcBef>
              <a:spcAft>
                <a:spcPts val="0"/>
              </a:spcAft>
              <a:buClr>
                <a:schemeClr val="dk1"/>
              </a:buClr>
              <a:buSzPct val="100000"/>
              <a:buNone/>
            </a:pPr>
            <a:r>
              <a:rPr lang="en-US"/>
              <a:t>      num.n3 = 5*n + 1;</a:t>
            </a:r>
            <a:endParaRPr/>
          </a:p>
          <a:p>
            <a:pPr indent="0" lvl="0" marL="0" rtl="0" algn="l">
              <a:spcBef>
                <a:spcPts val="496"/>
              </a:spcBef>
              <a:spcAft>
                <a:spcPts val="0"/>
              </a:spcAft>
              <a:buClr>
                <a:schemeClr val="dk1"/>
              </a:buClr>
              <a:buSzPct val="100000"/>
              <a:buNone/>
            </a:pPr>
            <a:r>
              <a:rPr lang="en-US"/>
              <a:t>      fwrite(&amp;num, sizeof(struct threeNum), 1, fptr); </a:t>
            </a:r>
            <a:endParaRPr/>
          </a:p>
          <a:p>
            <a:pPr indent="0" lvl="0" marL="0" rtl="0" algn="l">
              <a:spcBef>
                <a:spcPts val="496"/>
              </a:spcBef>
              <a:spcAft>
                <a:spcPts val="0"/>
              </a:spcAft>
              <a:buClr>
                <a:schemeClr val="dk1"/>
              </a:buClr>
              <a:buSzPct val="100000"/>
              <a:buNone/>
            </a:pPr>
            <a:r>
              <a:rPr lang="en-US"/>
              <a:t>   }</a:t>
            </a:r>
            <a:endParaRPr/>
          </a:p>
          <a:p>
            <a:pPr indent="0" lvl="0" marL="0" rtl="0" algn="l">
              <a:spcBef>
                <a:spcPts val="496"/>
              </a:spcBef>
              <a:spcAft>
                <a:spcPts val="0"/>
              </a:spcAft>
              <a:buClr>
                <a:schemeClr val="dk1"/>
              </a:buClr>
              <a:buSzPct val="100000"/>
              <a:buNone/>
            </a:pPr>
            <a:r>
              <a:rPr lang="en-US"/>
              <a:t>   fclose(fptr); </a:t>
            </a:r>
            <a:endParaRPr/>
          </a:p>
          <a:p>
            <a:pPr indent="0" lvl="0" marL="0" rtl="0" algn="l">
              <a:spcBef>
                <a:spcPts val="496"/>
              </a:spcBef>
              <a:spcAft>
                <a:spcPts val="0"/>
              </a:spcAft>
              <a:buClr>
                <a:schemeClr val="dk1"/>
              </a:buClr>
              <a:buSzPct val="100000"/>
              <a:buNone/>
            </a:pPr>
            <a:r>
              <a:rPr lang="en-US"/>
              <a:t>  </a:t>
            </a:r>
            <a:endParaRPr/>
          </a:p>
          <a:p>
            <a:pPr indent="0" lvl="0" marL="0" rtl="0" algn="l">
              <a:spcBef>
                <a:spcPts val="496"/>
              </a:spcBef>
              <a:spcAft>
                <a:spcPts val="0"/>
              </a:spcAft>
              <a:buClr>
                <a:schemeClr val="dk1"/>
              </a:buClr>
              <a:buSzPct val="100000"/>
              <a:buNone/>
            </a:pPr>
            <a:r>
              <a:rPr lang="en-US"/>
              <a:t>   return 0;</a:t>
            </a:r>
            <a:endParaRPr/>
          </a:p>
          <a:p>
            <a:pPr indent="0" lvl="0" marL="0" rtl="0" algn="l">
              <a:spcBef>
                <a:spcPts val="496"/>
              </a:spcBef>
              <a:spcAft>
                <a:spcPts val="0"/>
              </a:spcAft>
              <a:buClr>
                <a:schemeClr val="dk1"/>
              </a:buClr>
              <a:buSzPct val="100000"/>
              <a:buNone/>
            </a:pPr>
            <a:r>
              <a:rPr lang="en-US"/>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Reading from a binary file</a:t>
            </a:r>
            <a:br>
              <a:rPr b="1" lang="en-US"/>
            </a:br>
            <a:endParaRPr/>
          </a:p>
        </p:txBody>
      </p:sp>
      <p:sp>
        <p:nvSpPr>
          <p:cNvPr id="287" name="Google Shape;287;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Function fread() also take 4 arguments similar to fwrite() function as above.</a:t>
            </a:r>
            <a:endParaRPr/>
          </a:p>
          <a:p>
            <a:pPr indent="-342900" lvl="0" marL="342900" rtl="0" algn="l">
              <a:spcBef>
                <a:spcPts val="480"/>
              </a:spcBef>
              <a:spcAft>
                <a:spcPts val="0"/>
              </a:spcAft>
              <a:buClr>
                <a:schemeClr val="dk1"/>
              </a:buClr>
              <a:buSzPts val="2400"/>
              <a:buChar char="•"/>
            </a:pPr>
            <a:r>
              <a:rPr lang="en-US" sz="2400"/>
              <a:t>fread(address_data,size_data,numbers_data,pointer_to_file);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457200" y="0"/>
            <a:ext cx="8229600" cy="80803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US" sz="3200"/>
              <a:t>Example 4: Read from a binary file using fread()</a:t>
            </a:r>
            <a:endParaRPr sz="3200"/>
          </a:p>
        </p:txBody>
      </p:sp>
      <p:sp>
        <p:nvSpPr>
          <p:cNvPr id="293" name="Google Shape;293;p48"/>
          <p:cNvSpPr txBox="1"/>
          <p:nvPr>
            <p:ph idx="1" type="body"/>
          </p:nvPr>
        </p:nvSpPr>
        <p:spPr>
          <a:xfrm>
            <a:off x="457200" y="6858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#include &lt;stdlib.h&gt;</a:t>
            </a:r>
            <a:endParaRPr/>
          </a:p>
          <a:p>
            <a:pPr indent="0" lvl="0" marL="0" rtl="0" algn="l">
              <a:spcBef>
                <a:spcPts val="480"/>
              </a:spcBef>
              <a:spcAft>
                <a:spcPts val="0"/>
              </a:spcAft>
              <a:buClr>
                <a:schemeClr val="dk1"/>
              </a:buClr>
              <a:buSzPts val="2400"/>
              <a:buNone/>
            </a:pPr>
            <a:r>
              <a:rPr lang="en-US" sz="2400"/>
              <a:t>struct threeNum</a:t>
            </a:r>
            <a:endParaRPr sz="2400"/>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n1, n2, n3;</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n;</a:t>
            </a:r>
            <a:endParaRPr/>
          </a:p>
          <a:p>
            <a:pPr indent="0" lvl="0" marL="0" rtl="0" algn="l">
              <a:spcBef>
                <a:spcPts val="480"/>
              </a:spcBef>
              <a:spcAft>
                <a:spcPts val="0"/>
              </a:spcAft>
              <a:buClr>
                <a:schemeClr val="dk1"/>
              </a:buClr>
              <a:buSzPts val="2400"/>
              <a:buNone/>
            </a:pPr>
            <a:r>
              <a:rPr lang="en-US" sz="2400"/>
              <a:t>   struct threeNum num;</a:t>
            </a:r>
            <a:endParaRPr/>
          </a:p>
          <a:p>
            <a:pPr indent="0" lvl="0" marL="0" rtl="0" algn="l">
              <a:spcBef>
                <a:spcPts val="480"/>
              </a:spcBef>
              <a:spcAft>
                <a:spcPts val="0"/>
              </a:spcAft>
              <a:buClr>
                <a:schemeClr val="dk1"/>
              </a:buClr>
              <a:buSzPts val="2400"/>
              <a:buNone/>
            </a:pPr>
            <a:r>
              <a:rPr lang="en-US" sz="2400"/>
              <a:t>   FILE *fptr;</a:t>
            </a:r>
            <a:endParaRPr/>
          </a:p>
          <a:p>
            <a:pPr indent="0" lvl="0" marL="0" rtl="0" algn="l">
              <a:spcBef>
                <a:spcPts val="480"/>
              </a:spcBef>
              <a:spcAft>
                <a:spcPts val="0"/>
              </a:spcAft>
              <a:buClr>
                <a:schemeClr val="dk1"/>
              </a:buClr>
              <a:buSzPts val="2400"/>
              <a:buNone/>
            </a:pPr>
            <a:r>
              <a:rPr lang="en-US" sz="2400"/>
              <a:t>   if ((fptr = fopen("C:\\program.bin","rb")) == NULL){</a:t>
            </a:r>
            <a:endParaRPr/>
          </a:p>
          <a:p>
            <a:pPr indent="0" lvl="0" marL="0" rtl="0" algn="l">
              <a:spcBef>
                <a:spcPts val="480"/>
              </a:spcBef>
              <a:spcAft>
                <a:spcPts val="0"/>
              </a:spcAft>
              <a:buClr>
                <a:schemeClr val="dk1"/>
              </a:buClr>
              <a:buSzPts val="2400"/>
              <a:buNone/>
            </a:pPr>
            <a:r>
              <a:rPr lang="en-US" sz="2400"/>
              <a:t>       printf("Error! opening file");</a:t>
            </a:r>
            <a:endParaRPr/>
          </a:p>
          <a:p>
            <a:pPr indent="0" lvl="0" marL="0" rtl="0" algn="l">
              <a:spcBef>
                <a:spcPts val="480"/>
              </a:spcBef>
              <a:spcAft>
                <a:spcPts val="0"/>
              </a:spcAft>
              <a:buClr>
                <a:schemeClr val="dk1"/>
              </a:buClr>
              <a:buSzPts val="2400"/>
              <a:buNone/>
            </a:pPr>
            <a:r>
              <a:rPr lang="en-US" sz="2400"/>
              <a:t>}</a:t>
            </a:r>
            <a:endParaRPr sz="2400"/>
          </a:p>
          <a:p>
            <a:pPr indent="0" lvl="0" marL="0" rtl="0" algn="l">
              <a:spcBef>
                <a:spcPts val="480"/>
              </a:spcBef>
              <a:spcAft>
                <a:spcPts val="0"/>
              </a:spcAft>
              <a:buClr>
                <a:schemeClr val="dk1"/>
              </a:buClr>
              <a:buSzPts val="2400"/>
              <a:buNone/>
            </a:pPr>
            <a:r>
              <a:rPr lang="en-US" sz="2400"/>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99" name="Google Shape;299;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for(n = 1; n &lt; 5; ++n)</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fread(&amp;num, sizeof(struct threeNum), 1, fptr); </a:t>
            </a:r>
            <a:endParaRPr/>
          </a:p>
          <a:p>
            <a:pPr indent="0" lvl="0" marL="0" rtl="0" algn="l">
              <a:spcBef>
                <a:spcPts val="480"/>
              </a:spcBef>
              <a:spcAft>
                <a:spcPts val="0"/>
              </a:spcAft>
              <a:buClr>
                <a:schemeClr val="dk1"/>
              </a:buClr>
              <a:buSzPts val="2400"/>
              <a:buNone/>
            </a:pPr>
            <a:r>
              <a:rPr lang="en-US" sz="2400"/>
              <a:t>      printf("n1: %d\tn2: %d\tn3: %d", num.n1, num.n2, num.n3);</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fclose(fptr); </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return 0;</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Getting data using fseek()</a:t>
            </a:r>
            <a:endParaRPr/>
          </a:p>
        </p:txBody>
      </p:sp>
      <p:sp>
        <p:nvSpPr>
          <p:cNvPr id="305" name="Google Shape;305;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If you have many records inside a file and need to access a record at a specific position, you need to loop through all the records before it to get the record.</a:t>
            </a:r>
            <a:endParaRPr/>
          </a:p>
          <a:p>
            <a:pPr indent="-342900" lvl="0" marL="342900" rtl="0" algn="l">
              <a:spcBef>
                <a:spcPts val="480"/>
              </a:spcBef>
              <a:spcAft>
                <a:spcPts val="0"/>
              </a:spcAft>
              <a:buClr>
                <a:schemeClr val="dk1"/>
              </a:buClr>
              <a:buSzPts val="2400"/>
              <a:buChar char="•"/>
            </a:pPr>
            <a:r>
              <a:rPr lang="en-US" sz="2400"/>
              <a:t>This will waste a lot of memory and operation time. An easier way to get to the required data can be achieved using fseek().</a:t>
            </a:r>
            <a:endParaRPr/>
          </a:p>
          <a:p>
            <a:pPr indent="-342900" lvl="0" marL="342900" rtl="0" algn="l">
              <a:spcBef>
                <a:spcPts val="480"/>
              </a:spcBef>
              <a:spcAft>
                <a:spcPts val="0"/>
              </a:spcAft>
              <a:buClr>
                <a:schemeClr val="dk1"/>
              </a:buClr>
              <a:buSzPts val="2400"/>
              <a:buChar char="•"/>
            </a:pPr>
            <a:r>
              <a:rPr lang="en-US" sz="2400"/>
              <a:t>As the name suggests, fseek() seeks the cursor to the given record in the file.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Syntax of fseek()</a:t>
            </a:r>
            <a:endParaRPr/>
          </a:p>
        </p:txBody>
      </p:sp>
      <p:sp>
        <p:nvSpPr>
          <p:cNvPr id="311" name="Google Shape;311;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fseek(FILE * stream, long int offset, int whence)</a:t>
            </a:r>
            <a:endParaRPr/>
          </a:p>
          <a:p>
            <a:pPr indent="-342900" lvl="0" marL="342900" rtl="0" algn="l">
              <a:spcBef>
                <a:spcPts val="480"/>
              </a:spcBef>
              <a:spcAft>
                <a:spcPts val="0"/>
              </a:spcAft>
              <a:buClr>
                <a:schemeClr val="dk1"/>
              </a:buClr>
              <a:buSzPts val="2400"/>
              <a:buChar char="•"/>
            </a:pPr>
            <a:r>
              <a:rPr lang="en-US" sz="2400"/>
              <a:t>The first parameter stream is the pointer to the file. The second parameter is the position of the record to be found, and the third parameter specifies the location where the offset starts.</a:t>
            </a:r>
            <a:endParaRPr/>
          </a:p>
          <a:p>
            <a:pPr indent="-190500" lvl="0" marL="342900" rtl="0" algn="l">
              <a:spcBef>
                <a:spcPts val="480"/>
              </a:spcBef>
              <a:spcAft>
                <a:spcPts val="0"/>
              </a:spcAft>
              <a:buClr>
                <a:schemeClr val="dk1"/>
              </a:buClr>
              <a:buSzPts val="2400"/>
              <a:buNone/>
            </a:pPr>
            <a:r>
              <a:t/>
            </a:r>
            <a:endParaRPr sz="2400"/>
          </a:p>
        </p:txBody>
      </p:sp>
      <p:graphicFrame>
        <p:nvGraphicFramePr>
          <p:cNvPr id="312" name="Google Shape;312;p51"/>
          <p:cNvGraphicFramePr/>
          <p:nvPr/>
        </p:nvGraphicFramePr>
        <p:xfrm>
          <a:off x="609600" y="4191000"/>
          <a:ext cx="3000000" cy="3000000"/>
        </p:xfrm>
        <a:graphic>
          <a:graphicData uri="http://schemas.openxmlformats.org/drawingml/2006/table">
            <a:tbl>
              <a:tblPr>
                <a:noFill/>
                <a:tableStyleId>{33D3C2B1-4EB7-4D14-98DB-BD3B65DF61FB}</a:tableStyleId>
              </a:tblPr>
              <a:tblGrid>
                <a:gridCol w="2286000"/>
                <a:gridCol w="5943600"/>
              </a:tblGrid>
              <a:tr h="228600">
                <a:tc>
                  <a:txBody>
                    <a:bodyPr/>
                    <a:lstStyle/>
                    <a:p>
                      <a:pPr indent="0" lvl="0" marL="0" marR="0" rtl="0" algn="l">
                        <a:spcBef>
                          <a:spcPts val="0"/>
                        </a:spcBef>
                        <a:spcAft>
                          <a:spcPts val="0"/>
                        </a:spcAft>
                        <a:buNone/>
                      </a:pPr>
                      <a:r>
                        <a:rPr b="0" lang="en-US" sz="1800"/>
                        <a:t>Whence</a:t>
                      </a:r>
                      <a:endParaRPr/>
                    </a:p>
                  </a:txBody>
                  <a:tcPr marT="95250" marB="88900" marR="50800" marL="635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solidFill>
                      <a:srgbClr val="EAEAEC"/>
                    </a:solidFill>
                  </a:tcPr>
                </a:tc>
                <a:tc>
                  <a:txBody>
                    <a:bodyPr/>
                    <a:lstStyle/>
                    <a:p>
                      <a:pPr indent="0" lvl="0" marL="0" marR="0" rtl="0" algn="l">
                        <a:spcBef>
                          <a:spcPts val="0"/>
                        </a:spcBef>
                        <a:spcAft>
                          <a:spcPts val="0"/>
                        </a:spcAft>
                        <a:buNone/>
                      </a:pPr>
                      <a:r>
                        <a:rPr b="0" lang="en-US" sz="1800"/>
                        <a:t>Meaning</a:t>
                      </a:r>
                      <a:endParaRPr/>
                    </a:p>
                  </a:txBody>
                  <a:tcPr marT="95250" marB="88900" marR="50800" marL="635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solidFill>
                      <a:srgbClr val="EAEAEC"/>
                    </a:solidFill>
                  </a:tcPr>
                </a:tc>
              </a:tr>
              <a:tr h="228600">
                <a:tc>
                  <a:txBody>
                    <a:bodyPr/>
                    <a:lstStyle/>
                    <a:p>
                      <a:pPr indent="0" lvl="0" marL="0" marR="0" rtl="0" algn="l">
                        <a:spcBef>
                          <a:spcPts val="0"/>
                        </a:spcBef>
                        <a:spcAft>
                          <a:spcPts val="0"/>
                        </a:spcAft>
                        <a:buNone/>
                      </a:pPr>
                      <a:r>
                        <a:rPr lang="en-US" sz="1800"/>
                        <a:t>SEEK_SET</a:t>
                      </a:r>
                      <a:endParaRPr/>
                    </a:p>
                  </a:txBody>
                  <a:tcPr marT="63500" marB="57150" marR="50800" marL="635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Starts the offset from the beginning of the file.</a:t>
                      </a:r>
                      <a:endParaRPr/>
                    </a:p>
                  </a:txBody>
                  <a:tcPr marT="63500" marB="57150" marR="50800" marL="635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a:t>SEEK_END</a:t>
                      </a:r>
                      <a:endParaRPr/>
                    </a:p>
                  </a:txBody>
                  <a:tcPr marT="63500" marB="57150" marR="50800" marL="635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Starts the offset from the end of the file.</a:t>
                      </a:r>
                      <a:endParaRPr/>
                    </a:p>
                  </a:txBody>
                  <a:tcPr marT="63500" marB="57150" marR="50800" marL="635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solidFill>
                      <a:srgbClr val="FFFFFF"/>
                    </a:solidFill>
                  </a:tcPr>
                </a:tc>
              </a:tr>
              <a:tr h="228600">
                <a:tc>
                  <a:txBody>
                    <a:bodyPr/>
                    <a:lstStyle/>
                    <a:p>
                      <a:pPr indent="0" lvl="0" marL="0" marR="0" rtl="0" algn="l">
                        <a:spcBef>
                          <a:spcPts val="0"/>
                        </a:spcBef>
                        <a:spcAft>
                          <a:spcPts val="0"/>
                        </a:spcAft>
                        <a:buNone/>
                      </a:pPr>
                      <a:r>
                        <a:rPr lang="en-US" sz="1800"/>
                        <a:t>SEEK_CUR</a:t>
                      </a:r>
                      <a:endParaRPr/>
                    </a:p>
                  </a:txBody>
                  <a:tcPr marT="63500" marB="57150" marR="50800" marL="635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800"/>
                        <a:t>Starts the offset from the current location of the cursor in the file.</a:t>
                      </a:r>
                      <a:endParaRPr/>
                    </a:p>
                  </a:txBody>
                  <a:tcPr marT="63500" marB="57150" marR="50800" marL="63500" anchor="ctr">
                    <a:lnL cap="flat" cmpd="sng" w="9525">
                      <a:solidFill>
                        <a:srgbClr val="EAEAEC"/>
                      </a:solidFill>
                      <a:prstDash val="solid"/>
                      <a:round/>
                      <a:headEnd len="sm" w="sm" type="none"/>
                      <a:tailEnd len="sm" w="sm" type="none"/>
                    </a:lnL>
                    <a:lnR cap="flat" cmpd="sng" w="9525">
                      <a:solidFill>
                        <a:srgbClr val="EAEAEC"/>
                      </a:solidFill>
                      <a:prstDash val="solid"/>
                      <a:round/>
                      <a:headEnd len="sm" w="sm" type="none"/>
                      <a:tailEnd len="sm" w="sm" type="none"/>
                    </a:lnR>
                    <a:lnT cap="flat" cmpd="sng" w="9525">
                      <a:solidFill>
                        <a:srgbClr val="EAEAEC"/>
                      </a:solidFill>
                      <a:prstDash val="solid"/>
                      <a:round/>
                      <a:headEnd len="sm" w="sm" type="none"/>
                      <a:tailEnd len="sm" w="sm" type="none"/>
                    </a:lnT>
                    <a:lnB cap="flat" cmpd="sng" w="9525">
                      <a:solidFill>
                        <a:srgbClr val="EAEAE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1. Text files</a:t>
            </a:r>
            <a:endParaRPr/>
          </a:p>
        </p:txBody>
      </p:sp>
      <p:sp>
        <p:nvSpPr>
          <p:cNvPr id="103" name="Google Shape;10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Text files are the normal .txt files that you can easily create using Notepad or any simple text editors.</a:t>
            </a:r>
            <a:endParaRPr/>
          </a:p>
          <a:p>
            <a:pPr indent="-342900" lvl="0" marL="342900" rtl="0" algn="l">
              <a:spcBef>
                <a:spcPts val="480"/>
              </a:spcBef>
              <a:spcAft>
                <a:spcPts val="0"/>
              </a:spcAft>
              <a:buClr>
                <a:schemeClr val="dk1"/>
              </a:buClr>
              <a:buSzPts val="2400"/>
              <a:buChar char="•"/>
            </a:pPr>
            <a:r>
              <a:rPr lang="en-US" sz="2400"/>
              <a:t>When you open those files, you'll see all the contents within the file as plain text. You can easily edit or delete the contents.</a:t>
            </a:r>
            <a:endParaRPr/>
          </a:p>
          <a:p>
            <a:pPr indent="-342900" lvl="0" marL="342900" rtl="0" algn="l">
              <a:spcBef>
                <a:spcPts val="480"/>
              </a:spcBef>
              <a:spcAft>
                <a:spcPts val="0"/>
              </a:spcAft>
              <a:buClr>
                <a:schemeClr val="dk1"/>
              </a:buClr>
              <a:buSzPts val="2400"/>
              <a:buChar char="•"/>
            </a:pPr>
            <a:r>
              <a:rPr lang="en-US" sz="2400"/>
              <a:t>They take minimum effort to maintain, are easily readable, and provide least security and takes bigger storage space.</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graphicFrame>
        <p:nvGraphicFramePr>
          <p:cNvPr id="318" name="Google Shape;318;p52"/>
          <p:cNvGraphicFramePr/>
          <p:nvPr/>
        </p:nvGraphicFramePr>
        <p:xfrm>
          <a:off x="762000" y="1600200"/>
          <a:ext cx="3000000" cy="3000000"/>
        </p:xfrm>
        <a:graphic>
          <a:graphicData uri="http://schemas.openxmlformats.org/drawingml/2006/table">
            <a:tbl>
              <a:tblPr bandRow="1" firstRow="1">
                <a:noFill/>
                <a:tableStyleId>{15D982C5-1CB4-4A48-AEE2-DA353A58DDD7}</a:tableStyleId>
              </a:tblPr>
              <a:tblGrid>
                <a:gridCol w="2819400"/>
                <a:gridCol w="4724400"/>
              </a:tblGrid>
              <a:tr h="419250">
                <a:tc>
                  <a:txBody>
                    <a:bodyPr/>
                    <a:lstStyle/>
                    <a:p>
                      <a:pPr indent="0" lvl="0" marL="0" marR="0" rtl="0" algn="l">
                        <a:spcBef>
                          <a:spcPts val="0"/>
                        </a:spcBef>
                        <a:spcAft>
                          <a:spcPts val="0"/>
                        </a:spcAft>
                        <a:buNone/>
                      </a:pPr>
                      <a:r>
                        <a:rPr lang="en-US" sz="2400"/>
                        <a:t>Statement</a:t>
                      </a:r>
                      <a:endParaRPr sz="2400"/>
                    </a:p>
                  </a:txBody>
                  <a:tcPr marT="45725" marB="45725" marR="91450" marL="91450"/>
                </a:tc>
                <a:tc>
                  <a:txBody>
                    <a:bodyPr/>
                    <a:lstStyle/>
                    <a:p>
                      <a:pPr indent="0" lvl="0" marL="0" marR="0" rtl="0" algn="l">
                        <a:spcBef>
                          <a:spcPts val="0"/>
                        </a:spcBef>
                        <a:spcAft>
                          <a:spcPts val="0"/>
                        </a:spcAft>
                        <a:buNone/>
                      </a:pPr>
                      <a:r>
                        <a:rPr lang="en-US" sz="2400"/>
                        <a:t>Meaning</a:t>
                      </a:r>
                      <a:endParaRPr/>
                    </a:p>
                  </a:txBody>
                  <a:tcPr marT="45725" marB="45725" marR="91450" marL="91450"/>
                </a:tc>
              </a:tr>
              <a:tr h="419250">
                <a:tc>
                  <a:txBody>
                    <a:bodyPr/>
                    <a:lstStyle/>
                    <a:p>
                      <a:pPr indent="0" lvl="0" marL="0" marR="0" rtl="0" algn="l">
                        <a:spcBef>
                          <a:spcPts val="0"/>
                        </a:spcBef>
                        <a:spcAft>
                          <a:spcPts val="0"/>
                        </a:spcAft>
                        <a:buNone/>
                      </a:pPr>
                      <a:r>
                        <a:rPr lang="en-US" sz="2400"/>
                        <a:t>fseek(fp,0,0)</a:t>
                      </a:r>
                      <a:endParaRPr sz="2400"/>
                    </a:p>
                  </a:txBody>
                  <a:tcPr marT="45725" marB="45725" marR="91450" marL="91450"/>
                </a:tc>
                <a:tc>
                  <a:txBody>
                    <a:bodyPr/>
                    <a:lstStyle/>
                    <a:p>
                      <a:pPr indent="0" lvl="0" marL="0" marR="0" rtl="0" algn="l">
                        <a:spcBef>
                          <a:spcPts val="0"/>
                        </a:spcBef>
                        <a:spcAft>
                          <a:spcPts val="0"/>
                        </a:spcAft>
                        <a:buNone/>
                      </a:pPr>
                      <a:r>
                        <a:rPr lang="en-US" sz="2400"/>
                        <a:t>Go to the beginning</a:t>
                      </a:r>
                      <a:endParaRPr sz="2400"/>
                    </a:p>
                  </a:txBody>
                  <a:tcPr marT="45725" marB="45725" marR="91450" marL="91450"/>
                </a:tc>
              </a:tr>
              <a:tr h="419250">
                <a:tc>
                  <a:txBody>
                    <a:bodyPr/>
                    <a:lstStyle/>
                    <a:p>
                      <a:pPr indent="0" lvl="0" marL="0" marR="0" rtl="0" algn="l">
                        <a:lnSpc>
                          <a:spcPct val="100000"/>
                        </a:lnSpc>
                        <a:spcBef>
                          <a:spcPts val="0"/>
                        </a:spcBef>
                        <a:spcAft>
                          <a:spcPts val="0"/>
                        </a:spcAft>
                        <a:buClr>
                          <a:schemeClr val="dk1"/>
                        </a:buClr>
                        <a:buSzPts val="2400"/>
                        <a:buFont typeface="Calibri"/>
                        <a:buNone/>
                      </a:pPr>
                      <a:r>
                        <a:rPr lang="en-US" sz="2400"/>
                        <a:t>fseek(fp,0,1)</a:t>
                      </a:r>
                      <a:endParaRPr/>
                    </a:p>
                  </a:txBody>
                  <a:tcPr marT="45725" marB="45725" marR="91450" marL="91450"/>
                </a:tc>
                <a:tc>
                  <a:txBody>
                    <a:bodyPr/>
                    <a:lstStyle/>
                    <a:p>
                      <a:pPr indent="0" lvl="0" marL="0" marR="0" rtl="0" algn="l">
                        <a:spcBef>
                          <a:spcPts val="0"/>
                        </a:spcBef>
                        <a:spcAft>
                          <a:spcPts val="0"/>
                        </a:spcAft>
                        <a:buNone/>
                      </a:pPr>
                      <a:r>
                        <a:rPr lang="en-US" sz="2400"/>
                        <a:t>Stay</a:t>
                      </a:r>
                      <a:r>
                        <a:rPr lang="en-US" sz="2400"/>
                        <a:t> at current position</a:t>
                      </a:r>
                      <a:endParaRPr sz="2400"/>
                    </a:p>
                  </a:txBody>
                  <a:tcPr marT="45725" marB="45725" marR="91450" marL="91450"/>
                </a:tc>
              </a:tr>
              <a:tr h="723650">
                <a:tc>
                  <a:txBody>
                    <a:bodyPr/>
                    <a:lstStyle/>
                    <a:p>
                      <a:pPr indent="0" lvl="0" marL="0" marR="0" rtl="0" algn="l">
                        <a:lnSpc>
                          <a:spcPct val="100000"/>
                        </a:lnSpc>
                        <a:spcBef>
                          <a:spcPts val="0"/>
                        </a:spcBef>
                        <a:spcAft>
                          <a:spcPts val="0"/>
                        </a:spcAft>
                        <a:buClr>
                          <a:schemeClr val="dk1"/>
                        </a:buClr>
                        <a:buSzPts val="2400"/>
                        <a:buFont typeface="Calibri"/>
                        <a:buNone/>
                      </a:pPr>
                      <a:r>
                        <a:rPr lang="en-US" sz="2400"/>
                        <a:t>fseek(fp,0,2)</a:t>
                      </a:r>
                      <a:endParaRPr/>
                    </a:p>
                  </a:txBody>
                  <a:tcPr marT="45725" marB="45725" marR="91450" marL="91450"/>
                </a:tc>
                <a:tc>
                  <a:txBody>
                    <a:bodyPr/>
                    <a:lstStyle/>
                    <a:p>
                      <a:pPr indent="0" lvl="0" marL="0" marR="0" rtl="0" algn="l">
                        <a:spcBef>
                          <a:spcPts val="0"/>
                        </a:spcBef>
                        <a:spcAft>
                          <a:spcPts val="0"/>
                        </a:spcAft>
                        <a:buNone/>
                      </a:pPr>
                      <a:r>
                        <a:rPr lang="en-US" sz="2400"/>
                        <a:t>Go to the end of file, past the</a:t>
                      </a:r>
                      <a:r>
                        <a:rPr lang="en-US" sz="2400"/>
                        <a:t> last character of the file</a:t>
                      </a:r>
                      <a:endParaRPr sz="2400"/>
                    </a:p>
                  </a:txBody>
                  <a:tcPr marT="45725" marB="45725" marR="91450" marL="91450"/>
                </a:tc>
              </a:tr>
              <a:tr h="419250">
                <a:tc>
                  <a:txBody>
                    <a:bodyPr/>
                    <a:lstStyle/>
                    <a:p>
                      <a:pPr indent="0" lvl="0" marL="0" marR="0" rtl="0" algn="l">
                        <a:lnSpc>
                          <a:spcPct val="100000"/>
                        </a:lnSpc>
                        <a:spcBef>
                          <a:spcPts val="0"/>
                        </a:spcBef>
                        <a:spcAft>
                          <a:spcPts val="0"/>
                        </a:spcAft>
                        <a:buClr>
                          <a:schemeClr val="dk1"/>
                        </a:buClr>
                        <a:buSzPts val="2400"/>
                        <a:buFont typeface="Calibri"/>
                        <a:buNone/>
                      </a:pPr>
                      <a:r>
                        <a:rPr lang="en-US" sz="2400"/>
                        <a:t>fseek(fp,m,0)</a:t>
                      </a:r>
                      <a:endParaRPr/>
                    </a:p>
                  </a:txBody>
                  <a:tcPr marT="45725" marB="45725" marR="91450" marL="91450"/>
                </a:tc>
                <a:tc>
                  <a:txBody>
                    <a:bodyPr/>
                    <a:lstStyle/>
                    <a:p>
                      <a:pPr indent="0" lvl="0" marL="0" marR="0" rtl="0" algn="l">
                        <a:spcBef>
                          <a:spcPts val="0"/>
                        </a:spcBef>
                        <a:spcAft>
                          <a:spcPts val="0"/>
                        </a:spcAft>
                        <a:buNone/>
                      </a:pPr>
                      <a:r>
                        <a:rPr lang="en-US" sz="2400"/>
                        <a:t>Move</a:t>
                      </a:r>
                      <a:r>
                        <a:rPr lang="en-US" sz="2400"/>
                        <a:t> to (m+1)th byte in the file</a:t>
                      </a:r>
                      <a:endParaRPr sz="2400"/>
                    </a:p>
                  </a:txBody>
                  <a:tcPr marT="45725" marB="45725" marR="91450" marL="91450"/>
                </a:tc>
              </a:tr>
              <a:tr h="419250">
                <a:tc>
                  <a:txBody>
                    <a:bodyPr/>
                    <a:lstStyle/>
                    <a:p>
                      <a:pPr indent="0" lvl="0" marL="0" marR="0" rtl="0" algn="l">
                        <a:lnSpc>
                          <a:spcPct val="100000"/>
                        </a:lnSpc>
                        <a:spcBef>
                          <a:spcPts val="0"/>
                        </a:spcBef>
                        <a:spcAft>
                          <a:spcPts val="0"/>
                        </a:spcAft>
                        <a:buClr>
                          <a:schemeClr val="dk1"/>
                        </a:buClr>
                        <a:buSzPts val="2400"/>
                        <a:buFont typeface="Calibri"/>
                        <a:buNone/>
                      </a:pPr>
                      <a:r>
                        <a:rPr lang="en-US" sz="2400"/>
                        <a:t>fseek(fp,m,1)</a:t>
                      </a:r>
                      <a:endParaRPr/>
                    </a:p>
                  </a:txBody>
                  <a:tcPr marT="45725" marB="45725" marR="91450" marL="91450"/>
                </a:tc>
                <a:tc>
                  <a:txBody>
                    <a:bodyPr/>
                    <a:lstStyle/>
                    <a:p>
                      <a:pPr indent="0" lvl="0" marL="0" marR="0" rtl="0" algn="l">
                        <a:spcBef>
                          <a:spcPts val="0"/>
                        </a:spcBef>
                        <a:spcAft>
                          <a:spcPts val="0"/>
                        </a:spcAft>
                        <a:buNone/>
                      </a:pPr>
                      <a:r>
                        <a:rPr lang="en-US" sz="2400"/>
                        <a:t>Go forward</a:t>
                      </a:r>
                      <a:r>
                        <a:rPr lang="en-US" sz="2400"/>
                        <a:t> by m bytes</a:t>
                      </a:r>
                      <a:endParaRPr sz="2400"/>
                    </a:p>
                  </a:txBody>
                  <a:tcPr marT="45725" marB="45725" marR="91450" marL="91450"/>
                </a:tc>
              </a:tr>
              <a:tr h="723650">
                <a:tc>
                  <a:txBody>
                    <a:bodyPr/>
                    <a:lstStyle/>
                    <a:p>
                      <a:pPr indent="0" lvl="0" marL="0" marR="0" rtl="0" algn="l">
                        <a:lnSpc>
                          <a:spcPct val="100000"/>
                        </a:lnSpc>
                        <a:spcBef>
                          <a:spcPts val="0"/>
                        </a:spcBef>
                        <a:spcAft>
                          <a:spcPts val="0"/>
                        </a:spcAft>
                        <a:buClr>
                          <a:schemeClr val="dk1"/>
                        </a:buClr>
                        <a:buSzPts val="2400"/>
                        <a:buFont typeface="Calibri"/>
                        <a:buNone/>
                      </a:pPr>
                      <a:r>
                        <a:rPr lang="en-US" sz="2400"/>
                        <a:t>fseek(fp,-m,1)</a:t>
                      </a:r>
                      <a:endParaRPr/>
                    </a:p>
                  </a:txBody>
                  <a:tcPr marT="45725" marB="45725" marR="91450" marL="91450"/>
                </a:tc>
                <a:tc>
                  <a:txBody>
                    <a:bodyPr/>
                    <a:lstStyle/>
                    <a:p>
                      <a:pPr indent="0" lvl="0" marL="0" marR="0" rtl="0" algn="l">
                        <a:spcBef>
                          <a:spcPts val="0"/>
                        </a:spcBef>
                        <a:spcAft>
                          <a:spcPts val="0"/>
                        </a:spcAft>
                        <a:buNone/>
                      </a:pPr>
                      <a:r>
                        <a:rPr lang="en-US" sz="2400"/>
                        <a:t>Go backward by m bytes from the current position</a:t>
                      </a:r>
                      <a:endParaRPr sz="2400"/>
                    </a:p>
                  </a:txBody>
                  <a:tcPr marT="45725" marB="45725" marR="91450" marL="91450"/>
                </a:tc>
              </a:tr>
              <a:tr h="723650">
                <a:tc>
                  <a:txBody>
                    <a:bodyPr/>
                    <a:lstStyle/>
                    <a:p>
                      <a:pPr indent="0" lvl="0" marL="0" marR="0" rtl="0" algn="l">
                        <a:lnSpc>
                          <a:spcPct val="100000"/>
                        </a:lnSpc>
                        <a:spcBef>
                          <a:spcPts val="0"/>
                        </a:spcBef>
                        <a:spcAft>
                          <a:spcPts val="0"/>
                        </a:spcAft>
                        <a:buClr>
                          <a:schemeClr val="dk1"/>
                        </a:buClr>
                        <a:buSzPts val="2400"/>
                        <a:buFont typeface="Calibri"/>
                        <a:buNone/>
                      </a:pPr>
                      <a:r>
                        <a:rPr lang="en-US" sz="2400"/>
                        <a:t>fseek(fp,-m,2)</a:t>
                      </a:r>
                      <a:endParaRPr/>
                    </a:p>
                  </a:txBody>
                  <a:tcPr marT="45725" marB="45725" marR="91450" marL="91450"/>
                </a:tc>
                <a:tc>
                  <a:txBody>
                    <a:bodyPr/>
                    <a:lstStyle/>
                    <a:p>
                      <a:pPr indent="0" lvl="0" marL="0" marR="0" rtl="0" algn="l">
                        <a:spcBef>
                          <a:spcPts val="0"/>
                        </a:spcBef>
                        <a:spcAft>
                          <a:spcPts val="0"/>
                        </a:spcAft>
                        <a:buNone/>
                      </a:pPr>
                      <a:r>
                        <a:rPr lang="en-US" sz="2400"/>
                        <a:t>Go backward by</a:t>
                      </a:r>
                      <a:r>
                        <a:rPr lang="en-US" sz="2400"/>
                        <a:t> m bytes from the end.</a:t>
                      </a:r>
                      <a:endParaRPr sz="2400"/>
                    </a:p>
                  </a:txBody>
                  <a:tcPr marT="45725" marB="45725" marR="91450" marL="91450"/>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a:t>
            </a:r>
            <a:endParaRPr/>
          </a:p>
        </p:txBody>
      </p:sp>
      <p:sp>
        <p:nvSpPr>
          <p:cNvPr id="324" name="Google Shape;324;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#include&lt;stdio.h&gt;</a:t>
            </a:r>
            <a:endParaRPr/>
          </a:p>
          <a:p>
            <a:pPr indent="0" lvl="0" marL="0" rtl="0" algn="l">
              <a:spcBef>
                <a:spcPts val="480"/>
              </a:spcBef>
              <a:spcAft>
                <a:spcPts val="0"/>
              </a:spcAft>
              <a:buClr>
                <a:schemeClr val="dk1"/>
              </a:buClr>
              <a:buSzPts val="2400"/>
              <a:buNone/>
            </a:pPr>
            <a:r>
              <a:rPr lang="en-US" sz="2400"/>
              <a:t>#include&lt;conio.h&gt;</a:t>
            </a:r>
            <a:endParaRPr/>
          </a:p>
          <a:p>
            <a:pPr indent="0" lvl="0" marL="0" rtl="0" algn="l">
              <a:spcBef>
                <a:spcPts val="480"/>
              </a:spcBef>
              <a:spcAft>
                <a:spcPts val="0"/>
              </a:spcAft>
              <a:buClr>
                <a:schemeClr val="dk1"/>
              </a:buClr>
              <a:buSzPts val="2400"/>
              <a:buNone/>
            </a:pPr>
            <a:r>
              <a:rPr lang="en-US" sz="2400"/>
              <a:t>void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FILE *fp;</a:t>
            </a:r>
            <a:endParaRPr/>
          </a:p>
          <a:p>
            <a:pPr indent="0" lvl="0" marL="0" rtl="0" algn="l">
              <a:spcBef>
                <a:spcPts val="480"/>
              </a:spcBef>
              <a:spcAft>
                <a:spcPts val="0"/>
              </a:spcAft>
              <a:buClr>
                <a:schemeClr val="dk1"/>
              </a:buClr>
              <a:buSzPts val="2400"/>
              <a:buNone/>
            </a:pPr>
            <a:r>
              <a:rPr lang="en-US" sz="2400"/>
              <a:t>	char a,b[50];</a:t>
            </a:r>
            <a:endParaRPr/>
          </a:p>
          <a:p>
            <a:pPr indent="0" lvl="0" marL="0" rtl="0" algn="l">
              <a:spcBef>
                <a:spcPts val="480"/>
              </a:spcBef>
              <a:spcAft>
                <a:spcPts val="0"/>
              </a:spcAft>
              <a:buClr>
                <a:schemeClr val="dk1"/>
              </a:buClr>
              <a:buSzPts val="2400"/>
              <a:buNone/>
            </a:pPr>
            <a:r>
              <a:rPr lang="en-US" sz="2400"/>
              <a:t>	fp=fopen("dest.txt","r");</a:t>
            </a:r>
            <a:endParaRPr sz="2400"/>
          </a:p>
          <a:p>
            <a:pPr indent="0" lvl="0" marL="0" rtl="0" algn="l">
              <a:spcBef>
                <a:spcPts val="480"/>
              </a:spcBef>
              <a:spcAft>
                <a:spcPts val="0"/>
              </a:spcAft>
              <a:buClr>
                <a:schemeClr val="dk1"/>
              </a:buClr>
              <a:buSzPts val="2400"/>
              <a:buNone/>
            </a:pPr>
            <a:r>
              <a:rPr lang="en-US" sz="2400"/>
              <a:t>	fgets(b,50,fp);</a:t>
            </a:r>
            <a:endParaRPr/>
          </a:p>
          <a:p>
            <a:pPr indent="0" lvl="0" marL="0" rtl="0" algn="l">
              <a:spcBef>
                <a:spcPts val="480"/>
              </a:spcBef>
              <a:spcAft>
                <a:spcPts val="0"/>
              </a:spcAft>
              <a:buClr>
                <a:schemeClr val="dk1"/>
              </a:buClr>
              <a:buSzPts val="2400"/>
              <a:buNone/>
            </a:pPr>
            <a:r>
              <a:rPr lang="en-US" sz="2400"/>
              <a:t>	printf("%s",b);</a:t>
            </a:r>
            <a:endParaRPr/>
          </a:p>
          <a:p>
            <a:pPr indent="0" lvl="0" marL="0" rtl="0" algn="l">
              <a:spcBef>
                <a:spcPts val="480"/>
              </a:spcBef>
              <a:spcAft>
                <a:spcPts val="0"/>
              </a:spcAft>
              <a:buClr>
                <a:schemeClr val="dk1"/>
              </a:buClr>
              <a:buSzPts val="2400"/>
              <a:buNone/>
            </a:pPr>
            <a:r>
              <a:rPr lang="en-US" sz="2400"/>
              <a:t>	rewind(fp);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30" name="Google Shape;330;p54"/>
          <p:cNvSpPr txBox="1"/>
          <p:nvPr>
            <p:ph idx="1" type="body"/>
          </p:nvPr>
        </p:nvSpPr>
        <p:spPr>
          <a:xfrm>
            <a:off x="76200" y="1036637"/>
            <a:ext cx="4114800" cy="57451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	a=fgetc(fp);</a:t>
            </a:r>
            <a:endParaRPr/>
          </a:p>
          <a:p>
            <a:pPr indent="0" lvl="0" marL="0" rtl="0" algn="l">
              <a:spcBef>
                <a:spcPts val="480"/>
              </a:spcBef>
              <a:spcAft>
                <a:spcPts val="0"/>
              </a:spcAft>
              <a:buClr>
                <a:schemeClr val="dk1"/>
              </a:buClr>
              <a:buSzPts val="2400"/>
              <a:buNone/>
            </a:pPr>
            <a:r>
              <a:rPr lang="en-US" sz="2400"/>
              <a:t>	printf("\n%c",a);</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fseek(fp,6,0);</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a=fgetc(fp);</a:t>
            </a:r>
            <a:endParaRPr/>
          </a:p>
          <a:p>
            <a:pPr indent="0" lvl="0" marL="0" rtl="0" algn="l">
              <a:spcBef>
                <a:spcPts val="480"/>
              </a:spcBef>
              <a:spcAft>
                <a:spcPts val="0"/>
              </a:spcAft>
              <a:buClr>
                <a:schemeClr val="dk1"/>
              </a:buClr>
              <a:buSzPts val="2400"/>
              <a:buNone/>
            </a:pPr>
            <a:r>
              <a:rPr lang="en-US" sz="2400"/>
              <a:t>	printf("\n%c",a);</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fseek(fp,-2,2);</a:t>
            </a:r>
            <a:endParaRPr/>
          </a:p>
          <a:p>
            <a:pPr indent="0" lvl="0" marL="0" rtl="0" algn="l">
              <a:spcBef>
                <a:spcPts val="480"/>
              </a:spcBef>
              <a:spcAft>
                <a:spcPts val="0"/>
              </a:spcAft>
              <a:buClr>
                <a:schemeClr val="dk1"/>
              </a:buClr>
              <a:buSzPts val="2400"/>
              <a:buNone/>
            </a:pPr>
            <a:r>
              <a:rPr lang="en-US" sz="2400"/>
              <a:t>	a=fgetc(fp);</a:t>
            </a:r>
            <a:endParaRPr/>
          </a:p>
          <a:p>
            <a:pPr indent="0" lvl="0" marL="0" rtl="0" algn="l">
              <a:spcBef>
                <a:spcPts val="480"/>
              </a:spcBef>
              <a:spcAft>
                <a:spcPts val="0"/>
              </a:spcAft>
              <a:buClr>
                <a:schemeClr val="dk1"/>
              </a:buClr>
              <a:buSzPts val="2400"/>
              <a:buNone/>
            </a:pPr>
            <a:r>
              <a:rPr lang="en-US" sz="2400"/>
              <a:t>	printf("\n%c",a);</a:t>
            </a:r>
            <a:endParaRPr/>
          </a:p>
          <a:p>
            <a:pPr indent="0" lvl="0" marL="0" rtl="0" algn="l">
              <a:spcBef>
                <a:spcPts val="480"/>
              </a:spcBef>
              <a:spcAft>
                <a:spcPts val="0"/>
              </a:spcAft>
              <a:buClr>
                <a:schemeClr val="dk1"/>
              </a:buClr>
              <a:buSzPts val="2400"/>
              <a:buNone/>
            </a:pPr>
            <a:r>
              <a:rPr lang="en-US" sz="2400"/>
              <a:t>	fclose(fp);</a:t>
            </a:r>
            <a:endParaRPr/>
          </a:p>
          <a:p>
            <a:pPr indent="0" lvl="0" marL="0" rtl="0" algn="l">
              <a:spcBef>
                <a:spcPts val="480"/>
              </a:spcBef>
              <a:spcAft>
                <a:spcPts val="0"/>
              </a:spcAft>
              <a:buClr>
                <a:schemeClr val="dk1"/>
              </a:buClr>
              <a:buSzPts val="2400"/>
              <a:buNone/>
            </a:pPr>
            <a:r>
              <a:rPr lang="en-US" sz="2400"/>
              <a:t>	}</a:t>
            </a:r>
            <a:endParaRPr sz="2400"/>
          </a:p>
        </p:txBody>
      </p:sp>
      <p:pic>
        <p:nvPicPr>
          <p:cNvPr id="331" name="Google Shape;331;p54"/>
          <p:cNvPicPr preferRelativeResize="0"/>
          <p:nvPr/>
        </p:nvPicPr>
        <p:blipFill rotWithShape="1">
          <a:blip r:embed="rId3">
            <a:alphaModFix/>
          </a:blip>
          <a:srcRect b="74811" l="1" r="40739" t="0"/>
          <a:stretch/>
        </p:blipFill>
        <p:spPr>
          <a:xfrm>
            <a:off x="3200400" y="3274979"/>
            <a:ext cx="5791199" cy="1512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1"/>
                                        </p:tgtEl>
                                        <p:attrNameLst>
                                          <p:attrName>style.visibility</p:attrName>
                                        </p:attrNameLst>
                                      </p:cBhvr>
                                      <p:to>
                                        <p:strVal val="visible"/>
                                      </p:to>
                                    </p:set>
                                    <p:anim calcmode="lin" valueType="num">
                                      <p:cBhvr additive="base">
                                        <p:cTn dur="500"/>
                                        <p:tgtEl>
                                          <p:spTgt spid="3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37" name="Google Shape;337;p55"/>
          <p:cNvSpPr txBox="1"/>
          <p:nvPr>
            <p:ph idx="1" type="body"/>
          </p:nvPr>
        </p:nvSpPr>
        <p:spPr>
          <a:xfrm>
            <a:off x="457200" y="122237"/>
            <a:ext cx="8382000" cy="65071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#include &lt;stdio.h&gt;</a:t>
            </a:r>
            <a:endParaRPr/>
          </a:p>
          <a:p>
            <a:pPr indent="0" lvl="0" marL="0" rtl="0" algn="l">
              <a:spcBef>
                <a:spcPts val="480"/>
              </a:spcBef>
              <a:spcAft>
                <a:spcPts val="0"/>
              </a:spcAft>
              <a:buClr>
                <a:schemeClr val="dk1"/>
              </a:buClr>
              <a:buSzPts val="2400"/>
              <a:buNone/>
            </a:pPr>
            <a:r>
              <a:rPr lang="en-US" sz="2400"/>
              <a:t>#include &lt;stdlib.h&gt;</a:t>
            </a:r>
            <a:endParaRPr/>
          </a:p>
          <a:p>
            <a:pPr indent="0" lvl="0" marL="0" rtl="0" algn="l">
              <a:spcBef>
                <a:spcPts val="480"/>
              </a:spcBef>
              <a:spcAft>
                <a:spcPts val="0"/>
              </a:spcAft>
              <a:buClr>
                <a:schemeClr val="dk1"/>
              </a:buClr>
              <a:buSzPts val="2400"/>
              <a:buNone/>
            </a:pPr>
            <a:r>
              <a:rPr lang="en-US" sz="2400"/>
              <a:t>struct threeNum</a:t>
            </a:r>
            <a:endParaRPr sz="2400"/>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n1, n2, n3;</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int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int n;</a:t>
            </a:r>
            <a:endParaRPr/>
          </a:p>
          <a:p>
            <a:pPr indent="0" lvl="0" marL="0" rtl="0" algn="l">
              <a:spcBef>
                <a:spcPts val="480"/>
              </a:spcBef>
              <a:spcAft>
                <a:spcPts val="0"/>
              </a:spcAft>
              <a:buClr>
                <a:schemeClr val="dk1"/>
              </a:buClr>
              <a:buSzPts val="2400"/>
              <a:buNone/>
            </a:pPr>
            <a:r>
              <a:rPr lang="en-US" sz="2400"/>
              <a:t>   struct threeNum num;</a:t>
            </a:r>
            <a:endParaRPr/>
          </a:p>
          <a:p>
            <a:pPr indent="0" lvl="0" marL="0" rtl="0" algn="l">
              <a:spcBef>
                <a:spcPts val="480"/>
              </a:spcBef>
              <a:spcAft>
                <a:spcPts val="0"/>
              </a:spcAft>
              <a:buClr>
                <a:schemeClr val="dk1"/>
              </a:buClr>
              <a:buSzPts val="2400"/>
              <a:buNone/>
            </a:pPr>
            <a:r>
              <a:rPr lang="en-US" sz="2400"/>
              <a:t>   FILE *fptr;</a:t>
            </a:r>
            <a:endParaRPr/>
          </a:p>
          <a:p>
            <a:pPr indent="0" lvl="0" marL="0" rtl="0" algn="l">
              <a:spcBef>
                <a:spcPts val="480"/>
              </a:spcBef>
              <a:spcAft>
                <a:spcPts val="0"/>
              </a:spcAft>
              <a:buClr>
                <a:schemeClr val="dk1"/>
              </a:buClr>
              <a:buSzPts val="2400"/>
              <a:buNone/>
            </a:pPr>
            <a:r>
              <a:rPr lang="en-US" sz="2400"/>
              <a:t>   if ((fptr = fopen("C:\\program.bin","rb")) == NULL){</a:t>
            </a:r>
            <a:endParaRPr/>
          </a:p>
          <a:p>
            <a:pPr indent="0" lvl="0" marL="0" rtl="0" algn="l">
              <a:spcBef>
                <a:spcPts val="480"/>
              </a:spcBef>
              <a:spcAft>
                <a:spcPts val="0"/>
              </a:spcAft>
              <a:buClr>
                <a:schemeClr val="dk1"/>
              </a:buClr>
              <a:buSzPts val="2400"/>
              <a:buNone/>
            </a:pPr>
            <a:r>
              <a:rPr lang="en-US" sz="2400"/>
              <a:t>       printf("Error! opening file");</a:t>
            </a:r>
            <a:endParaRPr sz="2400"/>
          </a:p>
          <a:p>
            <a:pPr indent="0" lvl="0" marL="0" rtl="0" algn="l">
              <a:spcBef>
                <a:spcPts val="480"/>
              </a:spcBef>
              <a:spcAft>
                <a:spcPts val="0"/>
              </a:spcAft>
              <a:buClr>
                <a:schemeClr val="dk1"/>
              </a:buClr>
              <a:buSzPts val="2400"/>
              <a:buNone/>
            </a:pPr>
            <a:r>
              <a:rPr lang="en-US" sz="2400"/>
              <a:t>       exit(1);</a:t>
            </a:r>
            <a:endParaRPr/>
          </a:p>
          <a:p>
            <a:pPr indent="0" lvl="0" marL="0" rtl="0" algn="l">
              <a:spcBef>
                <a:spcPts val="480"/>
              </a:spcBef>
              <a:spcAft>
                <a:spcPts val="0"/>
              </a:spcAft>
              <a:buClr>
                <a:schemeClr val="dk1"/>
              </a:buClr>
              <a:buSzPts val="2400"/>
              <a:buNone/>
            </a:pPr>
            <a:r>
              <a:rPr lang="en-US" sz="2400"/>
              <a:t>   }</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43" name="Google Shape;343;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    // Moves the cursor to the end of the file</a:t>
            </a:r>
            <a:endParaRPr/>
          </a:p>
          <a:p>
            <a:pPr indent="0" lvl="0" marL="0" rtl="0" algn="l">
              <a:spcBef>
                <a:spcPts val="480"/>
              </a:spcBef>
              <a:spcAft>
                <a:spcPts val="0"/>
              </a:spcAft>
              <a:buClr>
                <a:schemeClr val="dk1"/>
              </a:buClr>
              <a:buSzPts val="2400"/>
              <a:buNone/>
            </a:pPr>
            <a:r>
              <a:rPr lang="en-US" sz="2400"/>
              <a:t>   fseek(fptr, -sizeof(struct threeNum), SEEK_END);</a:t>
            </a:r>
            <a:endParaRPr/>
          </a:p>
          <a:p>
            <a:pPr indent="0" lvl="0" marL="0" rtl="0" algn="l">
              <a:spcBef>
                <a:spcPts val="480"/>
              </a:spcBef>
              <a:spcAft>
                <a:spcPts val="0"/>
              </a:spcAft>
              <a:buClr>
                <a:schemeClr val="dk1"/>
              </a:buClr>
              <a:buSzPts val="2400"/>
              <a:buNone/>
            </a:pPr>
            <a:r>
              <a:rPr lang="en-US" sz="2400"/>
              <a:t>   for(n = 1; n &lt; 5; ++n)</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fread(&amp;num, sizeof(struct threeNum), 1, fptr); </a:t>
            </a:r>
            <a:endParaRPr/>
          </a:p>
          <a:p>
            <a:pPr indent="0" lvl="0" marL="0" rtl="0" algn="l">
              <a:spcBef>
                <a:spcPts val="480"/>
              </a:spcBef>
              <a:spcAft>
                <a:spcPts val="0"/>
              </a:spcAft>
              <a:buClr>
                <a:schemeClr val="dk1"/>
              </a:buClr>
              <a:buSzPts val="2400"/>
              <a:buNone/>
            </a:pPr>
            <a:r>
              <a:rPr lang="en-US" sz="2400"/>
              <a:t>      printf("n1: %d\tn2: %d\tn3: %d\n", num.n1, num.n2, num.n3);</a:t>
            </a:r>
            <a:endParaRPr/>
          </a:p>
          <a:p>
            <a:pPr indent="0" lvl="0" marL="0" rtl="0" algn="l">
              <a:spcBef>
                <a:spcPts val="480"/>
              </a:spcBef>
              <a:spcAft>
                <a:spcPts val="0"/>
              </a:spcAft>
              <a:buClr>
                <a:schemeClr val="dk1"/>
              </a:buClr>
              <a:buSzPts val="2400"/>
              <a:buNone/>
            </a:pPr>
            <a:r>
              <a:rPr lang="en-US" sz="2400"/>
              <a:t>      fseek(fptr, -2*sizeof(struct threeNum), SEEK_CUR);</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fclose(fptr); </a:t>
            </a:r>
            <a:endParaRPr/>
          </a:p>
          <a:p>
            <a:pPr indent="0" lvl="0" marL="0" rtl="0" algn="l">
              <a:spcBef>
                <a:spcPts val="480"/>
              </a:spcBef>
              <a:spcAft>
                <a:spcPts val="0"/>
              </a:spcAft>
              <a:buClr>
                <a:schemeClr val="dk1"/>
              </a:buClr>
              <a:buSzPts val="2400"/>
              <a:buNone/>
            </a:pPr>
            <a:r>
              <a:rPr lang="en-US" sz="2400"/>
              <a:t>   return 0;</a:t>
            </a:r>
            <a:endParaRPr/>
          </a:p>
          <a:p>
            <a:pPr indent="0" lvl="0" marL="0" rtl="0" algn="l">
              <a:spcBef>
                <a:spcPts val="480"/>
              </a:spcBef>
              <a:spcAft>
                <a:spcPts val="0"/>
              </a:spcAft>
              <a:buClr>
                <a:schemeClr val="dk1"/>
              </a:buClr>
              <a:buSzPts val="2400"/>
              <a:buNone/>
            </a:pPr>
            <a:r>
              <a:rPr lang="en-US" sz="2400"/>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2. Binary files</a:t>
            </a:r>
            <a:endParaRPr/>
          </a:p>
        </p:txBody>
      </p:sp>
      <p:sp>
        <p:nvSpPr>
          <p:cNvPr id="109" name="Google Shape;10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Binary files are mostly the .bin files in your computer.</a:t>
            </a:r>
            <a:endParaRPr/>
          </a:p>
          <a:p>
            <a:pPr indent="-342900" lvl="0" marL="342900" rtl="0" algn="l">
              <a:spcBef>
                <a:spcPts val="480"/>
              </a:spcBef>
              <a:spcAft>
                <a:spcPts val="0"/>
              </a:spcAft>
              <a:buClr>
                <a:schemeClr val="dk1"/>
              </a:buClr>
              <a:buSzPts val="2400"/>
              <a:buChar char="•"/>
            </a:pPr>
            <a:r>
              <a:rPr lang="en-US" sz="2400"/>
              <a:t>Instead of storing data in plain text, they store it in the binary form (0's and 1's).</a:t>
            </a:r>
            <a:endParaRPr/>
          </a:p>
          <a:p>
            <a:pPr indent="-342900" lvl="0" marL="342900" rtl="0" algn="l">
              <a:spcBef>
                <a:spcPts val="480"/>
              </a:spcBef>
              <a:spcAft>
                <a:spcPts val="0"/>
              </a:spcAft>
              <a:buClr>
                <a:schemeClr val="dk1"/>
              </a:buClr>
              <a:buSzPts val="2400"/>
              <a:buChar char="•"/>
            </a:pPr>
            <a:r>
              <a:rPr lang="en-US" sz="2400"/>
              <a:t>They can hold higher amount of data, are not readable easily and provides a better security than text files.</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File Operations</a:t>
            </a:r>
            <a:endParaRPr/>
          </a:p>
        </p:txBody>
      </p:sp>
      <p:sp>
        <p:nvSpPr>
          <p:cNvPr id="115" name="Google Shape;11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In C, you can perform four major operations on the file, either text or binary:</a:t>
            </a:r>
            <a:endParaRPr/>
          </a:p>
          <a:p>
            <a:pPr indent="-342900" lvl="0" marL="342900" rtl="0" algn="l">
              <a:spcBef>
                <a:spcPts val="480"/>
              </a:spcBef>
              <a:spcAft>
                <a:spcPts val="0"/>
              </a:spcAft>
              <a:buClr>
                <a:schemeClr val="dk1"/>
              </a:buClr>
              <a:buSzPts val="2400"/>
              <a:buChar char="•"/>
            </a:pPr>
            <a:r>
              <a:rPr lang="en-US" sz="2400"/>
              <a:t>Creating a new file</a:t>
            </a:r>
            <a:endParaRPr/>
          </a:p>
          <a:p>
            <a:pPr indent="-342900" lvl="0" marL="342900" rtl="0" algn="l">
              <a:spcBef>
                <a:spcPts val="480"/>
              </a:spcBef>
              <a:spcAft>
                <a:spcPts val="0"/>
              </a:spcAft>
              <a:buClr>
                <a:schemeClr val="dk1"/>
              </a:buClr>
              <a:buSzPts val="2400"/>
              <a:buChar char="•"/>
            </a:pPr>
            <a:r>
              <a:rPr lang="en-US" sz="2400"/>
              <a:t>Opening an existing file</a:t>
            </a:r>
            <a:endParaRPr/>
          </a:p>
          <a:p>
            <a:pPr indent="-342900" lvl="0" marL="342900" rtl="0" algn="l">
              <a:spcBef>
                <a:spcPts val="480"/>
              </a:spcBef>
              <a:spcAft>
                <a:spcPts val="0"/>
              </a:spcAft>
              <a:buClr>
                <a:schemeClr val="dk1"/>
              </a:buClr>
              <a:buSzPts val="2400"/>
              <a:buChar char="•"/>
            </a:pPr>
            <a:r>
              <a:rPr lang="en-US" sz="2400"/>
              <a:t>Closing a file</a:t>
            </a:r>
            <a:endParaRPr/>
          </a:p>
          <a:p>
            <a:pPr indent="-342900" lvl="0" marL="342900" rtl="0" algn="l">
              <a:spcBef>
                <a:spcPts val="480"/>
              </a:spcBef>
              <a:spcAft>
                <a:spcPts val="0"/>
              </a:spcAft>
              <a:buClr>
                <a:schemeClr val="dk1"/>
              </a:buClr>
              <a:buSzPts val="2400"/>
              <a:buChar char="•"/>
            </a:pPr>
            <a:r>
              <a:rPr lang="en-US" sz="2400"/>
              <a:t>Reading from and writing information to a file</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Working with files</a:t>
            </a:r>
            <a:endParaRPr/>
          </a:p>
        </p:txBody>
      </p:sp>
      <p:sp>
        <p:nvSpPr>
          <p:cNvPr id="121" name="Google Shape;12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When working with files, you need to declare a pointer of type file. This declaration is needed for communication between the file and program.</a:t>
            </a:r>
            <a:endParaRPr/>
          </a:p>
          <a:p>
            <a:pPr indent="-342900" lvl="0" marL="342900" rtl="0" algn="l">
              <a:spcBef>
                <a:spcPts val="480"/>
              </a:spcBef>
              <a:spcAft>
                <a:spcPts val="0"/>
              </a:spcAft>
              <a:buClr>
                <a:schemeClr val="dk1"/>
              </a:buClr>
              <a:buSzPts val="2400"/>
              <a:buChar char="•"/>
            </a:pPr>
            <a:r>
              <a:rPr lang="en-US" sz="2400"/>
              <a:t>FILE *fptr;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Opening a file - for creation and edit</a:t>
            </a:r>
            <a:endParaRPr/>
          </a:p>
        </p:txBody>
      </p:sp>
      <p:sp>
        <p:nvSpPr>
          <p:cNvPr id="127" name="Google Shape;12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Opening a file is performed using the library function in the </a:t>
            </a:r>
            <a:r>
              <a:rPr b="1" lang="en-US" sz="2400"/>
              <a:t>"stdio.h"</a:t>
            </a:r>
            <a:r>
              <a:rPr lang="en-US" sz="2400"/>
              <a:t> header file: fopen().</a:t>
            </a:r>
            <a:endParaRPr/>
          </a:p>
          <a:p>
            <a:pPr indent="-342900" lvl="0" marL="342900" rtl="0" algn="l">
              <a:spcBef>
                <a:spcPts val="480"/>
              </a:spcBef>
              <a:spcAft>
                <a:spcPts val="0"/>
              </a:spcAft>
              <a:buClr>
                <a:schemeClr val="dk1"/>
              </a:buClr>
              <a:buSzPts val="2400"/>
              <a:buChar char="•"/>
            </a:pPr>
            <a:r>
              <a:rPr lang="en-US" sz="2400"/>
              <a:t>The syntax for opening a file in standard I/O is:</a:t>
            </a:r>
            <a:endParaRPr/>
          </a:p>
          <a:p>
            <a:pPr indent="-285750" lvl="1" marL="742950" rtl="0" algn="l">
              <a:spcBef>
                <a:spcPts val="480"/>
              </a:spcBef>
              <a:spcAft>
                <a:spcPts val="0"/>
              </a:spcAft>
              <a:buClr>
                <a:schemeClr val="dk1"/>
              </a:buClr>
              <a:buSzPts val="2400"/>
              <a:buChar char="–"/>
            </a:pPr>
            <a:r>
              <a:rPr lang="en-US" sz="2400"/>
              <a:t>ptr = fopen("fileopen","mode")</a:t>
            </a:r>
            <a:endParaRPr/>
          </a:p>
          <a:p>
            <a:pPr indent="-342900" lvl="0" marL="342900" rtl="0" algn="l">
              <a:spcBef>
                <a:spcPts val="480"/>
              </a:spcBef>
              <a:spcAft>
                <a:spcPts val="0"/>
              </a:spcAft>
              <a:buClr>
                <a:schemeClr val="dk1"/>
              </a:buClr>
              <a:buSzPts val="2400"/>
              <a:buChar char="•"/>
            </a:pPr>
            <a:r>
              <a:rPr lang="en-US" sz="2400"/>
              <a:t>For Example:</a:t>
            </a:r>
            <a:endParaRPr/>
          </a:p>
          <a:p>
            <a:pPr indent="-285750" lvl="1" marL="742950" rtl="0" algn="l">
              <a:spcBef>
                <a:spcPts val="480"/>
              </a:spcBef>
              <a:spcAft>
                <a:spcPts val="0"/>
              </a:spcAft>
              <a:buClr>
                <a:schemeClr val="dk1"/>
              </a:buClr>
              <a:buSzPts val="2400"/>
              <a:buChar char="–"/>
            </a:pPr>
            <a:r>
              <a:rPr lang="en-US" sz="2400"/>
              <a:t>fopen("E:\\cprogram\\newprogram.txt","w");</a:t>
            </a:r>
            <a:endParaRPr/>
          </a:p>
          <a:p>
            <a:pPr indent="-285750" lvl="1" marL="742950" rtl="0" algn="l">
              <a:spcBef>
                <a:spcPts val="480"/>
              </a:spcBef>
              <a:spcAft>
                <a:spcPts val="0"/>
              </a:spcAft>
              <a:buClr>
                <a:schemeClr val="dk1"/>
              </a:buClr>
              <a:buSzPts val="2400"/>
              <a:buChar char="–"/>
            </a:pPr>
            <a:r>
              <a:rPr lang="en-US" sz="2400"/>
              <a:t>fopen("E:\\cprogram\\oldprogram.bin","rb");</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3" name="Google Shape;13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Let's suppose the file newprogram.txt doesn't exist in the location E:\cprogram. The first function creates a new file named newprogram.txt and opens it for writing as per the mode 'w'.</a:t>
            </a:r>
            <a:br>
              <a:rPr lang="en-US" sz="2400"/>
            </a:br>
            <a:r>
              <a:rPr lang="en-US" sz="2400"/>
              <a:t>The writing mode allows you to create and edit (overwrite) the contents of the file.</a:t>
            </a:r>
            <a:endParaRPr/>
          </a:p>
          <a:p>
            <a:pPr indent="-342900" lvl="0" marL="342900" rtl="0" algn="l">
              <a:spcBef>
                <a:spcPts val="480"/>
              </a:spcBef>
              <a:spcAft>
                <a:spcPts val="0"/>
              </a:spcAft>
              <a:buClr>
                <a:schemeClr val="dk1"/>
              </a:buClr>
              <a:buSzPts val="2400"/>
              <a:buChar char="•"/>
            </a:pPr>
            <a:r>
              <a:rPr lang="en-US" sz="2400"/>
              <a:t>Now let's suppose the second binary file oldprogram.bin exists in the location E:\cprogram. The second function opens the existing file for reading in binary mode 'rb'.</a:t>
            </a:r>
            <a:br>
              <a:rPr lang="en-US" sz="2400"/>
            </a:br>
            <a:r>
              <a:rPr lang="en-US" sz="2400"/>
              <a:t>The reading mode only allows you to read the file, you cannot write into the file.</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