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9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90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76B31-B2E5-42CB-A31A-BB7AC330E499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D41B-7535-4DF7-A8D8-F5F95491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D41B-7535-4DF7-A8D8-F5F9549155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3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Elements of C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b="1" cap="all" dirty="0" smtClean="0"/>
              <a:t>CHARACTER </a:t>
            </a:r>
            <a:r>
              <a:rPr lang="en-US" sz="2400" b="1" cap="all" dirty="0"/>
              <a:t>DATA TYPE:</a:t>
            </a:r>
          </a:p>
          <a:p>
            <a:pPr fontAlgn="base"/>
            <a:r>
              <a:rPr lang="en-US" sz="2400" dirty="0"/>
              <a:t>Character data type allows a variable to store only one character.</a:t>
            </a:r>
          </a:p>
          <a:p>
            <a:pPr fontAlgn="base"/>
            <a:r>
              <a:rPr lang="en-US" sz="2400" dirty="0"/>
              <a:t>Storage size of character data type is </a:t>
            </a:r>
            <a:r>
              <a:rPr lang="en-US" sz="2400" dirty="0" smtClean="0"/>
              <a:t>1 byte. </a:t>
            </a:r>
            <a:r>
              <a:rPr lang="en-US" sz="2400" dirty="0"/>
              <a:t>We can store only one character using character data type.</a:t>
            </a:r>
          </a:p>
          <a:p>
            <a:pPr fontAlgn="base"/>
            <a:r>
              <a:rPr lang="en-US" sz="2400" dirty="0"/>
              <a:t>“char” keyword is used to refer character data type.</a:t>
            </a:r>
          </a:p>
          <a:p>
            <a:pPr fontAlgn="base"/>
            <a:r>
              <a:rPr lang="en-US" sz="2400" dirty="0"/>
              <a:t>For example, ‘A’ can be stored using char datatype. You can’t store more than one character using char data type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421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400" b="1" cap="all" dirty="0"/>
              <a:t>FLOATING POINT DATA TYPE:</a:t>
            </a:r>
          </a:p>
          <a:p>
            <a:pPr fontAlgn="base"/>
            <a:r>
              <a:rPr lang="en-US" sz="2400" dirty="0"/>
              <a:t>Floating point data type consists of 2 types. They are,</a:t>
            </a:r>
          </a:p>
          <a:p>
            <a:pPr fontAlgn="base"/>
            <a:r>
              <a:rPr lang="en-US" sz="2400" dirty="0"/>
              <a:t>float</a:t>
            </a:r>
          </a:p>
          <a:p>
            <a:pPr fontAlgn="base"/>
            <a:r>
              <a:rPr lang="en-US" sz="2400" dirty="0"/>
              <a:t>double</a:t>
            </a:r>
          </a:p>
          <a:p>
            <a:pPr marL="0" indent="0" fontAlgn="base">
              <a:buNone/>
            </a:pPr>
            <a:r>
              <a:rPr lang="en-US" sz="2400" b="1" cap="all" dirty="0"/>
              <a:t>1. FLOAT:</a:t>
            </a:r>
          </a:p>
          <a:p>
            <a:pPr fontAlgn="base"/>
            <a:r>
              <a:rPr lang="en-US" sz="2400" dirty="0"/>
              <a:t>Float data type allows a variable to store decimal values.</a:t>
            </a:r>
          </a:p>
          <a:p>
            <a:pPr fontAlgn="base"/>
            <a:r>
              <a:rPr lang="en-US" sz="2400" dirty="0"/>
              <a:t>Storage size of float data type is </a:t>
            </a:r>
            <a:r>
              <a:rPr lang="en-US" sz="2400" dirty="0" smtClean="0"/>
              <a:t>4 bytes.</a:t>
            </a:r>
            <a:r>
              <a:rPr lang="en-US" sz="2400" dirty="0"/>
              <a:t> This also varies depend upon the processor in the CPU as “</a:t>
            </a:r>
            <a:r>
              <a:rPr lang="en-US" sz="2400" dirty="0" err="1"/>
              <a:t>int</a:t>
            </a:r>
            <a:r>
              <a:rPr lang="en-US" sz="2400" dirty="0"/>
              <a:t>” data type.</a:t>
            </a:r>
          </a:p>
          <a:p>
            <a:pPr fontAlgn="base"/>
            <a:r>
              <a:rPr lang="en-US" sz="2400" dirty="0"/>
              <a:t>We can use up-to 6 digits after decimal using float data type.</a:t>
            </a:r>
          </a:p>
          <a:p>
            <a:pPr fontAlgn="base"/>
            <a:r>
              <a:rPr lang="en-US" sz="2400" dirty="0"/>
              <a:t>For example, 10.456789 can be stored in a variable using float data type.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786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b="1" cap="all" dirty="0"/>
              <a:t>2. DOUBLE:</a:t>
            </a:r>
          </a:p>
          <a:p>
            <a:pPr fontAlgn="base"/>
            <a:r>
              <a:rPr lang="en-US" sz="2400" dirty="0"/>
              <a:t>Double data type is also same as float data type which allows up-to 10 digits after decimal.</a:t>
            </a:r>
          </a:p>
          <a:p>
            <a:pPr fontAlgn="base"/>
            <a:r>
              <a:rPr lang="en-US" sz="2400" dirty="0"/>
              <a:t>The range for double datatype is from 1E–37 to 1E+37.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1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all" dirty="0"/>
              <a:t>SIZEOF() FUNCTION IN C LANGUAGE</a:t>
            </a:r>
            <a:r>
              <a:rPr lang="en-US" sz="3600" cap="all" dirty="0" smtClean="0"/>
              <a:t>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fontAlgn="base"/>
            <a:r>
              <a:rPr lang="en-US" sz="2400" dirty="0" err="1" smtClean="0"/>
              <a:t>sizeof</a:t>
            </a:r>
            <a:r>
              <a:rPr lang="en-US" sz="2400" dirty="0"/>
              <a:t>() function is used to find the memory space allocated for each C data types.</a:t>
            </a:r>
          </a:p>
          <a:p>
            <a:pPr marL="400050" lvl="1" indent="0" fontAlgn="base">
              <a:buNone/>
            </a:pPr>
            <a:r>
              <a:rPr lang="en-US" sz="2200" dirty="0"/>
              <a:t>#include &lt;</a:t>
            </a:r>
            <a:r>
              <a:rPr lang="en-US" sz="2200" dirty="0" err="1"/>
              <a:t>stdio.h</a:t>
            </a:r>
            <a:r>
              <a:rPr lang="en-US" sz="2200" dirty="0"/>
              <a:t>&gt;</a:t>
            </a:r>
          </a:p>
          <a:p>
            <a:pPr marL="400050" lvl="1" indent="0" fontAlgn="base">
              <a:buNone/>
            </a:pPr>
            <a:r>
              <a:rPr lang="en-US" sz="2200" dirty="0"/>
              <a:t>void main()</a:t>
            </a:r>
          </a:p>
          <a:p>
            <a:pPr marL="400050" lvl="1" indent="0" fontAlgn="base">
              <a:buNone/>
            </a:pPr>
            <a:r>
              <a:rPr lang="en-US" sz="2200" dirty="0"/>
              <a:t>{</a:t>
            </a:r>
          </a:p>
          <a:p>
            <a:pPr marL="800100" lvl="2" indent="0" fontAlgn="base">
              <a:buNone/>
            </a:pPr>
            <a:r>
              <a:rPr lang="en-US" sz="2200" dirty="0"/>
              <a:t>   </a:t>
            </a:r>
            <a:r>
              <a:rPr lang="en-US" sz="2200" dirty="0" err="1"/>
              <a:t>int</a:t>
            </a:r>
            <a:r>
              <a:rPr lang="en-US" sz="2200" dirty="0"/>
              <a:t> a;</a:t>
            </a:r>
          </a:p>
          <a:p>
            <a:pPr marL="800100" lvl="2" indent="0" fontAlgn="base">
              <a:buNone/>
            </a:pPr>
            <a:r>
              <a:rPr lang="en-US" sz="2200" dirty="0"/>
              <a:t>   char b;</a:t>
            </a:r>
          </a:p>
          <a:p>
            <a:pPr marL="800100" lvl="2" indent="0" fontAlgn="base">
              <a:buNone/>
            </a:pPr>
            <a:r>
              <a:rPr lang="en-US" sz="2200" dirty="0"/>
              <a:t>   float c;</a:t>
            </a:r>
          </a:p>
          <a:p>
            <a:pPr marL="800100" lvl="2" indent="0" fontAlgn="base">
              <a:buNone/>
            </a:pPr>
            <a:r>
              <a:rPr lang="en-US" sz="2200" dirty="0"/>
              <a:t>   double d;</a:t>
            </a:r>
          </a:p>
          <a:p>
            <a:pPr marL="800100" lvl="2" indent="0" fontAlgn="base">
              <a:buNone/>
            </a:pPr>
            <a:r>
              <a:rPr lang="en-US" sz="2200" dirty="0"/>
              <a:t>   </a:t>
            </a:r>
            <a:r>
              <a:rPr lang="en-US" sz="2200" dirty="0" err="1"/>
              <a:t>printf</a:t>
            </a:r>
            <a:r>
              <a:rPr lang="en-US" sz="2200" dirty="0"/>
              <a:t>("Storage size for </a:t>
            </a:r>
            <a:r>
              <a:rPr lang="en-US" sz="2200" dirty="0" err="1"/>
              <a:t>int</a:t>
            </a:r>
            <a:r>
              <a:rPr lang="en-US" sz="2200" dirty="0"/>
              <a:t> data type:%d \n",</a:t>
            </a:r>
            <a:r>
              <a:rPr lang="en-US" sz="2200" dirty="0" err="1"/>
              <a:t>sizeof</a:t>
            </a:r>
            <a:r>
              <a:rPr lang="en-US" sz="2200" dirty="0"/>
              <a:t>(a));</a:t>
            </a:r>
          </a:p>
          <a:p>
            <a:pPr marL="800100" lvl="2" indent="0" fontAlgn="base">
              <a:buNone/>
            </a:pPr>
            <a:r>
              <a:rPr lang="en-US" sz="2200" dirty="0"/>
              <a:t>   </a:t>
            </a:r>
            <a:r>
              <a:rPr lang="en-US" sz="2200" dirty="0" err="1"/>
              <a:t>printf</a:t>
            </a:r>
            <a:r>
              <a:rPr lang="en-US" sz="2200" dirty="0"/>
              <a:t>("Storage size for char data type:%d \n",</a:t>
            </a:r>
            <a:r>
              <a:rPr lang="en-US" sz="2200" dirty="0" err="1"/>
              <a:t>sizeof</a:t>
            </a:r>
            <a:r>
              <a:rPr lang="en-US" sz="2200" dirty="0"/>
              <a:t>(b));</a:t>
            </a:r>
          </a:p>
          <a:p>
            <a:pPr marL="800100" lvl="2" indent="0" fontAlgn="base">
              <a:buNone/>
            </a:pPr>
            <a:r>
              <a:rPr lang="en-US" sz="2200" dirty="0"/>
              <a:t>   </a:t>
            </a:r>
            <a:r>
              <a:rPr lang="en-US" sz="2200" dirty="0" err="1"/>
              <a:t>printf</a:t>
            </a:r>
            <a:r>
              <a:rPr lang="en-US" sz="2200" dirty="0"/>
              <a:t>("Storage size for float data type:%d \n",</a:t>
            </a:r>
            <a:r>
              <a:rPr lang="en-US" sz="2200" dirty="0" err="1"/>
              <a:t>sizeof</a:t>
            </a:r>
            <a:r>
              <a:rPr lang="en-US" sz="2200" dirty="0"/>
              <a:t>(c));</a:t>
            </a:r>
          </a:p>
          <a:p>
            <a:pPr marL="800100" lvl="2" indent="0" fontAlgn="base">
              <a:buNone/>
            </a:pPr>
            <a:r>
              <a:rPr lang="en-US" sz="2200" dirty="0"/>
              <a:t>   </a:t>
            </a:r>
            <a:r>
              <a:rPr lang="en-US" sz="2200" dirty="0" err="1"/>
              <a:t>printf</a:t>
            </a:r>
            <a:r>
              <a:rPr lang="en-US" sz="2200" dirty="0"/>
              <a:t>("Storage size for double data type:%d\n",</a:t>
            </a:r>
            <a:r>
              <a:rPr lang="en-US" sz="2200" dirty="0" err="1"/>
              <a:t>sizeof</a:t>
            </a:r>
            <a:r>
              <a:rPr lang="en-US" sz="2200" dirty="0"/>
              <a:t>(d));</a:t>
            </a:r>
          </a:p>
          <a:p>
            <a:pPr marL="400050" lvl="1" indent="0" fontAlgn="base">
              <a:buNone/>
            </a:pPr>
            <a:r>
              <a:rPr lang="en-US" sz="2200" dirty="0"/>
              <a:t>  </a:t>
            </a:r>
            <a:r>
              <a:rPr lang="en-US" sz="2200" dirty="0" smtClean="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2207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cap="all" dirty="0"/>
              <a:t>MODIFIERS IN C LANGUAGE</a:t>
            </a:r>
            <a:r>
              <a:rPr lang="en-US" b="1" cap="all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305800" cy="6019800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The amount of memory space to be allocated for a variable is derived by modifiers.</a:t>
            </a:r>
          </a:p>
          <a:p>
            <a:pPr fontAlgn="base"/>
            <a:r>
              <a:rPr lang="en-US" sz="2400" dirty="0"/>
              <a:t>Modifiers are prefixed with basic data types to modify (either increase or decrease) the amount of storage space allocated to a variable.</a:t>
            </a:r>
          </a:p>
          <a:p>
            <a:pPr fontAlgn="base"/>
            <a:r>
              <a:rPr lang="en-US" sz="2400" dirty="0"/>
              <a:t>For example, storage space for </a:t>
            </a:r>
            <a:r>
              <a:rPr lang="en-US" sz="2400" dirty="0" err="1"/>
              <a:t>int</a:t>
            </a:r>
            <a:r>
              <a:rPr lang="en-US" sz="2400" dirty="0"/>
              <a:t> data type is 4 byte for 32 bit processor. We can increase the range by using long </a:t>
            </a:r>
            <a:r>
              <a:rPr lang="en-US" sz="2400" dirty="0" err="1"/>
              <a:t>int</a:t>
            </a:r>
            <a:r>
              <a:rPr lang="en-US" sz="2400" dirty="0"/>
              <a:t> which is 8 byte. We can decrease the range by using short </a:t>
            </a:r>
            <a:r>
              <a:rPr lang="en-US" sz="2400" dirty="0" err="1"/>
              <a:t>int</a:t>
            </a:r>
            <a:r>
              <a:rPr lang="en-US" sz="2400" dirty="0"/>
              <a:t> which is 2 byte.</a:t>
            </a:r>
          </a:p>
          <a:p>
            <a:pPr fontAlgn="base"/>
            <a:r>
              <a:rPr lang="en-US" sz="2400" dirty="0"/>
              <a:t>There are 5 modifiers available in C language. They are,</a:t>
            </a:r>
          </a:p>
          <a:p>
            <a:pPr lvl="1" fontAlgn="base"/>
            <a:r>
              <a:rPr lang="en-US" sz="2400" dirty="0"/>
              <a:t>short</a:t>
            </a:r>
          </a:p>
          <a:p>
            <a:pPr lvl="1" fontAlgn="base"/>
            <a:r>
              <a:rPr lang="en-US" sz="2400" dirty="0"/>
              <a:t>long</a:t>
            </a:r>
          </a:p>
          <a:p>
            <a:pPr lvl="1" fontAlgn="base"/>
            <a:r>
              <a:rPr lang="en-US" sz="2400" dirty="0"/>
              <a:t>signed</a:t>
            </a:r>
          </a:p>
          <a:p>
            <a:pPr lvl="1" fontAlgn="base"/>
            <a:r>
              <a:rPr lang="en-US" sz="2400" dirty="0"/>
              <a:t>unsigned</a:t>
            </a:r>
          </a:p>
          <a:p>
            <a:pPr lvl="1" fontAlgn="base"/>
            <a:r>
              <a:rPr lang="en-US" sz="2400" dirty="0"/>
              <a:t>long </a:t>
            </a:r>
            <a:r>
              <a:rPr lang="en-US" sz="2400" dirty="0" err="1"/>
              <a:t>long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93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Below table gives the detail about the storage size of each C basic data type in 16 bit processor. Please keep in mind that storage size and range for </a:t>
            </a:r>
            <a:r>
              <a:rPr lang="en-US" sz="2400" dirty="0" err="1"/>
              <a:t>int</a:t>
            </a:r>
            <a:r>
              <a:rPr lang="en-US" sz="2400" dirty="0"/>
              <a:t> and float datatype will vary depend on the CPU processor (8,16, 32 and 64 bit)</a:t>
            </a:r>
          </a:p>
        </p:txBody>
      </p:sp>
    </p:spTree>
    <p:extLst>
      <p:ext uri="{BB962C8B-B14F-4D97-AF65-F5344CB8AC3E}">
        <p14:creationId xmlns:p14="http://schemas.microsoft.com/office/powerpoint/2010/main" val="136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842161"/>
              </p:ext>
            </p:extLst>
          </p:nvPr>
        </p:nvGraphicFramePr>
        <p:xfrm>
          <a:off x="381000" y="152400"/>
          <a:ext cx="8458200" cy="6574150"/>
        </p:xfrm>
        <a:graphic>
          <a:graphicData uri="http://schemas.openxmlformats.org/drawingml/2006/table">
            <a:tbl>
              <a:tblPr/>
              <a:tblGrid>
                <a:gridCol w="3048000"/>
                <a:gridCol w="5410200"/>
              </a:tblGrid>
              <a:tr h="34555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dirty="0">
                          <a:effectLst/>
                          <a:latin typeface="inherit"/>
                        </a:rPr>
                        <a:t>C Data types / storage Size</a:t>
                      </a:r>
                      <a:endParaRPr lang="en-US" sz="2400" dirty="0">
                        <a:effectLst/>
                      </a:endParaRP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>
                          <a:effectLst/>
                          <a:latin typeface="inherit"/>
                        </a:rPr>
                        <a:t>Range</a:t>
                      </a:r>
                      <a:endParaRPr lang="en-US" sz="2400">
                        <a:effectLst/>
                      </a:endParaRP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13764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char / 1</a:t>
                      </a: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–127 to 127</a:t>
                      </a: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241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 err="1"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 / 2</a:t>
                      </a: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–32,767 to 32,767</a:t>
                      </a: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44951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float / 4</a:t>
                      </a: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1E–37 to 1E+37 with six digits of precision</a:t>
                      </a: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44951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double / 8</a:t>
                      </a: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1E–37 to 1E+37 with ten digits of precision</a:t>
                      </a: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44951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long double / 10</a:t>
                      </a: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1E–37 to 1E+37 with ten digits of precision</a:t>
                      </a: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44951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long </a:t>
                      </a:r>
                      <a:r>
                        <a:rPr lang="en-US" sz="2400" dirty="0" err="1"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 / 4</a:t>
                      </a: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–2,147,483,647 to 2,147,483,647</a:t>
                      </a: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241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short int / 2</a:t>
                      </a: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–32,767 to 32,767</a:t>
                      </a: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241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unsigned short int / 2</a:t>
                      </a: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0 to 65,535</a:t>
                      </a: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241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signed short int / 2</a:t>
                      </a: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–32,767 to 32,767</a:t>
                      </a: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34555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long long int / 8</a:t>
                      </a: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–(2power(63) –1) to 2(power)63 –1</a:t>
                      </a: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44951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signed long int / 4</a:t>
                      </a: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–2,147,483,647 to 2,147,483,647</a:t>
                      </a: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241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unsigned long int / 4</a:t>
                      </a: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0 to 4,294,967,295</a:t>
                      </a: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241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unsigned long long int / 8</a:t>
                      </a: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2(power)64 –1</a:t>
                      </a:r>
                    </a:p>
                  </a:txBody>
                  <a:tcPr marL="36096" marR="36096" marT="16845" marB="1684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8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Delimiter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delimiter is one or more characters that separate text strings. Common </a:t>
            </a:r>
            <a:r>
              <a:rPr lang="en-US" sz="2400" b="1" dirty="0"/>
              <a:t>delimiters</a:t>
            </a:r>
            <a:r>
              <a:rPr lang="en-US" sz="2400" dirty="0"/>
              <a:t> are commas (,), semicolon (;), quotes ( ", ' ), braces ({}), pipes (|), or slashes ( / \ ). When a program stores sequential or tabular data, it delimits each item of data with a predefined character.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676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C variable is a named location in a memory where a program can manipulate the data. This location is used to hold the value of the variable.</a:t>
            </a:r>
          </a:p>
          <a:p>
            <a:pPr fontAlgn="base"/>
            <a:r>
              <a:rPr lang="en-US" sz="2400" dirty="0"/>
              <a:t>The value of the C variable may get change in the program.</a:t>
            </a:r>
          </a:p>
          <a:p>
            <a:pPr fontAlgn="base"/>
            <a:r>
              <a:rPr lang="en-US" sz="2400" dirty="0"/>
              <a:t>C variable might be belonging to any of the data type like </a:t>
            </a:r>
            <a:r>
              <a:rPr lang="en-US" sz="2400" dirty="0" err="1"/>
              <a:t>int</a:t>
            </a:r>
            <a:r>
              <a:rPr lang="en-US" sz="2400" dirty="0"/>
              <a:t>, float, char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171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RULES FOR NAMING C VARIABLE</a:t>
            </a:r>
            <a:r>
              <a:rPr lang="en-US" b="1" cap="all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Variable </a:t>
            </a:r>
            <a:r>
              <a:rPr lang="en-US" sz="2400" dirty="0"/>
              <a:t>name must begin with letter or underscore.</a:t>
            </a:r>
          </a:p>
          <a:p>
            <a:pPr fontAlgn="base"/>
            <a:r>
              <a:rPr lang="en-US" sz="2400" dirty="0"/>
              <a:t>Variables are case sensitive</a:t>
            </a:r>
          </a:p>
          <a:p>
            <a:pPr fontAlgn="base"/>
            <a:r>
              <a:rPr lang="en-US" sz="2400" dirty="0"/>
              <a:t>They can be constructed with digits, letters.</a:t>
            </a:r>
          </a:p>
          <a:p>
            <a:pPr fontAlgn="base"/>
            <a:r>
              <a:rPr lang="en-US" sz="2400" dirty="0"/>
              <a:t>No special symbols are allowed other than underscore.</a:t>
            </a:r>
          </a:p>
          <a:p>
            <a:pPr fontAlgn="base"/>
            <a:r>
              <a:rPr lang="en-US" sz="2400" dirty="0"/>
              <a:t>sum, height, _value are some examples for variable name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890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C CHARACTER </a:t>
            </a:r>
            <a:r>
              <a:rPr lang="en-US" b="1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 </a:t>
            </a:r>
            <a:r>
              <a:rPr lang="en-US" sz="2400" dirty="0"/>
              <a:t>uses the uppercase letters </a:t>
            </a:r>
            <a:r>
              <a:rPr lang="en-US" sz="2400" b="1" dirty="0"/>
              <a:t>A </a:t>
            </a:r>
            <a:r>
              <a:rPr lang="en-US" sz="2400" dirty="0"/>
              <a:t>to </a:t>
            </a:r>
            <a:r>
              <a:rPr lang="en-US" sz="2400" b="1" dirty="0"/>
              <a:t>Z</a:t>
            </a:r>
            <a:r>
              <a:rPr lang="en-US" sz="2400" dirty="0"/>
              <a:t>, the lowercase letters </a:t>
            </a:r>
            <a:r>
              <a:rPr lang="en-US" sz="2400" b="1" dirty="0"/>
              <a:t>a</a:t>
            </a:r>
            <a:r>
              <a:rPr lang="en-US" sz="2400" dirty="0"/>
              <a:t> to </a:t>
            </a:r>
            <a:r>
              <a:rPr lang="en-US" sz="2400" b="1" dirty="0"/>
              <a:t>z</a:t>
            </a:r>
            <a:r>
              <a:rPr lang="en-US" sz="2400" dirty="0"/>
              <a:t>, the digits </a:t>
            </a:r>
            <a:r>
              <a:rPr lang="en-US" sz="2400" b="1" dirty="0"/>
              <a:t>0</a:t>
            </a:r>
            <a:r>
              <a:rPr lang="en-US" sz="2400" dirty="0"/>
              <a:t> to </a:t>
            </a:r>
            <a:r>
              <a:rPr lang="en-US" sz="2400" b="1" dirty="0"/>
              <a:t>9</a:t>
            </a:r>
            <a:r>
              <a:rPr lang="en-US" sz="2400" dirty="0"/>
              <a:t>, and certain special </a:t>
            </a:r>
            <a:r>
              <a:rPr lang="en-US" sz="2400" dirty="0" smtClean="0"/>
              <a:t>characters as </a:t>
            </a:r>
            <a:r>
              <a:rPr lang="en-US" sz="2400" dirty="0"/>
              <a:t>building blocks to form basic program elements (e.g., constants, variables, operators, expressions, etc.).</a:t>
            </a:r>
          </a:p>
          <a:p>
            <a:r>
              <a:rPr lang="en-US" sz="2400" dirty="0"/>
              <a:t>The special characters are listed below.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64208"/>
              </p:ext>
            </p:extLst>
          </p:nvPr>
        </p:nvGraphicFramePr>
        <p:xfrm>
          <a:off x="609600" y="3733800"/>
          <a:ext cx="76962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  <a:gridCol w="962025"/>
                <a:gridCol w="962025"/>
                <a:gridCol w="962025"/>
                <a:gridCol w="962025"/>
                <a:gridCol w="962025"/>
              </a:tblGrid>
              <a:tr h="660918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=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-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*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/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=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&amp;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#</a:t>
                      </a:r>
                      <a:endParaRPr lang="en-US" sz="3200" dirty="0"/>
                    </a:p>
                  </a:txBody>
                  <a:tcPr/>
                </a:tc>
              </a:tr>
              <a:tr h="64329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!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?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^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“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‘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~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/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\</a:t>
                      </a:r>
                      <a:endParaRPr lang="en-US" sz="3200" dirty="0"/>
                    </a:p>
                  </a:txBody>
                  <a:tcPr/>
                </a:tc>
              </a:tr>
              <a:tr h="64329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&lt;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&gt;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(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{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}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[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]</a:t>
                      </a:r>
                      <a:endParaRPr lang="en-US" sz="3200" dirty="0"/>
                    </a:p>
                  </a:txBody>
                  <a:tcPr/>
                </a:tc>
              </a:tr>
              <a:tr h="64329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: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;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,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-</a:t>
                      </a:r>
                      <a:endParaRPr lang="en-US" sz="3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Blank</a:t>
                      </a:r>
                      <a:r>
                        <a:rPr lang="en-US" sz="2800" baseline="0" dirty="0" smtClean="0"/>
                        <a:t> space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0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/>
              <a:t>DECLARING &amp; INITIALIZING C VARIABLE</a:t>
            </a:r>
            <a:r>
              <a:rPr lang="en-US" b="1" cap="all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Variables </a:t>
            </a:r>
            <a:r>
              <a:rPr lang="en-US" sz="2400" dirty="0"/>
              <a:t>should be declared in the C program before to use.</a:t>
            </a:r>
          </a:p>
          <a:p>
            <a:pPr fontAlgn="base"/>
            <a:r>
              <a:rPr lang="en-US" sz="2400" dirty="0"/>
              <a:t>Memory space is not allocated for a variable while declaration. It happens only on variable definition.</a:t>
            </a:r>
          </a:p>
          <a:p>
            <a:pPr fontAlgn="base"/>
            <a:r>
              <a:rPr lang="en-US" sz="2400" dirty="0"/>
              <a:t>Variable initialization means assigning a value to the variable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11754"/>
              </p:ext>
            </p:extLst>
          </p:nvPr>
        </p:nvGraphicFramePr>
        <p:xfrm>
          <a:off x="381000" y="3505200"/>
          <a:ext cx="8458200" cy="2461260"/>
        </p:xfrm>
        <a:graphic>
          <a:graphicData uri="http://schemas.openxmlformats.org/drawingml/2006/table">
            <a:tbl>
              <a:tblPr/>
              <a:tblGrid>
                <a:gridCol w="2895600"/>
                <a:gridCol w="55626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dirty="0">
                          <a:effectLst/>
                          <a:latin typeface="inherit"/>
                        </a:rPr>
                        <a:t> Type </a:t>
                      </a:r>
                      <a:endParaRPr lang="en-US" sz="2400" dirty="0">
                        <a:effectLst/>
                      </a:endParaRPr>
                    </a:p>
                  </a:txBody>
                  <a:tcPr marL="95250" marR="95250" marT="44450" marB="444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dirty="0">
                          <a:effectLst/>
                          <a:latin typeface="inherit"/>
                        </a:rPr>
                        <a:t>Syntax</a:t>
                      </a:r>
                      <a:endParaRPr lang="en-US" sz="2400" dirty="0">
                        <a:effectLst/>
                      </a:endParaRPr>
                    </a:p>
                  </a:txBody>
                  <a:tcPr marL="95250" marR="95250" marT="44450" marB="444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Variable declaration</a:t>
                      </a:r>
                    </a:p>
                  </a:txBody>
                  <a:tcPr marL="95250" marR="95250" marT="44450" marB="444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 err="1">
                          <a:effectLst/>
                        </a:rPr>
                        <a:t>data_type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variable_name</a:t>
                      </a:r>
                      <a:r>
                        <a:rPr lang="en-US" sz="2400" dirty="0">
                          <a:effectLst/>
                        </a:rPr>
                        <a:t>;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Example: </a:t>
                      </a:r>
                      <a:r>
                        <a:rPr lang="en-US" sz="2400" dirty="0" err="1"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 x, y, z; char flat, </a:t>
                      </a:r>
                      <a:r>
                        <a:rPr lang="en-US" sz="2400" dirty="0" err="1">
                          <a:effectLst/>
                        </a:rPr>
                        <a:t>ch</a:t>
                      </a:r>
                      <a:r>
                        <a:rPr lang="en-US" sz="2400" dirty="0">
                          <a:effectLst/>
                        </a:rPr>
                        <a:t>;</a:t>
                      </a:r>
                    </a:p>
                  </a:txBody>
                  <a:tcPr marL="95250" marR="95250" marT="44450" marB="444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Variable initialization</a:t>
                      </a:r>
                    </a:p>
                  </a:txBody>
                  <a:tcPr marL="95250" marR="95250" marT="44450" marB="444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 err="1">
                          <a:effectLst/>
                        </a:rPr>
                        <a:t>data_type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variable_name</a:t>
                      </a:r>
                      <a:r>
                        <a:rPr lang="en-US" sz="2400" dirty="0">
                          <a:effectLst/>
                        </a:rPr>
                        <a:t> = value;</a:t>
                      </a:r>
                    </a:p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Example: </a:t>
                      </a:r>
                      <a:r>
                        <a:rPr lang="en-US" sz="2400" dirty="0" err="1"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 x = 50, y = 30; char flag = ‘x’, </a:t>
                      </a:r>
                      <a:r>
                        <a:rPr lang="en-US" sz="2400" dirty="0" err="1">
                          <a:effectLst/>
                        </a:rPr>
                        <a:t>ch</a:t>
                      </a:r>
                      <a:r>
                        <a:rPr lang="en-US" sz="2400" dirty="0">
                          <a:effectLst/>
                        </a:rPr>
                        <a:t>=’l’;</a:t>
                      </a:r>
                    </a:p>
                  </a:txBody>
                  <a:tcPr marL="95250" marR="95250" marT="44450" marB="444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6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/>
              <a:t>TYPES OF VARIABLES IN </a:t>
            </a:r>
            <a:r>
              <a:rPr lang="en-US" b="1" cap="all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Local </a:t>
            </a:r>
            <a:r>
              <a:rPr lang="en-US" sz="2400" dirty="0"/>
              <a:t>variable</a:t>
            </a:r>
          </a:p>
          <a:p>
            <a:pPr fontAlgn="base"/>
            <a:r>
              <a:rPr lang="en-US" sz="2400" dirty="0"/>
              <a:t>Global </a:t>
            </a:r>
            <a:r>
              <a:rPr lang="en-US" sz="2400" dirty="0" smtClean="0"/>
              <a:t>variable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631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C Constants are also like normal variables. But, only difference is, their values can not be modified by the program once they are defined.</a:t>
            </a:r>
          </a:p>
          <a:p>
            <a:pPr fontAlgn="base"/>
            <a:r>
              <a:rPr lang="en-US" sz="2400" dirty="0"/>
              <a:t>Constants refer to fixed values. They are also called as literals</a:t>
            </a:r>
          </a:p>
          <a:p>
            <a:pPr fontAlgn="base"/>
            <a:r>
              <a:rPr lang="en-US" sz="2400" dirty="0"/>
              <a:t>Constants may be belonging to any of the data type.</a:t>
            </a:r>
          </a:p>
          <a:p>
            <a:pPr fontAlgn="base"/>
            <a:r>
              <a:rPr lang="en-US" sz="2400" dirty="0"/>
              <a:t>Syntax:</a:t>
            </a:r>
          </a:p>
          <a:p>
            <a:pPr marL="0" indent="0" fontAlgn="base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 err="1"/>
              <a:t>data_type</a:t>
            </a:r>
            <a:r>
              <a:rPr lang="en-US" sz="2400" dirty="0"/>
              <a:t> </a:t>
            </a:r>
            <a:r>
              <a:rPr lang="en-US" sz="2400" dirty="0" err="1"/>
              <a:t>variable_name</a:t>
            </a:r>
            <a:r>
              <a:rPr lang="en-US" sz="2400" dirty="0"/>
              <a:t>;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3663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TYPES OF C CONSTANT</a:t>
            </a:r>
            <a:r>
              <a:rPr lang="en-US" b="1" cap="all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Integer </a:t>
            </a:r>
            <a:r>
              <a:rPr lang="en-US" sz="2400" dirty="0"/>
              <a:t>constants</a:t>
            </a:r>
          </a:p>
          <a:p>
            <a:pPr fontAlgn="base"/>
            <a:r>
              <a:rPr lang="en-US" sz="2400" dirty="0"/>
              <a:t>Real or Floating point constants</a:t>
            </a:r>
          </a:p>
          <a:p>
            <a:pPr fontAlgn="base"/>
            <a:r>
              <a:rPr lang="en-US" sz="2400" dirty="0"/>
              <a:t>Octal &amp; Hexadecimal constants</a:t>
            </a:r>
          </a:p>
          <a:p>
            <a:pPr fontAlgn="base"/>
            <a:r>
              <a:rPr lang="en-US" sz="2400" dirty="0"/>
              <a:t>Character constants</a:t>
            </a:r>
          </a:p>
          <a:p>
            <a:pPr fontAlgn="base"/>
            <a:r>
              <a:rPr lang="en-US" sz="2400" dirty="0"/>
              <a:t>String constants</a:t>
            </a:r>
          </a:p>
          <a:p>
            <a:pPr fontAlgn="base"/>
            <a:r>
              <a:rPr lang="en-US" sz="2400" dirty="0"/>
              <a:t>Backslash character </a:t>
            </a:r>
            <a:r>
              <a:rPr lang="en-US" sz="2400" dirty="0" smtClean="0"/>
              <a:t>constants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01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043271"/>
              </p:ext>
            </p:extLst>
          </p:nvPr>
        </p:nvGraphicFramePr>
        <p:xfrm>
          <a:off x="381000" y="685800"/>
          <a:ext cx="8534400" cy="5867400"/>
        </p:xfrm>
        <a:graphic>
          <a:graphicData uri="http://schemas.openxmlformats.org/drawingml/2006/table">
            <a:tbl>
              <a:tblPr/>
              <a:tblGrid>
                <a:gridCol w="4267200"/>
                <a:gridCol w="4267200"/>
              </a:tblGrid>
              <a:tr h="4763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dirty="0">
                          <a:effectLst/>
                          <a:latin typeface="inherit"/>
                        </a:rPr>
                        <a:t>Constant type</a:t>
                      </a:r>
                      <a:endParaRPr lang="en-US" sz="2400" dirty="0">
                        <a:effectLst/>
                      </a:endParaRPr>
                    </a:p>
                  </a:txBody>
                  <a:tcPr marL="50259" marR="50259" marT="23454" marB="2345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dirty="0">
                          <a:effectLst/>
                          <a:latin typeface="inherit"/>
                        </a:rPr>
                        <a:t>data type (Example)</a:t>
                      </a:r>
                      <a:endParaRPr lang="en-US" sz="2400" dirty="0">
                        <a:effectLst/>
                      </a:endParaRPr>
                    </a:p>
                  </a:txBody>
                  <a:tcPr marL="50259" marR="50259" marT="23454" marB="2345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174288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Integer constants</a:t>
                      </a:r>
                    </a:p>
                  </a:txBody>
                  <a:tcPr marL="50259" marR="50259" marT="23454" marB="2345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fr-F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53,762</a:t>
                      </a:r>
                      <a:r>
                        <a:rPr lang="fr-FR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-478 </a:t>
                      </a:r>
                      <a:r>
                        <a:rPr lang="fr-FR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fr-FR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br>
                        <a:rPr lang="fr-FR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fr-FR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(5000u, 1000U </a:t>
                      </a:r>
                      <a:r>
                        <a:rPr lang="fr-FR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fr-FR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fr-FR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 </a:t>
                      </a:r>
                      <a:r>
                        <a:rPr lang="fr-FR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long </a:t>
                      </a:r>
                      <a:r>
                        <a:rPr lang="fr-FR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lang="fr-FR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fr-FR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(483,647 2,147,483,680)</a:t>
                      </a:r>
                    </a:p>
                  </a:txBody>
                  <a:tcPr marL="50259" marR="50259" marT="23454" marB="2345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89851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Real or Floating point constants</a:t>
                      </a:r>
                    </a:p>
                  </a:txBody>
                  <a:tcPr marL="50259" marR="50259" marT="23454" marB="2345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 (10.456789)</a:t>
                      </a:r>
                      <a:b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(600.123456789)</a:t>
                      </a:r>
                    </a:p>
                  </a:txBody>
                  <a:tcPr marL="50259" marR="50259" marT="23454" marB="2345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89851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Octal constant</a:t>
                      </a:r>
                    </a:p>
                  </a:txBody>
                  <a:tcPr marL="50259" marR="50259" marT="23454" marB="2345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 err="1"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 (Example: 013 /*starts with 0 */)</a:t>
                      </a:r>
                    </a:p>
                  </a:txBody>
                  <a:tcPr marL="50259" marR="50259" marT="23454" marB="2345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89851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Hexadecimal constant</a:t>
                      </a:r>
                    </a:p>
                  </a:txBody>
                  <a:tcPr marL="50259" marR="50259" marT="23454" marB="2345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 err="1"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 (Example: 0x90 /*starts with 0x*/)</a:t>
                      </a:r>
                    </a:p>
                  </a:txBody>
                  <a:tcPr marL="50259" marR="50259" marT="23454" marB="2345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47632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character constants</a:t>
                      </a:r>
                    </a:p>
                  </a:txBody>
                  <a:tcPr marL="50259" marR="50259" marT="23454" marB="2345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char (Example: ‘A’, ‘B’, ‘C’)</a:t>
                      </a:r>
                    </a:p>
                  </a:txBody>
                  <a:tcPr marL="50259" marR="50259" marT="23454" marB="2345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47632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string constants</a:t>
                      </a:r>
                    </a:p>
                  </a:txBody>
                  <a:tcPr marL="50259" marR="50259" marT="23454" marB="2345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char (Example: “ABCD”, “</a:t>
                      </a:r>
                      <a:r>
                        <a:rPr lang="en-US" sz="2400" dirty="0" smtClean="0">
                          <a:effectLst/>
                        </a:rPr>
                        <a:t>Hi”)</a:t>
                      </a:r>
                      <a:endParaRPr lang="en-US" sz="2400" dirty="0">
                        <a:effectLst/>
                      </a:endParaRPr>
                    </a:p>
                  </a:txBody>
                  <a:tcPr marL="50259" marR="50259" marT="23454" marB="2345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51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INTEGER CONSTANTS IN C</a:t>
            </a:r>
            <a:r>
              <a:rPr lang="en-US" b="1" cap="all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dirty="0"/>
              <a:t>An integer is a numeric constant (associated with number) without any fractional or exponential part</a:t>
            </a:r>
            <a:endParaRPr lang="en-US" sz="2400" dirty="0" smtClean="0"/>
          </a:p>
          <a:p>
            <a:pPr fontAlgn="base"/>
            <a:r>
              <a:rPr lang="en-US" sz="2400" dirty="0" smtClean="0"/>
              <a:t>An </a:t>
            </a:r>
            <a:r>
              <a:rPr lang="en-US" sz="2400" dirty="0"/>
              <a:t>integer constant must have at least one digit.</a:t>
            </a:r>
          </a:p>
          <a:p>
            <a:pPr fontAlgn="base"/>
            <a:r>
              <a:rPr lang="en-US" sz="2400" dirty="0"/>
              <a:t>It must not have a decimal point.</a:t>
            </a:r>
          </a:p>
          <a:p>
            <a:pPr fontAlgn="base"/>
            <a:r>
              <a:rPr lang="en-US" sz="2400" dirty="0"/>
              <a:t>It can either be positive or negative.</a:t>
            </a:r>
          </a:p>
          <a:p>
            <a:pPr fontAlgn="base"/>
            <a:r>
              <a:rPr lang="en-US" sz="2400" dirty="0"/>
              <a:t>No commas or blanks are allowed within an integer constant.</a:t>
            </a:r>
          </a:p>
          <a:p>
            <a:pPr fontAlgn="base"/>
            <a:r>
              <a:rPr lang="en-US" sz="2400" dirty="0"/>
              <a:t>If no sign precedes an integer constant, it is assumed to be positive.</a:t>
            </a:r>
          </a:p>
          <a:p>
            <a:pPr fontAlgn="base"/>
            <a:r>
              <a:rPr lang="en-US" sz="2400" dirty="0"/>
              <a:t>The allowable range for integer constants is -32768 to 32767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There are three types of integer constants in C programming:</a:t>
            </a:r>
          </a:p>
          <a:p>
            <a:pPr lvl="1"/>
            <a:r>
              <a:rPr lang="en-US" sz="2400" dirty="0"/>
              <a:t>decimal constant(base 10)</a:t>
            </a:r>
          </a:p>
          <a:p>
            <a:pPr lvl="1"/>
            <a:r>
              <a:rPr lang="en-US" sz="2400" dirty="0"/>
              <a:t>octal constant(base 8)</a:t>
            </a:r>
          </a:p>
          <a:p>
            <a:pPr lvl="1"/>
            <a:r>
              <a:rPr lang="en-US" sz="2400" dirty="0"/>
              <a:t>hexadecimal constant(base 16)</a:t>
            </a:r>
          </a:p>
          <a:p>
            <a:pPr fontAlgn="base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02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example</a:t>
            </a:r>
          </a:p>
          <a:p>
            <a:pPr lvl="1"/>
            <a:r>
              <a:rPr lang="en-US" sz="2400" dirty="0" smtClean="0"/>
              <a:t>Decimal </a:t>
            </a:r>
            <a:r>
              <a:rPr lang="en-US" sz="2400" dirty="0"/>
              <a:t>constants: 0, -9, 22 </a:t>
            </a:r>
            <a:r>
              <a:rPr lang="en-US" sz="2400" dirty="0" err="1"/>
              <a:t>etc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 smtClean="0"/>
              <a:t>Octal </a:t>
            </a:r>
            <a:r>
              <a:rPr lang="en-US" sz="2400" dirty="0"/>
              <a:t>constants: 021, 077, 033 </a:t>
            </a:r>
            <a:r>
              <a:rPr lang="en-US" sz="2400" dirty="0" err="1"/>
              <a:t>etc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 smtClean="0"/>
              <a:t>Hexadecimal </a:t>
            </a:r>
            <a:r>
              <a:rPr lang="en-US" sz="2400" dirty="0"/>
              <a:t>constants: 0x7f, 0x2a, 0x521 </a:t>
            </a:r>
            <a:r>
              <a:rPr lang="en-US" sz="2400" dirty="0" err="1" smtClean="0"/>
              <a:t>etc</a:t>
            </a:r>
            <a:endParaRPr lang="en-US" sz="2400" dirty="0"/>
          </a:p>
          <a:p>
            <a:pPr lvl="1"/>
            <a:r>
              <a:rPr lang="en-US" sz="2400" dirty="0" smtClean="0"/>
              <a:t>Binary constants: 0b1010, 0b11 </a:t>
            </a:r>
            <a:r>
              <a:rPr lang="en-US" sz="2400" dirty="0" err="1" smtClean="0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68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 smtClean="0"/>
              <a:t>Floating/REAL </a:t>
            </a:r>
            <a:r>
              <a:rPr lang="en-US" b="1" cap="all" dirty="0"/>
              <a:t>CONSTANTS IN C</a:t>
            </a:r>
            <a:r>
              <a:rPr lang="en-US" b="1" cap="all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sz="2400" dirty="0"/>
              <a:t>A floating point constant is a numeric constant that has either a fractional form or an exponent form</a:t>
            </a:r>
            <a:endParaRPr lang="en-US" sz="2400" dirty="0" smtClean="0"/>
          </a:p>
          <a:p>
            <a:pPr fontAlgn="base"/>
            <a:r>
              <a:rPr lang="en-US" sz="2400" dirty="0" smtClean="0"/>
              <a:t>A </a:t>
            </a:r>
            <a:r>
              <a:rPr lang="en-US" sz="2400" dirty="0"/>
              <a:t>real constant must have at least one digit</a:t>
            </a:r>
          </a:p>
          <a:p>
            <a:pPr fontAlgn="base"/>
            <a:r>
              <a:rPr lang="en-US" sz="2400" dirty="0"/>
              <a:t>It must have a decimal point</a:t>
            </a:r>
          </a:p>
          <a:p>
            <a:pPr fontAlgn="base"/>
            <a:r>
              <a:rPr lang="en-US" sz="2400" dirty="0"/>
              <a:t>It could be either positive or negative</a:t>
            </a:r>
          </a:p>
          <a:p>
            <a:pPr fontAlgn="base"/>
            <a:r>
              <a:rPr lang="en-US" sz="2400" dirty="0"/>
              <a:t>If no sign precedes an integer constant, it is assumed to be positive.</a:t>
            </a:r>
          </a:p>
          <a:p>
            <a:pPr fontAlgn="base"/>
            <a:r>
              <a:rPr lang="en-US" sz="2400" dirty="0"/>
              <a:t>No commas or blanks are allowed within a real constant</a:t>
            </a:r>
            <a:r>
              <a:rPr lang="en-US" sz="2400" dirty="0" smtClean="0"/>
              <a:t>.</a:t>
            </a:r>
          </a:p>
          <a:p>
            <a:pPr fontAlgn="base"/>
            <a:r>
              <a:rPr lang="en-US" sz="2400" dirty="0" smtClean="0"/>
              <a:t>For example</a:t>
            </a:r>
          </a:p>
          <a:p>
            <a:pPr lvl="1" fontAlgn="base"/>
            <a:r>
              <a:rPr lang="en-US" sz="2000" dirty="0"/>
              <a:t>2.0 </a:t>
            </a:r>
            <a:endParaRPr lang="en-US" sz="2000" dirty="0" smtClean="0"/>
          </a:p>
          <a:p>
            <a:pPr lvl="1" fontAlgn="base"/>
            <a:r>
              <a:rPr lang="en-US" sz="2000" dirty="0" smtClean="0"/>
              <a:t>0.0000234 </a:t>
            </a:r>
          </a:p>
          <a:p>
            <a:pPr lvl="1" fontAlgn="base"/>
            <a:r>
              <a:rPr lang="en-US" sz="2000" dirty="0" smtClean="0"/>
              <a:t>-</a:t>
            </a:r>
            <a:r>
              <a:rPr lang="en-US" sz="2000" dirty="0"/>
              <a:t>0.22E-5</a:t>
            </a:r>
          </a:p>
        </p:txBody>
      </p:sp>
    </p:spTree>
    <p:extLst>
      <p:ext uri="{BB962C8B-B14F-4D97-AF65-F5344CB8AC3E}">
        <p14:creationId xmlns:p14="http://schemas.microsoft.com/office/powerpoint/2010/main" val="132278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/>
              <a:t> CHARACTER AND STRING CONSTANTS IN C</a:t>
            </a:r>
            <a:r>
              <a:rPr lang="en-US" b="1" cap="all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A character constant is created by enclosing a single character inside single quotation marks. </a:t>
            </a:r>
            <a:endParaRPr lang="en-US" sz="2400" dirty="0" smtClean="0"/>
          </a:p>
          <a:p>
            <a:pPr fontAlgn="base"/>
            <a:r>
              <a:rPr lang="en-US" sz="2400" dirty="0" smtClean="0"/>
              <a:t>A </a:t>
            </a:r>
            <a:r>
              <a:rPr lang="en-US" sz="2400" dirty="0"/>
              <a:t>character constant is a single alphabet, a single digit or a single special symbol enclosed within single quotes.</a:t>
            </a:r>
          </a:p>
          <a:p>
            <a:pPr fontAlgn="base"/>
            <a:r>
              <a:rPr lang="en-US" sz="2400" dirty="0"/>
              <a:t>The maximum length of a character constant is 1 character.</a:t>
            </a:r>
          </a:p>
          <a:p>
            <a:pPr fontAlgn="base"/>
            <a:r>
              <a:rPr lang="en-US" sz="2400" dirty="0"/>
              <a:t>String constants are  enclosed within double quotes</a:t>
            </a:r>
            <a:r>
              <a:rPr lang="en-US" sz="2400" dirty="0" smtClean="0"/>
              <a:t>.</a:t>
            </a:r>
          </a:p>
          <a:p>
            <a:pPr fontAlgn="base"/>
            <a:r>
              <a:rPr lang="en-US" sz="2400" dirty="0" smtClean="0"/>
              <a:t>For example</a:t>
            </a:r>
          </a:p>
          <a:p>
            <a:pPr lvl="1" fontAlgn="base"/>
            <a:r>
              <a:rPr lang="en-US" sz="2400" dirty="0"/>
              <a:t>'a', 'm', 'F', '2', '}' </a:t>
            </a:r>
            <a:r>
              <a:rPr lang="en-US" sz="2400" dirty="0" err="1"/>
              <a:t>etc</a:t>
            </a:r>
            <a:r>
              <a:rPr lang="en-US" sz="2400" dirty="0"/>
              <a:t>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35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/>
              <a:t>BACKSLASH CHARACTER CONSTANTS IN C</a:t>
            </a:r>
            <a:r>
              <a:rPr lang="en-US" b="1" cap="all" dirty="0" smtClean="0"/>
              <a:t>: (Escape SEQUENCE)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There </a:t>
            </a:r>
            <a:r>
              <a:rPr lang="en-US" sz="2400" dirty="0"/>
              <a:t>are some characters which have special meaning in C language.</a:t>
            </a:r>
          </a:p>
          <a:p>
            <a:pPr fontAlgn="base"/>
            <a:r>
              <a:rPr lang="en-US" sz="2400" dirty="0"/>
              <a:t>They should be preceded by backslash symbol to make use of special function of them.</a:t>
            </a:r>
          </a:p>
          <a:p>
            <a:pPr fontAlgn="base"/>
            <a:r>
              <a:rPr lang="en-US" sz="2400" dirty="0"/>
              <a:t>Given below is the list of special characters and their purpose.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35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C </a:t>
            </a:r>
            <a:r>
              <a:rPr lang="en-US" b="1" cap="all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dirty="0" smtClean="0"/>
              <a:t>C </a:t>
            </a:r>
            <a:r>
              <a:rPr lang="en-US" sz="2400" dirty="0"/>
              <a:t>tokens</a:t>
            </a:r>
            <a:r>
              <a:rPr lang="en-US" sz="2400" b="1" dirty="0"/>
              <a:t> </a:t>
            </a:r>
            <a:r>
              <a:rPr lang="en-US" sz="2400" dirty="0"/>
              <a:t>are the basic buildings blocks in C language which are constructed together to write a C program.</a:t>
            </a:r>
          </a:p>
          <a:p>
            <a:pPr fontAlgn="base"/>
            <a:r>
              <a:rPr lang="en-US" sz="2400" dirty="0"/>
              <a:t>Each and every smallest individual units in a C program are known as C tokens.</a:t>
            </a:r>
          </a:p>
          <a:p>
            <a:pPr fontAlgn="base"/>
            <a:r>
              <a:rPr lang="en-US" sz="2400" b="1" dirty="0"/>
              <a:t>C tokens are of six types. They are,</a:t>
            </a:r>
            <a:endParaRPr lang="en-US" sz="2400" dirty="0"/>
          </a:p>
          <a:p>
            <a:pPr lvl="1" fontAlgn="base"/>
            <a:r>
              <a:rPr lang="en-US" sz="2400" dirty="0"/>
              <a:t>Keywords            </a:t>
            </a:r>
            <a:r>
              <a:rPr lang="en-US" sz="2400" dirty="0" smtClean="0"/>
              <a:t>   </a:t>
            </a:r>
          </a:p>
          <a:p>
            <a:pPr lvl="1" fontAlgn="base"/>
            <a:r>
              <a:rPr lang="en-US" sz="2400" dirty="0" smtClean="0"/>
              <a:t>Identifiers           </a:t>
            </a:r>
          </a:p>
          <a:p>
            <a:pPr lvl="1" fontAlgn="base"/>
            <a:r>
              <a:rPr lang="en-US" sz="2400" dirty="0" smtClean="0"/>
              <a:t>Constants </a:t>
            </a:r>
            <a:r>
              <a:rPr lang="en-US" sz="2400" dirty="0"/>
              <a:t>        </a:t>
            </a:r>
            <a:endParaRPr lang="en-US" sz="2400" dirty="0" smtClean="0"/>
          </a:p>
          <a:p>
            <a:pPr lvl="1" fontAlgn="base"/>
            <a:r>
              <a:rPr lang="en-US" sz="2400" dirty="0" smtClean="0"/>
              <a:t>Strings </a:t>
            </a:r>
            <a:r>
              <a:rPr lang="en-US" sz="2400" dirty="0"/>
              <a:t>                   </a:t>
            </a:r>
          </a:p>
          <a:p>
            <a:pPr lvl="1" fontAlgn="base"/>
            <a:r>
              <a:rPr lang="en-US" sz="2400" dirty="0"/>
              <a:t>Special symbols  </a:t>
            </a:r>
          </a:p>
          <a:p>
            <a:pPr lvl="1" fontAlgn="base"/>
            <a:r>
              <a:rPr lang="en-US" sz="2400" dirty="0"/>
              <a:t>Operators            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87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461582"/>
              </p:ext>
            </p:extLst>
          </p:nvPr>
        </p:nvGraphicFramePr>
        <p:xfrm>
          <a:off x="381000" y="152400"/>
          <a:ext cx="8229600" cy="6588761"/>
        </p:xfrm>
        <a:graphic>
          <a:graphicData uri="http://schemas.openxmlformats.org/drawingml/2006/table">
            <a:tbl>
              <a:tblPr/>
              <a:tblGrid>
                <a:gridCol w="3352801"/>
                <a:gridCol w="4876799"/>
              </a:tblGrid>
              <a:tr h="44689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dirty="0" err="1">
                          <a:effectLst/>
                          <a:latin typeface="inherit"/>
                        </a:rPr>
                        <a:t>Backslash</a:t>
                      </a:r>
                      <a:r>
                        <a:rPr lang="en-US" sz="2400" b="1" dirty="0" err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_</a:t>
                      </a:r>
                      <a:r>
                        <a:rPr lang="en-US" sz="2400" b="1" dirty="0" err="1">
                          <a:effectLst/>
                          <a:latin typeface="inherit"/>
                        </a:rPr>
                        <a:t>character</a:t>
                      </a:r>
                      <a:endParaRPr lang="en-US" sz="2400" dirty="0">
                        <a:effectLst/>
                      </a:endParaRP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>
                          <a:effectLst/>
                          <a:latin typeface="inherit"/>
                        </a:rPr>
                        <a:t>Meaning</a:t>
                      </a:r>
                      <a:endParaRPr lang="en-US" sz="2400">
                        <a:effectLst/>
                      </a:endParaRP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2546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</a:rPr>
                        <a:t>\b</a:t>
                      </a: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Backspace</a:t>
                      </a: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2546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\f</a:t>
                      </a: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Form feed</a:t>
                      </a: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2546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\n</a:t>
                      </a: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New line</a:t>
                      </a: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2546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\r</a:t>
                      </a: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Carriage return</a:t>
                      </a: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2546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\t</a:t>
                      </a: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Horizontal tab</a:t>
                      </a: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2546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</a:rPr>
                        <a:t>\”</a:t>
                      </a: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Double quote</a:t>
                      </a: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2546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\’</a:t>
                      </a: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Single quote</a:t>
                      </a: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2546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</a:rPr>
                        <a:t>\\</a:t>
                      </a: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Backslash</a:t>
                      </a: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2546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\v</a:t>
                      </a: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Vertical tab</a:t>
                      </a: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2546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\a</a:t>
                      </a: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Alert or bell</a:t>
                      </a: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2546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\?</a:t>
                      </a: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Question mark</a:t>
                      </a: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63919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\N</a:t>
                      </a: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Octal constant (N is an octal constant)</a:t>
                      </a: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63919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\XN</a:t>
                      </a: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2400" dirty="0">
                          <a:effectLst/>
                        </a:rPr>
                        <a:t>Hexadecimal constant (N – hex.dcml cnst)</a:t>
                      </a:r>
                    </a:p>
                  </a:txBody>
                  <a:tcPr marL="66768" marR="66768" marT="31158" marB="3115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0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We can </a:t>
            </a:r>
            <a:r>
              <a:rPr lang="en-US" sz="2400" dirty="0" smtClean="0"/>
              <a:t>define symbolic </a:t>
            </a:r>
            <a:r>
              <a:rPr lang="en-US" sz="2400" dirty="0"/>
              <a:t>constants in a C program in the following ways.</a:t>
            </a:r>
          </a:p>
          <a:p>
            <a:pPr fontAlgn="base"/>
            <a:r>
              <a:rPr lang="en-US" sz="2400" dirty="0"/>
              <a:t>By “</a:t>
            </a:r>
            <a:r>
              <a:rPr lang="en-US" sz="2400" dirty="0" err="1"/>
              <a:t>const</a:t>
            </a:r>
            <a:r>
              <a:rPr lang="en-US" sz="2400" dirty="0"/>
              <a:t>” keyword</a:t>
            </a:r>
          </a:p>
          <a:p>
            <a:pPr fontAlgn="base"/>
            <a:r>
              <a:rPr lang="en-US" sz="2400" dirty="0"/>
              <a:t>By “#define” preprocessor directive</a:t>
            </a:r>
          </a:p>
          <a:p>
            <a:endParaRPr lang="en-US" sz="2400" dirty="0" smtClean="0"/>
          </a:p>
          <a:p>
            <a:r>
              <a:rPr lang="en-US" sz="2400" dirty="0" smtClean="0"/>
              <a:t>For e.g. </a:t>
            </a:r>
            <a:r>
              <a:rPr lang="en-US" sz="2400" dirty="0" err="1" smtClean="0"/>
              <a:t>const</a:t>
            </a:r>
            <a:r>
              <a:rPr lang="en-US" sz="2400" dirty="0" smtClean="0"/>
              <a:t> float PI=3.1416;</a:t>
            </a:r>
          </a:p>
          <a:p>
            <a:r>
              <a:rPr lang="en-US" sz="2400" dirty="0" smtClean="0"/>
              <a:t>For e.g. #define PI 3.1416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75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 programming, an expression is any legal combination of symbols that represents a value. </a:t>
            </a:r>
            <a:endParaRPr lang="en-US" sz="2400" dirty="0" smtClean="0"/>
          </a:p>
          <a:p>
            <a:r>
              <a:rPr lang="en-US" sz="2400" dirty="0" smtClean="0"/>
              <a:t>C </a:t>
            </a:r>
            <a:r>
              <a:rPr lang="en-US" sz="2400" dirty="0"/>
              <a:t>Programming Provides its own rules of Expression, whether it is legal expression or illegal expression. For example, in the C language x+5 is a legal expression.</a:t>
            </a:r>
          </a:p>
          <a:p>
            <a:r>
              <a:rPr lang="en-US" sz="2400" dirty="0"/>
              <a:t>Every expression consists of at least one operand and can have one or more operators.</a:t>
            </a:r>
          </a:p>
          <a:p>
            <a:r>
              <a:rPr lang="en-US" sz="2400" dirty="0"/>
              <a:t>Operands are values and Operators are symbols that represent particular actions.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88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030863"/>
              </p:ext>
            </p:extLst>
          </p:nvPr>
        </p:nvGraphicFramePr>
        <p:xfrm>
          <a:off x="1447800" y="2057400"/>
          <a:ext cx="6858000" cy="33528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76400"/>
                <a:gridCol w="5181600"/>
              </a:tblGrid>
              <a:tr h="6461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Expressions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Validity</a:t>
                      </a:r>
                    </a:p>
                  </a:txBody>
                  <a:tcPr marL="50800" marR="50800" marT="50800" marB="50800" anchor="ctr"/>
                </a:tc>
              </a:tr>
              <a:tr h="2060575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+ b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Expression is valid since it contain + operator which is binary operator</a:t>
                      </a:r>
                    </a:p>
                  </a:txBody>
                  <a:tcPr marL="50800" marR="50800" marT="50800" marB="50800" anchor="ctr"/>
                </a:tc>
              </a:tr>
              <a:tr h="646113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+ + a + b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Invalid Expression</a:t>
                      </a:r>
                    </a:p>
                  </a:txBody>
                  <a:tcPr marL="50800" marR="50800" marT="50800" marB="508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5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729306"/>
              </p:ext>
            </p:extLst>
          </p:nvPr>
        </p:nvGraphicFramePr>
        <p:xfrm>
          <a:off x="1066800" y="1981200"/>
          <a:ext cx="6858000" cy="315753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0"/>
                <a:gridCol w="3810000"/>
              </a:tblGrid>
              <a:tr h="6461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Expressions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effectLst/>
                        </a:rPr>
                        <a:t>Values</a:t>
                      </a:r>
                      <a:endParaRPr lang="en-US" sz="2400" b="1" dirty="0">
                        <a:effectLst/>
                      </a:endParaRPr>
                    </a:p>
                  </a:txBody>
                  <a:tcPr marL="50800" marR="50800" marT="50800" marB="50800" anchor="ctr"/>
                </a:tc>
              </a:tr>
              <a:tr h="5730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</a:rPr>
                        <a:t>-4+6</a:t>
                      </a:r>
                      <a:endParaRPr lang="en-US" sz="24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</a:rPr>
                        <a:t>2</a:t>
                      </a:r>
                      <a:endParaRPr lang="en-US" sz="24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</a:tr>
              <a:tr h="6461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</a:rPr>
                        <a:t>C=2+12</a:t>
                      </a:r>
                      <a:endParaRPr lang="en-US" sz="24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</a:rPr>
                        <a:t>14</a:t>
                      </a:r>
                      <a:endParaRPr lang="en-US" sz="24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</a:tr>
              <a:tr h="6461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</a:rPr>
                        <a:t>9&gt;4</a:t>
                      </a:r>
                      <a:endParaRPr lang="en-US" sz="24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</a:rPr>
                        <a:t>1(true)</a:t>
                      </a:r>
                      <a:endParaRPr lang="en-US" sz="2400" dirty="0">
                        <a:effectLst/>
                      </a:endParaRPr>
                    </a:p>
                  </a:txBody>
                  <a:tcPr marL="50800" marR="50800" marT="50800" marB="50800" anchor="ctr"/>
                </a:tc>
              </a:tr>
              <a:tr h="64611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4+(a=2+7)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9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Simple expression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30, PI, ‘a’, area</a:t>
            </a:r>
          </a:p>
          <a:p>
            <a:r>
              <a:rPr lang="en-US" sz="2400" dirty="0" smtClean="0"/>
              <a:t>Complex expression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/>
              <a:t>a+b</a:t>
            </a:r>
            <a:r>
              <a:rPr lang="en-US" sz="2400" dirty="0"/>
              <a:t>*c-d/e</a:t>
            </a:r>
          </a:p>
          <a:p>
            <a:r>
              <a:rPr lang="en-US" sz="2400" dirty="0" smtClean="0"/>
              <a:t>Logical expression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a&gt;b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x&lt;=y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a==b</a:t>
            </a:r>
          </a:p>
        </p:txBody>
      </p:sp>
    </p:spTree>
    <p:extLst>
      <p:ext uri="{BB962C8B-B14F-4D97-AF65-F5344CB8AC3E}">
        <p14:creationId xmlns:p14="http://schemas.microsoft.com/office/powerpoint/2010/main" val="245666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161420"/>
              </p:ext>
            </p:extLst>
          </p:nvPr>
        </p:nvGraphicFramePr>
        <p:xfrm>
          <a:off x="762000" y="286915"/>
          <a:ext cx="7848600" cy="60565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42105"/>
                <a:gridCol w="5206495"/>
              </a:tblGrid>
              <a:tr h="38349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Format specifier</a:t>
                      </a:r>
                    </a:p>
                  </a:txBody>
                  <a:tcPr marL="35300" marR="35300" marT="16944" marB="169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35300" marR="35300" marT="16944" marB="16944" anchor="ctr"/>
                </a:tc>
              </a:tr>
              <a:tr h="368909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%c</a:t>
                      </a:r>
                      <a:endParaRPr lang="en-US" sz="2000" b="0">
                        <a:effectLst/>
                      </a:endParaRPr>
                    </a:p>
                  </a:txBody>
                  <a:tcPr marL="11767" marR="23533" marT="4707" marB="47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Character</a:t>
                      </a:r>
                      <a:endParaRPr lang="en-US" sz="2000" b="0" dirty="0">
                        <a:effectLst/>
                      </a:endParaRPr>
                    </a:p>
                  </a:txBody>
                  <a:tcPr marL="11767" marR="23533" marT="4707" marB="4707" anchor="ctr"/>
                </a:tc>
              </a:tr>
              <a:tr h="310017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%d</a:t>
                      </a:r>
                      <a:endParaRPr lang="en-US" sz="2000" b="0" dirty="0">
                        <a:effectLst/>
                      </a:endParaRPr>
                    </a:p>
                  </a:txBody>
                  <a:tcPr marL="11767" marR="23533" marT="4707" marB="47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effectLst/>
                        </a:rPr>
                        <a:t>Integer</a:t>
                      </a:r>
                      <a:endParaRPr lang="en-US" sz="2000" b="0" dirty="0">
                        <a:effectLst/>
                      </a:endParaRPr>
                    </a:p>
                  </a:txBody>
                  <a:tcPr marL="11767" marR="23533" marT="4707" marB="4707" anchor="ctr"/>
                </a:tc>
              </a:tr>
              <a:tr h="368909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%e or %E</a:t>
                      </a:r>
                      <a:endParaRPr lang="en-US" sz="2000" b="0" dirty="0">
                        <a:effectLst/>
                      </a:endParaRPr>
                    </a:p>
                  </a:txBody>
                  <a:tcPr marL="11767" marR="23533" marT="4707" marB="47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Scientific notation of float values</a:t>
                      </a:r>
                      <a:endParaRPr lang="en-US" sz="2000" b="0" dirty="0">
                        <a:effectLst/>
                      </a:endParaRPr>
                    </a:p>
                  </a:txBody>
                  <a:tcPr marL="11767" marR="23533" marT="4707" marB="4707" anchor="ctr"/>
                </a:tc>
              </a:tr>
              <a:tr h="310017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%f</a:t>
                      </a:r>
                      <a:endParaRPr lang="en-US" sz="2000" b="0">
                        <a:effectLst/>
                      </a:endParaRPr>
                    </a:p>
                  </a:txBody>
                  <a:tcPr marL="11767" marR="23533" marT="4707" marB="47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Floating point</a:t>
                      </a:r>
                      <a:endParaRPr lang="en-US" sz="2000" b="0" dirty="0">
                        <a:effectLst/>
                      </a:endParaRPr>
                    </a:p>
                  </a:txBody>
                  <a:tcPr marL="11767" marR="23533" marT="4707" marB="4707" anchor="ctr"/>
                </a:tc>
              </a:tr>
              <a:tr h="310017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%</a:t>
                      </a:r>
                      <a:r>
                        <a:rPr lang="en-US" sz="2000" dirty="0" err="1">
                          <a:effectLst/>
                        </a:rPr>
                        <a:t>i</a:t>
                      </a:r>
                      <a:endParaRPr lang="en-US" sz="2000" b="0" dirty="0">
                        <a:effectLst/>
                      </a:endParaRPr>
                    </a:p>
                  </a:txBody>
                  <a:tcPr marL="11767" marR="23533" marT="4707" marB="47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Signed </a:t>
                      </a:r>
                      <a:r>
                        <a:rPr lang="en-US" sz="2000" dirty="0" smtClean="0">
                          <a:effectLst/>
                        </a:rPr>
                        <a:t>Integer (same</a:t>
                      </a:r>
                      <a:r>
                        <a:rPr lang="en-US" sz="2000" baseline="0" dirty="0" smtClean="0">
                          <a:effectLst/>
                        </a:rPr>
                        <a:t> as %d)</a:t>
                      </a:r>
                      <a:endParaRPr lang="en-US" sz="2000" b="0" dirty="0">
                        <a:effectLst/>
                      </a:endParaRPr>
                    </a:p>
                  </a:txBody>
                  <a:tcPr marL="11767" marR="23533" marT="4707" marB="4707" anchor="ctr"/>
                </a:tc>
              </a:tr>
              <a:tr h="368909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%l or %ld or %li</a:t>
                      </a:r>
                      <a:endParaRPr lang="en-US" sz="2000" b="0">
                        <a:effectLst/>
                      </a:endParaRPr>
                    </a:p>
                  </a:txBody>
                  <a:tcPr marL="11767" marR="23533" marT="4707" marB="47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Signed Integer</a:t>
                      </a:r>
                      <a:endParaRPr lang="en-US" sz="2000" b="0">
                        <a:effectLst/>
                      </a:endParaRPr>
                    </a:p>
                  </a:txBody>
                  <a:tcPr marL="11767" marR="23533" marT="4707" marB="4707" anchor="ctr"/>
                </a:tc>
              </a:tr>
              <a:tr h="310017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%lf</a:t>
                      </a:r>
                      <a:endParaRPr lang="en-US" sz="2000" b="0">
                        <a:effectLst/>
                      </a:endParaRPr>
                    </a:p>
                  </a:txBody>
                  <a:tcPr marL="11767" marR="23533" marT="4707" marB="47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Floating point</a:t>
                      </a:r>
                      <a:endParaRPr lang="en-US" sz="2000" b="0">
                        <a:effectLst/>
                      </a:endParaRPr>
                    </a:p>
                  </a:txBody>
                  <a:tcPr marL="11767" marR="23533" marT="4707" marB="4707" anchor="ctr"/>
                </a:tc>
              </a:tr>
              <a:tr h="310017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%Lf</a:t>
                      </a:r>
                      <a:endParaRPr lang="en-US" sz="2000" b="0">
                        <a:effectLst/>
                      </a:endParaRPr>
                    </a:p>
                  </a:txBody>
                  <a:tcPr marL="11767" marR="23533" marT="4707" marB="47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Floating point</a:t>
                      </a:r>
                      <a:endParaRPr lang="en-US" sz="2000" b="0">
                        <a:effectLst/>
                      </a:endParaRPr>
                    </a:p>
                  </a:txBody>
                  <a:tcPr marL="11767" marR="23533" marT="4707" marB="4707" anchor="ctr"/>
                </a:tc>
              </a:tr>
              <a:tr h="368909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%lu</a:t>
                      </a:r>
                      <a:endParaRPr lang="en-US" sz="2000" b="0">
                        <a:effectLst/>
                      </a:endParaRPr>
                    </a:p>
                  </a:txBody>
                  <a:tcPr marL="11767" marR="23533" marT="4707" marB="47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Unsigned integer</a:t>
                      </a:r>
                      <a:endParaRPr lang="en-US" sz="2000" b="0">
                        <a:effectLst/>
                      </a:endParaRPr>
                    </a:p>
                  </a:txBody>
                  <a:tcPr marL="11767" marR="23533" marT="4707" marB="4707" anchor="ctr"/>
                </a:tc>
              </a:tr>
              <a:tr h="310017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%lli, %lld</a:t>
                      </a:r>
                      <a:endParaRPr lang="en-US" sz="2000" b="0">
                        <a:effectLst/>
                      </a:endParaRPr>
                    </a:p>
                  </a:txBody>
                  <a:tcPr marL="11767" marR="23533" marT="4707" marB="47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Signed Integer</a:t>
                      </a:r>
                      <a:endParaRPr lang="en-US" sz="2000" b="0">
                        <a:effectLst/>
                      </a:endParaRPr>
                    </a:p>
                  </a:txBody>
                  <a:tcPr marL="11767" marR="23533" marT="4707" marB="4707" anchor="ctr"/>
                </a:tc>
              </a:tr>
              <a:tr h="310017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%o</a:t>
                      </a:r>
                      <a:endParaRPr lang="en-US" sz="2000" b="0" dirty="0">
                        <a:effectLst/>
                      </a:endParaRPr>
                    </a:p>
                  </a:txBody>
                  <a:tcPr marL="11767" marR="23533" marT="4707" marB="47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Octal representation of Integer.</a:t>
                      </a:r>
                      <a:endParaRPr lang="en-US" sz="2000" b="0">
                        <a:effectLst/>
                      </a:endParaRPr>
                    </a:p>
                  </a:txBody>
                  <a:tcPr marL="11767" marR="23533" marT="4707" marB="4707" anchor="ctr"/>
                </a:tc>
              </a:tr>
              <a:tr h="310017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%p</a:t>
                      </a:r>
                      <a:endParaRPr lang="en-US" sz="2000" b="0" dirty="0">
                        <a:effectLst/>
                      </a:endParaRPr>
                    </a:p>
                  </a:txBody>
                  <a:tcPr marL="11767" marR="23533" marT="4707" marB="47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Address of pointer to void void *</a:t>
                      </a:r>
                      <a:endParaRPr lang="en-US" sz="2000" b="0">
                        <a:effectLst/>
                      </a:endParaRPr>
                    </a:p>
                  </a:txBody>
                  <a:tcPr marL="11767" marR="23533" marT="4707" marB="4707" anchor="ctr"/>
                </a:tc>
              </a:tr>
              <a:tr h="310017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%s</a:t>
                      </a:r>
                      <a:endParaRPr lang="en-US" sz="2000" b="0">
                        <a:effectLst/>
                      </a:endParaRPr>
                    </a:p>
                  </a:txBody>
                  <a:tcPr marL="11767" marR="23533" marT="4707" marB="47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String</a:t>
                      </a:r>
                      <a:endParaRPr lang="en-US" sz="2000" b="0">
                        <a:effectLst/>
                      </a:endParaRPr>
                    </a:p>
                  </a:txBody>
                  <a:tcPr marL="11767" marR="23533" marT="4707" marB="4707" anchor="ctr"/>
                </a:tc>
              </a:tr>
              <a:tr h="310017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%u</a:t>
                      </a:r>
                      <a:endParaRPr lang="en-US" sz="2000" b="0">
                        <a:effectLst/>
                      </a:endParaRPr>
                    </a:p>
                  </a:txBody>
                  <a:tcPr marL="11767" marR="23533" marT="4707" marB="47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Unsigned Integer</a:t>
                      </a:r>
                      <a:endParaRPr lang="en-US" sz="2000" b="0">
                        <a:effectLst/>
                      </a:endParaRPr>
                    </a:p>
                  </a:txBody>
                  <a:tcPr marL="11767" marR="23533" marT="4707" marB="4707" anchor="ctr"/>
                </a:tc>
              </a:tr>
              <a:tr h="426813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%x or %X</a:t>
                      </a:r>
                      <a:endParaRPr lang="en-US" sz="2000" b="0" dirty="0">
                        <a:effectLst/>
                      </a:endParaRPr>
                    </a:p>
                  </a:txBody>
                  <a:tcPr marL="11767" marR="23533" marT="4707" marB="47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Hexadecimal representation of Unsigned Integer</a:t>
                      </a:r>
                      <a:endParaRPr lang="en-US" sz="2000" b="0">
                        <a:effectLst/>
                      </a:endParaRPr>
                    </a:p>
                  </a:txBody>
                  <a:tcPr marL="11767" marR="23533" marT="4707" marB="4707" anchor="ctr"/>
                </a:tc>
              </a:tr>
              <a:tr h="310017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%n</a:t>
                      </a:r>
                      <a:endParaRPr lang="en-US" sz="2000" b="0">
                        <a:effectLst/>
                      </a:endParaRPr>
                    </a:p>
                  </a:txBody>
                  <a:tcPr marL="11767" marR="23533" marT="4707" marB="47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Prints nothing</a:t>
                      </a:r>
                      <a:endParaRPr lang="en-US" sz="2000" b="0">
                        <a:effectLst/>
                      </a:endParaRPr>
                    </a:p>
                  </a:txBody>
                  <a:tcPr marL="11767" marR="23533" marT="4707" marB="4707" anchor="ctr"/>
                </a:tc>
              </a:tr>
              <a:tr h="310017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%%</a:t>
                      </a:r>
                      <a:endParaRPr lang="en-US" sz="2000" b="0">
                        <a:effectLst/>
                      </a:endParaRPr>
                    </a:p>
                  </a:txBody>
                  <a:tcPr marL="11767" marR="23533" marT="4707" marB="47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Prints % character</a:t>
                      </a:r>
                      <a:endParaRPr lang="en-US" sz="2000" b="0" dirty="0">
                        <a:effectLst/>
                      </a:endParaRPr>
                    </a:p>
                  </a:txBody>
                  <a:tcPr marL="11767" marR="23533" marT="4707" marB="47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4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programming, comments are hints that a programmer can add to make their code easier to read </a:t>
            </a:r>
            <a:r>
              <a:rPr lang="en-US" sz="2400" dirty="0"/>
              <a:t>and understand</a:t>
            </a:r>
          </a:p>
          <a:p>
            <a:r>
              <a:rPr lang="en-US" sz="2400" b="1" dirty="0" smtClean="0"/>
              <a:t>Types </a:t>
            </a:r>
            <a:r>
              <a:rPr lang="en-US" sz="2400" b="1" dirty="0"/>
              <a:t>of Comments</a:t>
            </a:r>
          </a:p>
          <a:p>
            <a:r>
              <a:rPr lang="en-US" sz="2400" dirty="0"/>
              <a:t>There are two ways to add comments in 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//</a:t>
            </a:r>
            <a:r>
              <a:rPr lang="en-US" sz="2400" dirty="0"/>
              <a:t> - </a:t>
            </a:r>
            <a:r>
              <a:rPr lang="en-US" sz="2400" dirty="0" smtClean="0"/>
              <a:t>---Single </a:t>
            </a:r>
            <a:r>
              <a:rPr lang="en-US" sz="2400" dirty="0"/>
              <a:t>Line Comment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/*...*/</a:t>
            </a:r>
            <a:r>
              <a:rPr lang="en-US" sz="2400" dirty="0"/>
              <a:t> - </a:t>
            </a:r>
            <a:r>
              <a:rPr lang="en-US" sz="2400" dirty="0" smtClean="0"/>
              <a:t>---Multi-line Comment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263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Keywords in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keyword is a </a:t>
            </a:r>
            <a:r>
              <a:rPr lang="en-US" sz="2400" b="1" dirty="0"/>
              <a:t>reserved word</a:t>
            </a:r>
            <a:r>
              <a:rPr lang="en-US" sz="2400" dirty="0"/>
              <a:t>. You cannot use it as a variable name, constant name, etc. There are only 32 reserved words (keywords) in the C language.</a:t>
            </a:r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466054"/>
              </p:ext>
            </p:extLst>
          </p:nvPr>
        </p:nvGraphicFramePr>
        <p:xfrm>
          <a:off x="457200" y="2971800"/>
          <a:ext cx="8305800" cy="34289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82514"/>
                <a:gridCol w="936587"/>
                <a:gridCol w="1100612"/>
                <a:gridCol w="952989"/>
                <a:gridCol w="1261357"/>
                <a:gridCol w="1202308"/>
                <a:gridCol w="1041103"/>
                <a:gridCol w="828330"/>
              </a:tblGrid>
              <a:tr h="9551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auto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break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case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char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const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continue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default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do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</a:tr>
              <a:tr h="8470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double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else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enum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extern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float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for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goto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if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</a:tr>
              <a:tr h="6717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int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long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register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return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short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signed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sizeof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static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</a:tr>
              <a:tr h="9551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struct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switch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err="1">
                          <a:effectLst/>
                        </a:rPr>
                        <a:t>typedef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union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unsigned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void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volatile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while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2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</a:t>
            </a:r>
            <a:r>
              <a:rPr lang="en-US" sz="2400" dirty="0"/>
              <a:t>C language identifiers are the names given to variables, constants, functions and user-define data. These identifier are defined against a set of rules.</a:t>
            </a:r>
          </a:p>
          <a:p>
            <a:pPr marL="0" indent="0">
              <a:buNone/>
            </a:pPr>
            <a:r>
              <a:rPr lang="en-US" sz="2400" b="1" dirty="0"/>
              <a:t>Rules for an Identifier</a:t>
            </a:r>
          </a:p>
          <a:p>
            <a:r>
              <a:rPr lang="en-US" sz="2400" dirty="0"/>
              <a:t>An Identifier can only have alphanumeric characters(a-z , A-Z , 0-9) and underscore(_).</a:t>
            </a:r>
          </a:p>
          <a:p>
            <a:r>
              <a:rPr lang="en-US" sz="2400" dirty="0"/>
              <a:t>The first character of an identifier can only contain alphabet(a-z , A-Z) or underscore (_).</a:t>
            </a:r>
          </a:p>
          <a:p>
            <a:r>
              <a:rPr lang="en-US" sz="2400" dirty="0"/>
              <a:t>Identifiers are also case sensitive in C. For example </a:t>
            </a:r>
            <a:r>
              <a:rPr lang="en-US" sz="2400" b="1" dirty="0"/>
              <a:t>name</a:t>
            </a:r>
            <a:r>
              <a:rPr lang="en-US" sz="2400" dirty="0"/>
              <a:t> and </a:t>
            </a:r>
            <a:r>
              <a:rPr lang="en-US" sz="2400" b="1" dirty="0"/>
              <a:t>Name</a:t>
            </a:r>
            <a:r>
              <a:rPr lang="en-US" sz="2400" dirty="0"/>
              <a:t> are two different identifiers in C.</a:t>
            </a:r>
          </a:p>
          <a:p>
            <a:r>
              <a:rPr lang="en-US" sz="2400" dirty="0"/>
              <a:t>Keywords are not allowed to be used as Identifiers.</a:t>
            </a:r>
          </a:p>
          <a:p>
            <a:r>
              <a:rPr lang="en-US" sz="2400" dirty="0"/>
              <a:t>No special characters, such as semicolon, period, whitespaces, slash or comma are permitted to be used in or as Identifier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471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C data types are defined as the data storage format that a variable can store a data to perform a specific operation.</a:t>
            </a:r>
          </a:p>
          <a:p>
            <a:pPr fontAlgn="base"/>
            <a:r>
              <a:rPr lang="en-US" sz="2400" dirty="0"/>
              <a:t>Data types are used to define a variable before to use in a program.</a:t>
            </a:r>
          </a:p>
          <a:p>
            <a:pPr fontAlgn="base"/>
            <a:r>
              <a:rPr lang="en-US" sz="2400" dirty="0"/>
              <a:t>Size of variable, constant and array are determined by data types.</a:t>
            </a:r>
          </a:p>
        </p:txBody>
      </p:sp>
    </p:spTree>
    <p:extLst>
      <p:ext uri="{BB962C8B-B14F-4D97-AF65-F5344CB8AC3E}">
        <p14:creationId xmlns:p14="http://schemas.microsoft.com/office/powerpoint/2010/main" val="313545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are four data types in C language. They are</a:t>
            </a:r>
            <a:r>
              <a:rPr lang="en-US" sz="2400" dirty="0" smtClean="0"/>
              <a:t>,</a:t>
            </a:r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059253"/>
              </p:ext>
            </p:extLst>
          </p:nvPr>
        </p:nvGraphicFramePr>
        <p:xfrm>
          <a:off x="914400" y="2286000"/>
          <a:ext cx="6934200" cy="31640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67100"/>
                <a:gridCol w="3467100"/>
              </a:tblGrid>
              <a:tr h="37448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dirty="0">
                          <a:effectLst/>
                        </a:rPr>
                        <a:t>Types</a:t>
                      </a:r>
                    </a:p>
                  </a:txBody>
                  <a:tcPr marL="95250" marR="95250" marT="44450" marB="444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dirty="0">
                          <a:effectLst/>
                        </a:rPr>
                        <a:t>Data Types</a:t>
                      </a:r>
                    </a:p>
                  </a:txBody>
                  <a:tcPr marL="95250" marR="95250" marT="44450" marB="44450" anchor="ctr"/>
                </a:tc>
              </a:tr>
              <a:tr h="65730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Basic data types</a:t>
                      </a:r>
                    </a:p>
                  </a:txBody>
                  <a:tcPr marL="95250" marR="95250" marT="44450" marB="444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int, char, float, double</a:t>
                      </a:r>
                    </a:p>
                  </a:txBody>
                  <a:tcPr marL="95250" marR="95250" marT="44450" marB="44450" anchor="ctr"/>
                </a:tc>
              </a:tr>
              <a:tr h="65730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Enumeration data type</a:t>
                      </a:r>
                    </a:p>
                  </a:txBody>
                  <a:tcPr marL="95250" marR="95250" marT="44450" marB="444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 err="1">
                          <a:effectLst/>
                        </a:rPr>
                        <a:t>enum</a:t>
                      </a:r>
                      <a:endParaRPr lang="en-US" sz="2400" dirty="0">
                        <a:effectLst/>
                      </a:endParaRPr>
                    </a:p>
                  </a:txBody>
                  <a:tcPr marL="95250" marR="95250" marT="44450" marB="44450" anchor="ctr"/>
                </a:tc>
              </a:tr>
              <a:tr h="94013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Derived data type</a:t>
                      </a:r>
                    </a:p>
                  </a:txBody>
                  <a:tcPr marL="95250" marR="95250" marT="44450" marB="444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pointer, array, structure, union</a:t>
                      </a:r>
                    </a:p>
                  </a:txBody>
                  <a:tcPr marL="95250" marR="95250" marT="44450" marB="44450" anchor="ctr"/>
                </a:tc>
              </a:tr>
              <a:tr h="3744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Void data type</a:t>
                      </a:r>
                    </a:p>
                  </a:txBody>
                  <a:tcPr marL="95250" marR="95250" marT="44450" marB="444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void</a:t>
                      </a:r>
                    </a:p>
                  </a:txBody>
                  <a:tcPr marL="95250" marR="95250" marT="44450" marB="444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44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all" dirty="0"/>
              <a:t> BASIC DATA TYPES IN C LANGUAGE</a:t>
            </a:r>
            <a:r>
              <a:rPr lang="en-US" sz="3600" cap="all" dirty="0" smtClean="0"/>
              <a:t>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400" b="1" cap="all" dirty="0"/>
              <a:t>INTEGER DATA TYPE:</a:t>
            </a:r>
          </a:p>
          <a:p>
            <a:pPr fontAlgn="base"/>
            <a:r>
              <a:rPr lang="en-US" sz="2400" dirty="0"/>
              <a:t>Integer data type allows a variable to store numeric values.</a:t>
            </a:r>
          </a:p>
          <a:p>
            <a:pPr fontAlgn="base"/>
            <a:r>
              <a:rPr lang="en-US" sz="2400" dirty="0"/>
              <a:t>“</a:t>
            </a:r>
            <a:r>
              <a:rPr lang="en-US" sz="2400" dirty="0" err="1"/>
              <a:t>int</a:t>
            </a:r>
            <a:r>
              <a:rPr lang="en-US" sz="2400" dirty="0"/>
              <a:t>” keyword is used to refer integer data type.</a:t>
            </a:r>
          </a:p>
          <a:p>
            <a:pPr fontAlgn="base"/>
            <a:r>
              <a:rPr lang="en-US" sz="2400" dirty="0"/>
              <a:t>The storage size of </a:t>
            </a:r>
            <a:r>
              <a:rPr lang="en-US" sz="2400" dirty="0" err="1"/>
              <a:t>int</a:t>
            </a:r>
            <a:r>
              <a:rPr lang="en-US" sz="2400" dirty="0"/>
              <a:t> data type is 2 or 4 </a:t>
            </a:r>
            <a:endParaRPr lang="en-US" sz="2400" dirty="0" smtClean="0"/>
          </a:p>
          <a:p>
            <a:pPr fontAlgn="base"/>
            <a:r>
              <a:rPr lang="en-US" sz="2400" dirty="0" smtClean="0"/>
              <a:t>It </a:t>
            </a:r>
            <a:r>
              <a:rPr lang="en-US" sz="2400" dirty="0"/>
              <a:t>varies depend upon the processor in the CPU that we use.  If we are using 16 bit processor, 2 byte  (16 bit) of memory will be allocated for </a:t>
            </a:r>
            <a:r>
              <a:rPr lang="en-US" sz="2400" dirty="0" err="1"/>
              <a:t>int</a:t>
            </a:r>
            <a:r>
              <a:rPr lang="en-US" sz="2400" dirty="0"/>
              <a:t> data type.</a:t>
            </a:r>
          </a:p>
          <a:p>
            <a:pPr fontAlgn="base"/>
            <a:r>
              <a:rPr lang="en-US" sz="2400" dirty="0"/>
              <a:t>Like wise, 4 byte (32 bit) of memory for 32 bit processor </a:t>
            </a:r>
            <a:r>
              <a:rPr lang="en-US" sz="2400" dirty="0" smtClean="0"/>
              <a:t>is </a:t>
            </a:r>
            <a:r>
              <a:rPr lang="en-US" sz="2400" dirty="0"/>
              <a:t>allocated for </a:t>
            </a:r>
            <a:r>
              <a:rPr lang="en-US" sz="2400" dirty="0" err="1"/>
              <a:t>int</a:t>
            </a:r>
            <a:r>
              <a:rPr lang="en-US" sz="2400" dirty="0"/>
              <a:t> datatype.</a:t>
            </a:r>
          </a:p>
          <a:p>
            <a:pPr fontAlgn="base"/>
            <a:r>
              <a:rPr lang="en-US" sz="2400" dirty="0" err="1"/>
              <a:t>int</a:t>
            </a:r>
            <a:r>
              <a:rPr lang="en-US" sz="2400" dirty="0"/>
              <a:t> (2 byte) can store values from -32,768 to +32,767</a:t>
            </a:r>
          </a:p>
          <a:p>
            <a:pPr fontAlgn="base"/>
            <a:r>
              <a:rPr lang="en-US" sz="2400" dirty="0" err="1"/>
              <a:t>int</a:t>
            </a:r>
            <a:r>
              <a:rPr lang="en-US" sz="2400" dirty="0"/>
              <a:t> (4 byte) can store values from -2,147,483,648 to +2,147,483,647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373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If you want to use the integer value that crosses the above limit, you can go for “long </a:t>
            </a:r>
            <a:r>
              <a:rPr lang="en-US" sz="2400" dirty="0" err="1"/>
              <a:t>int</a:t>
            </a:r>
            <a:r>
              <a:rPr lang="en-US" sz="2400" dirty="0"/>
              <a:t>” and “long </a:t>
            </a:r>
            <a:r>
              <a:rPr lang="en-US" sz="2400" dirty="0" err="1"/>
              <a:t>long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” for which the limits are very high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pPr fontAlgn="base"/>
            <a:r>
              <a:rPr lang="en-US" sz="2400" b="1" dirty="0" smtClean="0"/>
              <a:t>Note</a:t>
            </a:r>
            <a:r>
              <a:rPr lang="en-US" sz="2400" b="1" dirty="0"/>
              <a:t>:</a:t>
            </a:r>
            <a:endParaRPr lang="en-US" sz="2400" dirty="0"/>
          </a:p>
          <a:p>
            <a:pPr lvl="1" fontAlgn="base"/>
            <a:r>
              <a:rPr lang="en-US" sz="2400" dirty="0"/>
              <a:t>We can’t store decimal values using </a:t>
            </a:r>
            <a:r>
              <a:rPr lang="en-US" sz="2400" dirty="0" err="1"/>
              <a:t>int</a:t>
            </a:r>
            <a:r>
              <a:rPr lang="en-US" sz="2400" dirty="0"/>
              <a:t> data type.</a:t>
            </a:r>
          </a:p>
          <a:p>
            <a:pPr lvl="1" fontAlgn="base"/>
            <a:r>
              <a:rPr lang="en-US" sz="2400" dirty="0"/>
              <a:t>If we use </a:t>
            </a:r>
            <a:r>
              <a:rPr lang="en-US" sz="2400" dirty="0" err="1"/>
              <a:t>int</a:t>
            </a:r>
            <a:r>
              <a:rPr lang="en-US" sz="2400" dirty="0"/>
              <a:t> data type to store decimal values, decimal values will be truncated and we will get only whole number.</a:t>
            </a:r>
          </a:p>
          <a:p>
            <a:pPr lvl="1" fontAlgn="base"/>
            <a:r>
              <a:rPr lang="en-US" sz="2400" dirty="0"/>
              <a:t>In this case, float data type can be used to store decimal values in a variable.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033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1610</Words>
  <Application>Microsoft Office PowerPoint</Application>
  <PresentationFormat>On-screen Show (4:3)</PresentationFormat>
  <Paragraphs>385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Unit 2 </vt:lpstr>
      <vt:lpstr>THE C CHARACTER SET</vt:lpstr>
      <vt:lpstr>C TOKENS</vt:lpstr>
      <vt:lpstr>Keywords in C</vt:lpstr>
      <vt:lpstr>Identifiers</vt:lpstr>
      <vt:lpstr>Data Types in C</vt:lpstr>
      <vt:lpstr>PowerPoint Presentation</vt:lpstr>
      <vt:lpstr> BASIC DATA TYPES IN C LANGUAGE:</vt:lpstr>
      <vt:lpstr>PowerPoint Presentation</vt:lpstr>
      <vt:lpstr>PowerPoint Presentation</vt:lpstr>
      <vt:lpstr>PowerPoint Presentation</vt:lpstr>
      <vt:lpstr>PowerPoint Presentation</vt:lpstr>
      <vt:lpstr>SIZEOF() FUNCTION IN C LANGUAGE:</vt:lpstr>
      <vt:lpstr>MODIFIERS IN C LANGUAGE:</vt:lpstr>
      <vt:lpstr>PowerPoint Presentation</vt:lpstr>
      <vt:lpstr>PowerPoint Presentation</vt:lpstr>
      <vt:lpstr>Delimiter</vt:lpstr>
      <vt:lpstr>C Variable</vt:lpstr>
      <vt:lpstr>RULES FOR NAMING C VARIABLE:</vt:lpstr>
      <vt:lpstr>DECLARING &amp; INITIALIZING C VARIABLE:</vt:lpstr>
      <vt:lpstr>TYPES OF VARIABLES IN C</vt:lpstr>
      <vt:lpstr>Constant</vt:lpstr>
      <vt:lpstr>TYPES OF C CONSTANT:</vt:lpstr>
      <vt:lpstr>PowerPoint Presentation</vt:lpstr>
      <vt:lpstr>INTEGER CONSTANTS IN C:</vt:lpstr>
      <vt:lpstr>PowerPoint Presentation</vt:lpstr>
      <vt:lpstr>Floating/REAL CONSTANTS IN C:</vt:lpstr>
      <vt:lpstr> CHARACTER AND STRING CONSTANTS IN C:</vt:lpstr>
      <vt:lpstr>BACKSLASH CHARACTER CONSTANTS IN C: (Escape SEQUENCE)</vt:lpstr>
      <vt:lpstr>PowerPoint Presentation</vt:lpstr>
      <vt:lpstr>Symbolic Constant</vt:lpstr>
      <vt:lpstr>Expression</vt:lpstr>
      <vt:lpstr>PowerPoint Presentation</vt:lpstr>
      <vt:lpstr>PowerPoint Presentation</vt:lpstr>
      <vt:lpstr>PowerPoint Presentation</vt:lpstr>
      <vt:lpstr>PowerPoint Presentation</vt:lpstr>
      <vt:lpstr>Comment in 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Ujjwol Shakya</dc:creator>
  <cp:lastModifiedBy>Ujjwol Shakya</cp:lastModifiedBy>
  <cp:revision>170</cp:revision>
  <dcterms:created xsi:type="dcterms:W3CDTF">2006-08-16T00:00:00Z</dcterms:created>
  <dcterms:modified xsi:type="dcterms:W3CDTF">2022-04-04T07:39:06Z</dcterms:modified>
</cp:coreProperties>
</file>