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7" r:id="rId6"/>
    <p:sldId id="271" r:id="rId7"/>
    <p:sldId id="272" r:id="rId8"/>
    <p:sldId id="268" r:id="rId9"/>
    <p:sldId id="270" r:id="rId10"/>
    <p:sldId id="269" r:id="rId11"/>
    <p:sldId id="273" r:id="rId12"/>
    <p:sldId id="274" r:id="rId13"/>
    <p:sldId id="275" r:id="rId14"/>
    <p:sldId id="276" r:id="rId15"/>
    <p:sldId id="265" r:id="rId16"/>
    <p:sldId id="266" r:id="rId17"/>
    <p:sldId id="259" r:id="rId18"/>
    <p:sldId id="260" r:id="rId19"/>
    <p:sldId id="261" r:id="rId20"/>
    <p:sldId id="26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 and Output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Flag modifier</a:t>
            </a:r>
          </a:p>
          <a:p>
            <a:r>
              <a:rPr lang="en-US" sz="2400" dirty="0"/>
              <a:t>The flag modifier allows one or more print modifications to be specified. The flag can be any one of the characters from the </a:t>
            </a:r>
            <a:r>
              <a:rPr lang="en-US" sz="2400" dirty="0" smtClean="0"/>
              <a:t>below.</a:t>
            </a:r>
          </a:p>
          <a:p>
            <a:pPr lvl="1"/>
            <a:r>
              <a:rPr lang="en-US" sz="2400" dirty="0" smtClean="0"/>
              <a:t>(- minus): left justify</a:t>
            </a:r>
          </a:p>
          <a:p>
            <a:pPr lvl="1"/>
            <a:r>
              <a:rPr lang="en-US" sz="2400" dirty="0" smtClean="0"/>
              <a:t>(+ plus):prepends a plus for positive values</a:t>
            </a:r>
          </a:p>
          <a:p>
            <a:pPr lvl="1"/>
            <a:r>
              <a:rPr lang="en-US" sz="2400" dirty="0" smtClean="0"/>
              <a:t>Space: prepends space for positive values</a:t>
            </a:r>
          </a:p>
          <a:p>
            <a:pPr lvl="1"/>
            <a:r>
              <a:rPr lang="en-US" sz="2400" dirty="0" smtClean="0"/>
              <a:t>(0 zero): with width, prepends zero for numeric types</a:t>
            </a:r>
          </a:p>
          <a:p>
            <a:pPr lvl="1"/>
            <a:r>
              <a:rPr lang="en-US" sz="2400" dirty="0" smtClean="0"/>
              <a:t>#: different advantages (</a:t>
            </a:r>
            <a:r>
              <a:rPr lang="en-US" sz="2400" dirty="0" err="1" smtClean="0"/>
              <a:t>hexadecimal,octal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Example</a:t>
            </a:r>
          </a:p>
          <a:p>
            <a:pPr marL="914400" lvl="2" indent="0">
              <a:buNone/>
            </a:pPr>
            <a:r>
              <a:rPr lang="en-US" dirty="0" err="1"/>
              <a:t>printf</a:t>
            </a:r>
            <a:r>
              <a:rPr lang="en-US" dirty="0"/>
              <a:t>("\n%010d",12);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2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3</a:t>
            </a:r>
            <a:br>
              <a:rPr lang="en-US" sz="3600" dirty="0" smtClean="0"/>
            </a:br>
            <a:r>
              <a:rPr lang="en-US" sz="3600" b="1" dirty="0"/>
              <a:t>Pad with leading zeros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marL="0" indent="0">
              <a:buNone/>
            </a:pP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("1. Number = %05.2f\n",3.23);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("2. Number = %09.3f\n",1.1);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("3. Number = %010.5f",2.9);</a:t>
            </a:r>
          </a:p>
          <a:p>
            <a:pPr marL="0" indent="0">
              <a:buNone/>
            </a:pPr>
            <a:r>
              <a:rPr lang="en-US" sz="2400" dirty="0"/>
              <a:t>   return 0;</a:t>
            </a:r>
          </a:p>
          <a:p>
            <a:pPr marL="0" indent="0">
              <a:buNone/>
            </a:pPr>
            <a:r>
              <a:rPr lang="en-US" sz="2400" dirty="0"/>
              <a:t> 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2" t="44141" r="56312" b="37683"/>
          <a:stretch/>
        </p:blipFill>
        <p:spPr bwMode="auto">
          <a:xfrm>
            <a:off x="1828800" y="4191000"/>
            <a:ext cx="5257800" cy="253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96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 4</a:t>
            </a:r>
            <a:br>
              <a:rPr lang="en-US" sz="3600" dirty="0" smtClean="0"/>
            </a:br>
            <a:r>
              <a:rPr lang="en-US" sz="3600" b="1" dirty="0"/>
              <a:t>Display sign of the value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marL="0" indent="0">
              <a:buNone/>
            </a:pP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("1. Number = %d\n",-5);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("2. Number = %+.2f\n",-1.1);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("3. Number = %+.3f\n",5.5);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("4. Number = %+5.2f\n",3.23);</a:t>
            </a:r>
          </a:p>
          <a:p>
            <a:pPr marL="0" indent="0">
              <a:buNone/>
            </a:pPr>
            <a:r>
              <a:rPr lang="en-US" sz="2400" dirty="0"/>
              <a:t>   return 0;</a:t>
            </a:r>
          </a:p>
          <a:p>
            <a:pPr marL="0" indent="0">
              <a:buNone/>
            </a:pPr>
            <a:r>
              <a:rPr lang="en-US" sz="2400" dirty="0"/>
              <a:t> 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3" t="49244" r="48913" b="30253"/>
          <a:stretch/>
        </p:blipFill>
        <p:spPr bwMode="auto">
          <a:xfrm>
            <a:off x="1219199" y="4648200"/>
            <a:ext cx="5767467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87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783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#include&lt;</a:t>
            </a:r>
            <a:r>
              <a:rPr lang="en-US" sz="2200" dirty="0" err="1"/>
              <a:t>stdio.h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void </a:t>
            </a:r>
            <a:r>
              <a:rPr lang="en-US" sz="2200" dirty="0"/>
              <a:t>main()</a:t>
            </a:r>
          </a:p>
          <a:p>
            <a:pPr marL="0" indent="0">
              <a:buNone/>
            </a:pPr>
            <a:r>
              <a:rPr lang="en-US" sz="2200" dirty="0"/>
              <a:t> {</a:t>
            </a:r>
          </a:p>
          <a:p>
            <a:pPr marL="0" indent="0">
              <a:buNone/>
            </a:pPr>
            <a:r>
              <a:rPr lang="en-US" sz="2200" dirty="0"/>
              <a:t>   // without flag 0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 err="1"/>
              <a:t>printf</a:t>
            </a:r>
            <a:r>
              <a:rPr lang="en-US" sz="2200" dirty="0"/>
              <a:t>("Number = %+09.2f\n",2.2</a:t>
            </a:r>
            <a:r>
              <a:rPr lang="en-US" sz="2200" dirty="0" smtClean="0"/>
              <a:t>);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// with flag -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 err="1"/>
              <a:t>printf</a:t>
            </a:r>
            <a:r>
              <a:rPr lang="en-US" sz="2200" dirty="0"/>
              <a:t>("Number = %-+9.2f\n",2.2);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7" b="24002"/>
          <a:stretch/>
        </p:blipFill>
        <p:spPr bwMode="auto">
          <a:xfrm>
            <a:off x="1143000" y="4267200"/>
            <a:ext cx="756661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44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#include&lt;</a:t>
            </a:r>
            <a:r>
              <a:rPr lang="en-US" sz="2200" dirty="0" err="1"/>
              <a:t>stdio.h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err="1"/>
              <a:t>int</a:t>
            </a:r>
            <a:r>
              <a:rPr lang="en-US" sz="2200" dirty="0"/>
              <a:t> main()</a:t>
            </a:r>
          </a:p>
          <a:p>
            <a:pPr marL="0" indent="0">
              <a:buNone/>
            </a:pPr>
            <a:r>
              <a:rPr lang="en-US" sz="2200" dirty="0"/>
              <a:t> {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 err="1"/>
              <a:t>printf</a:t>
            </a:r>
            <a:r>
              <a:rPr lang="en-US" sz="2200" dirty="0"/>
              <a:t>("%#o \n",9);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 err="1"/>
              <a:t>printf</a:t>
            </a:r>
            <a:r>
              <a:rPr lang="en-US" sz="2200" dirty="0"/>
              <a:t>("%#o \n",16);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 err="1"/>
              <a:t>printf</a:t>
            </a:r>
            <a:r>
              <a:rPr lang="en-US" sz="2200" dirty="0"/>
              <a:t>("%#x \n",17);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 err="1"/>
              <a:t>printf</a:t>
            </a:r>
            <a:r>
              <a:rPr lang="en-US" sz="2200" dirty="0"/>
              <a:t>("%#x \n",100);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 err="1"/>
              <a:t>printf</a:t>
            </a:r>
            <a:r>
              <a:rPr lang="en-US" sz="2200" dirty="0"/>
              <a:t>("%#f \n",9.235);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 err="1"/>
              <a:t>printf</a:t>
            </a:r>
            <a:r>
              <a:rPr lang="en-US" sz="2200" dirty="0"/>
              <a:t>("%#g \n",9.235);</a:t>
            </a:r>
          </a:p>
          <a:p>
            <a:pPr marL="0" indent="0">
              <a:buNone/>
            </a:pPr>
            <a:r>
              <a:rPr lang="en-US" sz="2200" dirty="0"/>
              <a:t>   return 0;</a:t>
            </a:r>
          </a:p>
          <a:p>
            <a:pPr marL="0" indent="0">
              <a:buNone/>
            </a:pPr>
            <a:r>
              <a:rPr lang="en-US" sz="2200" dirty="0"/>
              <a:t> 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7" t="45993" r="63343" b="24644"/>
          <a:stretch/>
        </p:blipFill>
        <p:spPr bwMode="auto">
          <a:xfrm>
            <a:off x="4872519" y="2514600"/>
            <a:ext cx="2671281" cy="3061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10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conio.h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void main()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a=19;</a:t>
            </a:r>
          </a:p>
          <a:p>
            <a:pPr marL="0" indent="0">
              <a:buNone/>
            </a:pPr>
            <a:r>
              <a:rPr lang="en-US" sz="2400" dirty="0"/>
              <a:t>	float b=18.5;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n%d</a:t>
            </a:r>
            <a:r>
              <a:rPr lang="en-US" sz="2400" dirty="0"/>
              <a:t>",a);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("\n%d",12);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("\n%10d",12);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("\n%010d",12);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m=1256;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n%d</a:t>
            </a:r>
            <a:r>
              <a:rPr lang="en-US" sz="2400" dirty="0"/>
              <a:t>",m);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n%o</a:t>
            </a:r>
            <a:r>
              <a:rPr lang="en-US" sz="2400" dirty="0"/>
              <a:t>",m);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n%x</a:t>
            </a:r>
            <a:r>
              <a:rPr lang="en-US" sz="2400" dirty="0"/>
              <a:t>",m);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("\n%-5d",m);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printf</a:t>
            </a:r>
            <a:r>
              <a:rPr lang="en-US" sz="2400" dirty="0"/>
              <a:t>("\n%.3f",b);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("\n%7.2f",b);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("\n%09.2f",b);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getch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 smtClean="0"/>
              <a:t>	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96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/>
              <a:t>main()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a;</a:t>
            </a:r>
          </a:p>
          <a:p>
            <a:pPr marL="0" indent="0">
              <a:buNone/>
            </a:pPr>
            <a:r>
              <a:rPr lang="en-US" sz="2400" dirty="0"/>
              <a:t>	a=</a:t>
            </a:r>
            <a:r>
              <a:rPr lang="en-US" sz="2400" dirty="0" err="1"/>
              <a:t>printf</a:t>
            </a:r>
            <a:r>
              <a:rPr lang="en-US" sz="2400" dirty="0"/>
              <a:t>("hello");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nvalue</a:t>
            </a:r>
            <a:r>
              <a:rPr lang="en-US" sz="2400" dirty="0"/>
              <a:t> return from </a:t>
            </a:r>
            <a:r>
              <a:rPr lang="en-US" sz="2400" dirty="0" err="1"/>
              <a:t>printf</a:t>
            </a:r>
            <a:r>
              <a:rPr lang="en-US" sz="2400" dirty="0"/>
              <a:t> is %</a:t>
            </a:r>
            <a:r>
              <a:rPr lang="en-US" sz="2400" dirty="0" err="1"/>
              <a:t>d",a</a:t>
            </a:r>
            <a:r>
              <a:rPr lang="en-US" sz="2400" dirty="0" smtClean="0"/>
              <a:t>);//5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a=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nhello</a:t>
            </a:r>
            <a:r>
              <a:rPr lang="en-US" sz="2400" dirty="0"/>
              <a:t> world");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nvalue</a:t>
            </a:r>
            <a:r>
              <a:rPr lang="en-US" sz="2400" dirty="0"/>
              <a:t> return from </a:t>
            </a:r>
            <a:r>
              <a:rPr lang="en-US" sz="2400" dirty="0" err="1"/>
              <a:t>printf</a:t>
            </a:r>
            <a:r>
              <a:rPr lang="en-US" sz="2400" dirty="0"/>
              <a:t> is %</a:t>
            </a:r>
            <a:r>
              <a:rPr lang="en-US" sz="2400" dirty="0" err="1"/>
              <a:t>d",a</a:t>
            </a:r>
            <a:r>
              <a:rPr lang="en-US" sz="2400" dirty="0" smtClean="0"/>
              <a:t>);//12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31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scanf</a:t>
            </a:r>
            <a:r>
              <a:rPr lang="en-US" dirty="0"/>
              <a:t>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 err="1"/>
              <a:t>scanf</a:t>
            </a:r>
            <a:r>
              <a:rPr lang="en-US" sz="2400" b="1" dirty="0"/>
              <a:t>() function</a:t>
            </a:r>
            <a:r>
              <a:rPr lang="en-US" sz="2400" dirty="0"/>
              <a:t> is used for input. It reads the input data from the console.</a:t>
            </a:r>
          </a:p>
          <a:p>
            <a:r>
              <a:rPr lang="en-US" sz="2400" dirty="0" err="1"/>
              <a:t>scanf</a:t>
            </a:r>
            <a:r>
              <a:rPr lang="en-US" sz="2400" dirty="0"/>
              <a:t>("format string",</a:t>
            </a:r>
            <a:r>
              <a:rPr lang="en-US" sz="2400" dirty="0" err="1"/>
              <a:t>argument_list</a:t>
            </a:r>
            <a:r>
              <a:rPr lang="en-US" sz="2400" dirty="0"/>
              <a:t>); 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786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Unformatted I/O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Unformatted functions do not allow the user to read and display data in desired format.</a:t>
            </a:r>
          </a:p>
          <a:p>
            <a:r>
              <a:rPr lang="en-US" sz="2400" dirty="0" smtClean="0"/>
              <a:t>These library functions basically deal with a single character or a string of characters.</a:t>
            </a:r>
          </a:p>
          <a:p>
            <a:r>
              <a:rPr lang="en-US" sz="2400" dirty="0" smtClean="0"/>
              <a:t>The functions are</a:t>
            </a:r>
          </a:p>
          <a:p>
            <a:pPr lvl="1"/>
            <a:r>
              <a:rPr lang="en-US" sz="2400" dirty="0" err="1"/>
              <a:t>g</a:t>
            </a:r>
            <a:r>
              <a:rPr lang="en-US" sz="2400" dirty="0" err="1" smtClean="0"/>
              <a:t>etchar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err="1"/>
              <a:t>p</a:t>
            </a:r>
            <a:r>
              <a:rPr lang="en-US" sz="2400" dirty="0" err="1" smtClean="0"/>
              <a:t>utchar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/>
              <a:t>g</a:t>
            </a:r>
            <a:r>
              <a:rPr lang="en-US" sz="2400" dirty="0" smtClean="0"/>
              <a:t>ets()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uts()</a:t>
            </a:r>
          </a:p>
          <a:p>
            <a:pPr lvl="1"/>
            <a:r>
              <a:rPr lang="en-US" sz="2400" dirty="0" err="1"/>
              <a:t>g</a:t>
            </a:r>
            <a:r>
              <a:rPr lang="en-US" sz="2400" dirty="0" err="1" smtClean="0"/>
              <a:t>etch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err="1"/>
              <a:t>g</a:t>
            </a:r>
            <a:r>
              <a:rPr lang="en-US" sz="2400" dirty="0" err="1" smtClean="0"/>
              <a:t>etche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err="1"/>
              <a:t>p</a:t>
            </a:r>
            <a:r>
              <a:rPr lang="en-US" sz="2400" dirty="0" err="1" smtClean="0"/>
              <a:t>utch</a:t>
            </a:r>
            <a:r>
              <a:rPr lang="en-US" sz="2400" dirty="0" smtClean="0"/>
              <a:t>()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467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and writing a single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/>
              <a:t>main()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char ch1,ch2;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("Enter two characters");</a:t>
            </a:r>
          </a:p>
          <a:p>
            <a:pPr marL="0" indent="0">
              <a:buNone/>
            </a:pPr>
            <a:r>
              <a:rPr lang="en-US" sz="2400" dirty="0"/>
              <a:t>	ch1=</a:t>
            </a:r>
            <a:r>
              <a:rPr lang="en-US" sz="2400" dirty="0" err="1"/>
              <a:t>getchar</a:t>
            </a:r>
            <a:r>
              <a:rPr lang="en-US" sz="2400" dirty="0"/>
              <a:t>();	</a:t>
            </a:r>
          </a:p>
          <a:p>
            <a:pPr marL="0" indent="0">
              <a:buNone/>
            </a:pPr>
            <a:r>
              <a:rPr lang="en-US" sz="2400" dirty="0"/>
              <a:t>	ch2=</a:t>
            </a:r>
            <a:r>
              <a:rPr lang="en-US" sz="2400" dirty="0" err="1"/>
              <a:t>getchar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nthe</a:t>
            </a:r>
            <a:r>
              <a:rPr lang="en-US" sz="2400" dirty="0"/>
              <a:t> two characters are :");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putchar</a:t>
            </a:r>
            <a:r>
              <a:rPr lang="en-US" sz="2400" dirty="0"/>
              <a:t>(ch1);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("\t");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putchar</a:t>
            </a:r>
            <a:r>
              <a:rPr lang="en-US" sz="2400" dirty="0"/>
              <a:t>(ch2);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58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 programming has several in-built library functions to perform input and output </a:t>
            </a:r>
            <a:r>
              <a:rPr lang="en-US" sz="2400" dirty="0" smtClean="0"/>
              <a:t>tasks.</a:t>
            </a:r>
          </a:p>
          <a:p>
            <a:r>
              <a:rPr lang="en-US" sz="2400" dirty="0" smtClean="0"/>
              <a:t>The input/output functions are classified into two types</a:t>
            </a:r>
          </a:p>
          <a:p>
            <a:pPr lvl="1"/>
            <a:r>
              <a:rPr lang="en-US" sz="2400" dirty="0" smtClean="0"/>
              <a:t>Formatted I/O functions</a:t>
            </a:r>
          </a:p>
          <a:p>
            <a:pPr lvl="1"/>
            <a:r>
              <a:rPr lang="en-US" sz="2400" dirty="0" smtClean="0"/>
              <a:t>Unformatted I/O functions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3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getch</a:t>
            </a:r>
            <a:r>
              <a:rPr lang="en-US" dirty="0" smtClean="0"/>
              <a:t>, </a:t>
            </a:r>
            <a:r>
              <a:rPr lang="en-US" dirty="0" err="1" smtClean="0"/>
              <a:t>getche</a:t>
            </a:r>
            <a:r>
              <a:rPr lang="en-US" dirty="0" smtClean="0"/>
              <a:t>, and </a:t>
            </a:r>
            <a:r>
              <a:rPr lang="en-US" dirty="0" err="1" smtClean="0"/>
              <a:t>putch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#include&lt;</a:t>
            </a:r>
            <a:r>
              <a:rPr lang="en-US" sz="2200" dirty="0" err="1"/>
              <a:t>stdio.h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 smtClean="0"/>
              <a:t>void </a:t>
            </a:r>
            <a:r>
              <a:rPr lang="en-US" sz="2200" dirty="0"/>
              <a:t>main()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 defTabSz="461963">
              <a:buNone/>
            </a:pPr>
            <a:r>
              <a:rPr lang="en-US" sz="2200" dirty="0"/>
              <a:t>	</a:t>
            </a:r>
            <a:r>
              <a:rPr lang="en-US" sz="2200" dirty="0" smtClean="0"/>
              <a:t>char </a:t>
            </a:r>
            <a:r>
              <a:rPr lang="en-US" sz="2200" dirty="0"/>
              <a:t>ch1,ch2;</a:t>
            </a:r>
          </a:p>
          <a:p>
            <a:pPr marL="0" indent="0" defTabSz="461963">
              <a:buNone/>
            </a:pPr>
            <a:r>
              <a:rPr lang="en-US" sz="2200" dirty="0"/>
              <a:t>	</a:t>
            </a:r>
            <a:r>
              <a:rPr lang="en-US" sz="2200" dirty="0" err="1"/>
              <a:t>printf</a:t>
            </a:r>
            <a:r>
              <a:rPr lang="en-US" sz="2200" dirty="0"/>
              <a:t>("Enter first character");</a:t>
            </a:r>
          </a:p>
          <a:p>
            <a:pPr marL="0" indent="0" defTabSz="461963">
              <a:buNone/>
            </a:pPr>
            <a:r>
              <a:rPr lang="en-US" sz="2200" dirty="0"/>
              <a:t>	ch1=</a:t>
            </a:r>
            <a:r>
              <a:rPr lang="en-US" sz="2200" dirty="0" err="1"/>
              <a:t>getche</a:t>
            </a:r>
            <a:r>
              <a:rPr lang="en-US" sz="2200" dirty="0"/>
              <a:t>();	</a:t>
            </a:r>
          </a:p>
          <a:p>
            <a:pPr marL="0" indent="0" defTabSz="461963">
              <a:buNone/>
            </a:pPr>
            <a:r>
              <a:rPr lang="en-US" sz="2200" dirty="0"/>
              <a:t>	</a:t>
            </a:r>
            <a:r>
              <a:rPr lang="en-US" sz="2200" dirty="0" err="1"/>
              <a:t>printf</a:t>
            </a:r>
            <a:r>
              <a:rPr lang="en-US" sz="2200" dirty="0"/>
              <a:t>("\</a:t>
            </a:r>
            <a:r>
              <a:rPr lang="en-US" sz="2200" dirty="0" err="1"/>
              <a:t>nEnter</a:t>
            </a:r>
            <a:r>
              <a:rPr lang="en-US" sz="2200" dirty="0"/>
              <a:t> second character");</a:t>
            </a:r>
          </a:p>
          <a:p>
            <a:pPr marL="0" indent="0" defTabSz="461963">
              <a:buNone/>
            </a:pPr>
            <a:r>
              <a:rPr lang="en-US" sz="2200" dirty="0"/>
              <a:t>	ch2=</a:t>
            </a:r>
            <a:r>
              <a:rPr lang="en-US" sz="2200" dirty="0" err="1"/>
              <a:t>getch</a:t>
            </a:r>
            <a:r>
              <a:rPr lang="en-US" sz="2200" dirty="0"/>
              <a:t>();</a:t>
            </a:r>
          </a:p>
          <a:p>
            <a:pPr marL="0" indent="0" defTabSz="461963">
              <a:buNone/>
            </a:pPr>
            <a:r>
              <a:rPr lang="en-US" sz="2200" dirty="0"/>
              <a:t>	</a:t>
            </a:r>
            <a:r>
              <a:rPr lang="en-US" sz="2200" dirty="0" err="1"/>
              <a:t>printf</a:t>
            </a:r>
            <a:r>
              <a:rPr lang="en-US" sz="2200" dirty="0"/>
              <a:t>("\</a:t>
            </a:r>
            <a:r>
              <a:rPr lang="en-US" sz="2200" dirty="0" err="1"/>
              <a:t>nthe</a:t>
            </a:r>
            <a:r>
              <a:rPr lang="en-US" sz="2200" dirty="0"/>
              <a:t> first character is :");</a:t>
            </a:r>
          </a:p>
          <a:p>
            <a:pPr marL="0" indent="0" defTabSz="461963">
              <a:buNone/>
            </a:pPr>
            <a:r>
              <a:rPr lang="en-US" sz="2200" dirty="0"/>
              <a:t>	</a:t>
            </a:r>
            <a:r>
              <a:rPr lang="en-US" sz="2200" dirty="0" err="1"/>
              <a:t>putch</a:t>
            </a:r>
            <a:r>
              <a:rPr lang="en-US" sz="2200" dirty="0"/>
              <a:t>(ch1);</a:t>
            </a:r>
          </a:p>
          <a:p>
            <a:pPr marL="0" indent="0" defTabSz="461963">
              <a:buNone/>
            </a:pPr>
            <a:r>
              <a:rPr lang="en-US" sz="2200" dirty="0"/>
              <a:t>	</a:t>
            </a:r>
            <a:r>
              <a:rPr lang="en-US" sz="2200" dirty="0" err="1"/>
              <a:t>printf</a:t>
            </a:r>
            <a:r>
              <a:rPr lang="en-US" sz="2200" dirty="0"/>
              <a:t>("\</a:t>
            </a:r>
            <a:r>
              <a:rPr lang="en-US" sz="2200" dirty="0" err="1"/>
              <a:t>nthe</a:t>
            </a:r>
            <a:r>
              <a:rPr lang="en-US" sz="2200" dirty="0"/>
              <a:t> second character is :");</a:t>
            </a:r>
          </a:p>
          <a:p>
            <a:pPr marL="0" indent="0" defTabSz="461963">
              <a:buNone/>
            </a:pPr>
            <a:r>
              <a:rPr lang="en-US" sz="2200" dirty="0"/>
              <a:t>	</a:t>
            </a:r>
            <a:r>
              <a:rPr lang="en-US" sz="2200" dirty="0" err="1"/>
              <a:t>putchar</a:t>
            </a:r>
            <a:r>
              <a:rPr lang="en-US" sz="2200" dirty="0"/>
              <a:t>(ch2);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3" t="17729" r="75744" b="70989"/>
          <a:stretch/>
        </p:blipFill>
        <p:spPr bwMode="auto">
          <a:xfrm>
            <a:off x="4495800" y="1752600"/>
            <a:ext cx="46144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70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I/O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commonly used functions for </a:t>
            </a:r>
            <a:r>
              <a:rPr lang="en-US" sz="2400" dirty="0" smtClean="0"/>
              <a:t>formatted I/O </a:t>
            </a:r>
            <a:r>
              <a:rPr lang="en-US" sz="2400" dirty="0"/>
              <a:t>(Input/Output) are </a:t>
            </a:r>
            <a:r>
              <a:rPr lang="en-US" sz="2400" dirty="0" err="1"/>
              <a:t>printf</a:t>
            </a:r>
            <a:r>
              <a:rPr lang="en-US" sz="2400" dirty="0"/>
              <a:t>() and </a:t>
            </a:r>
            <a:r>
              <a:rPr lang="en-US" sz="2400" dirty="0" err="1"/>
              <a:t>scanf</a:t>
            </a:r>
            <a:r>
              <a:rPr lang="en-US" sz="2400" dirty="0"/>
              <a:t>().</a:t>
            </a:r>
          </a:p>
          <a:p>
            <a:r>
              <a:rPr lang="en-US" sz="2400" dirty="0"/>
              <a:t>The </a:t>
            </a:r>
            <a:r>
              <a:rPr lang="en-US" sz="2400" dirty="0" err="1"/>
              <a:t>scanf</a:t>
            </a:r>
            <a:r>
              <a:rPr lang="en-US" sz="2400" dirty="0"/>
              <a:t>() function reads formatted input from standard input (keyboard) whereas the </a:t>
            </a:r>
            <a:r>
              <a:rPr lang="en-US" sz="2400" dirty="0" err="1"/>
              <a:t>printf</a:t>
            </a:r>
            <a:r>
              <a:rPr lang="en-US" sz="2400" dirty="0"/>
              <a:t>() function sends formatted output to the standard output (screen).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285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printf</a:t>
            </a:r>
            <a:r>
              <a:rPr lang="en-US" dirty="0"/>
              <a:t>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 err="1"/>
              <a:t>printf</a:t>
            </a:r>
            <a:r>
              <a:rPr lang="en-US" sz="2400" b="1" dirty="0"/>
              <a:t>() function</a:t>
            </a:r>
            <a:r>
              <a:rPr lang="en-US" sz="2400" dirty="0"/>
              <a:t> is used for output. It prints the given statement to the console.</a:t>
            </a:r>
          </a:p>
          <a:p>
            <a:r>
              <a:rPr lang="en-US" sz="2400" dirty="0"/>
              <a:t>The syntax of </a:t>
            </a:r>
            <a:r>
              <a:rPr lang="en-US" sz="2400" dirty="0" err="1"/>
              <a:t>printf</a:t>
            </a:r>
            <a:r>
              <a:rPr lang="en-US" sz="2400" dirty="0"/>
              <a:t>() function is given below:</a:t>
            </a:r>
          </a:p>
          <a:p>
            <a:pPr lvl="1"/>
            <a:r>
              <a:rPr lang="en-US" sz="2400" dirty="0" err="1"/>
              <a:t>printf</a:t>
            </a:r>
            <a:r>
              <a:rPr lang="en-US" sz="2400" dirty="0"/>
              <a:t>("format string",</a:t>
            </a:r>
            <a:r>
              <a:rPr lang="en-US" sz="2400" dirty="0" err="1"/>
              <a:t>argument_list</a:t>
            </a:r>
            <a:r>
              <a:rPr lang="en-US" sz="2400" dirty="0"/>
              <a:t>);  </a:t>
            </a:r>
            <a:endParaRPr lang="en-US" sz="2400" dirty="0" smtClean="0"/>
          </a:p>
          <a:p>
            <a:r>
              <a:rPr lang="en-US" sz="2400" dirty="0"/>
              <a:t>The </a:t>
            </a:r>
            <a:r>
              <a:rPr lang="en-US" sz="2400" b="1" dirty="0"/>
              <a:t>format string</a:t>
            </a:r>
            <a:r>
              <a:rPr lang="en-US" sz="2400" dirty="0"/>
              <a:t> can be %d (integer), %c (character), %s (string), %f (float)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%[flag][width][precision][size]conversion character</a:t>
            </a:r>
          </a:p>
          <a:p>
            <a:r>
              <a:rPr lang="en-US" sz="2400" b="1" dirty="0" smtClean="0"/>
              <a:t>Width modifier</a:t>
            </a:r>
          </a:p>
          <a:p>
            <a:pPr lvl="1"/>
            <a:r>
              <a:rPr lang="en-US" sz="2400" dirty="0" smtClean="0"/>
              <a:t>specifies the width of the output</a:t>
            </a:r>
          </a:p>
          <a:p>
            <a:pPr lvl="1"/>
            <a:r>
              <a:rPr lang="en-US" sz="2400" dirty="0" smtClean="0"/>
              <a:t>Example</a:t>
            </a:r>
          </a:p>
          <a:p>
            <a:pPr marL="457200" lvl="1" indent="0">
              <a:buNone/>
            </a:pPr>
            <a:r>
              <a:rPr lang="en-US" sz="2400" dirty="0" smtClean="0"/>
              <a:t>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a=10;</a:t>
            </a:r>
          </a:p>
          <a:p>
            <a:pPr marL="914400" lvl="2" indent="0"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</a:t>
            </a:r>
            <a:r>
              <a:rPr lang="en-US" dirty="0"/>
              <a:t>",a</a:t>
            </a:r>
            <a:r>
              <a:rPr lang="en-US" dirty="0" smtClean="0"/>
              <a:t>);//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("\n%d",12);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("\n%10d",12);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29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dirty="0"/>
              <a:t>#include&lt;stdio.h&gt;</a:t>
            </a:r>
          </a:p>
          <a:p>
            <a:pPr marL="0" indent="0">
              <a:buNone/>
            </a:pPr>
            <a:r>
              <a:rPr lang="pt-BR" sz="2200" dirty="0"/>
              <a:t> </a:t>
            </a:r>
            <a:r>
              <a:rPr lang="pt-BR" sz="2200" dirty="0" smtClean="0"/>
              <a:t>void main</a:t>
            </a:r>
            <a:r>
              <a:rPr lang="pt-BR" sz="2200" dirty="0"/>
              <a:t>()</a:t>
            </a:r>
          </a:p>
          <a:p>
            <a:pPr marL="0" indent="0">
              <a:buNone/>
            </a:pPr>
            <a:r>
              <a:rPr lang="pt-BR" sz="2200" dirty="0"/>
              <a:t> {</a:t>
            </a:r>
          </a:p>
          <a:p>
            <a:pPr marL="0" indent="0">
              <a:buNone/>
            </a:pPr>
            <a:r>
              <a:rPr lang="pt-BR" sz="2200" dirty="0"/>
              <a:t>   int num1 = 10;</a:t>
            </a:r>
          </a:p>
          <a:p>
            <a:pPr marL="0" indent="0">
              <a:buNone/>
            </a:pPr>
            <a:r>
              <a:rPr lang="pt-BR" sz="2200" dirty="0"/>
              <a:t>   float num2 = 9.23;</a:t>
            </a:r>
          </a:p>
          <a:p>
            <a:pPr marL="0" indent="0">
              <a:buNone/>
            </a:pPr>
            <a:r>
              <a:rPr lang="pt-BR" sz="2200" dirty="0"/>
              <a:t>   </a:t>
            </a:r>
          </a:p>
          <a:p>
            <a:pPr marL="0" indent="0">
              <a:buNone/>
            </a:pPr>
            <a:r>
              <a:rPr lang="pt-BR" sz="2200" dirty="0"/>
              <a:t>   printf("num1 = %d\n",num1);</a:t>
            </a:r>
          </a:p>
          <a:p>
            <a:pPr marL="0" indent="0">
              <a:buNone/>
            </a:pPr>
            <a:r>
              <a:rPr lang="pt-BR" sz="2200" dirty="0"/>
              <a:t>   printf("num1 = %5d\n",num1);</a:t>
            </a:r>
          </a:p>
          <a:p>
            <a:pPr marL="0" indent="0">
              <a:buNone/>
            </a:pPr>
            <a:r>
              <a:rPr lang="pt-BR" sz="2200" dirty="0"/>
              <a:t>   printf("num1 = %10d\n",num1);</a:t>
            </a:r>
          </a:p>
          <a:p>
            <a:pPr marL="0" indent="0">
              <a:buNone/>
            </a:pPr>
            <a:r>
              <a:rPr lang="pt-BR" sz="2200" dirty="0"/>
              <a:t>   </a:t>
            </a:r>
          </a:p>
          <a:p>
            <a:pPr marL="0" indent="0">
              <a:buNone/>
            </a:pPr>
            <a:r>
              <a:rPr lang="pt-BR" sz="2200" dirty="0"/>
              <a:t>   printf("num2 = %f\n",num2);</a:t>
            </a:r>
          </a:p>
          <a:p>
            <a:pPr marL="0" indent="0">
              <a:buNone/>
            </a:pPr>
            <a:r>
              <a:rPr lang="pt-BR" sz="2200" dirty="0"/>
              <a:t>   printf("num2 = %12f\n",num2);</a:t>
            </a:r>
          </a:p>
          <a:p>
            <a:pPr marL="0" indent="0">
              <a:buNone/>
            </a:pPr>
            <a:r>
              <a:rPr lang="pt-BR" sz="2200" dirty="0" smtClean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9703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673396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58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Precision</a:t>
            </a:r>
          </a:p>
          <a:p>
            <a:pPr lvl="1"/>
            <a:r>
              <a:rPr lang="en-US" sz="2400" dirty="0" smtClean="0"/>
              <a:t>Specifies the width after the decimal point</a:t>
            </a:r>
          </a:p>
          <a:p>
            <a:pPr lvl="1"/>
            <a:r>
              <a:rPr lang="en-US" sz="2400" dirty="0" smtClean="0"/>
              <a:t>Example</a:t>
            </a:r>
          </a:p>
          <a:p>
            <a:pPr marL="457200" lvl="1" indent="0">
              <a:buNone/>
            </a:pPr>
            <a:r>
              <a:rPr lang="en-US" sz="2400" dirty="0" smtClean="0"/>
              <a:t>       </a:t>
            </a:r>
            <a:r>
              <a:rPr lang="en-US" sz="2400" dirty="0" err="1" smtClean="0"/>
              <a:t>printf</a:t>
            </a:r>
            <a:r>
              <a:rPr lang="en-US" sz="2400" dirty="0"/>
              <a:t>("\n%.3f",b);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("\n%7.2f",b);</a:t>
            </a:r>
          </a:p>
          <a:p>
            <a:r>
              <a:rPr lang="en-US" sz="2400" dirty="0" smtClean="0"/>
              <a:t>Size modifier</a:t>
            </a:r>
          </a:p>
          <a:p>
            <a:pPr lvl="1"/>
            <a:r>
              <a:rPr lang="en-US" sz="2000" dirty="0" smtClean="0"/>
              <a:t>h for short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pPr lvl="1"/>
            <a:r>
              <a:rPr lang="en-US" sz="2000" dirty="0"/>
              <a:t>l</a:t>
            </a:r>
            <a:r>
              <a:rPr lang="en-US" sz="2000" dirty="0" smtClean="0"/>
              <a:t> for long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pPr lvl="1"/>
            <a:r>
              <a:rPr lang="en-US" sz="2000" dirty="0" err="1" smtClean="0"/>
              <a:t>ll</a:t>
            </a:r>
            <a:r>
              <a:rPr lang="en-US" sz="2000" dirty="0" smtClean="0"/>
              <a:t> for long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pPr lvl="1"/>
            <a:r>
              <a:rPr lang="en-US" sz="2000" dirty="0" smtClean="0"/>
              <a:t>L for long double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18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#include&lt;</a:t>
            </a:r>
            <a:r>
              <a:rPr lang="en-US" sz="2200" dirty="0" err="1"/>
              <a:t>stdio.h</a:t>
            </a:r>
            <a:r>
              <a:rPr lang="en-US" sz="2200" dirty="0"/>
              <a:t>&gt;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/>
              <a:t>main()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{ </a:t>
            </a:r>
          </a:p>
          <a:p>
            <a:pPr marL="400050" lvl="1" indent="0">
              <a:buNone/>
            </a:pPr>
            <a:r>
              <a:rPr lang="en-US" sz="2200" dirty="0" smtClean="0"/>
              <a:t>short </a:t>
            </a:r>
            <a:r>
              <a:rPr lang="en-US" sz="2200" dirty="0" err="1"/>
              <a:t>int</a:t>
            </a:r>
            <a:r>
              <a:rPr lang="en-US" sz="2200" dirty="0"/>
              <a:t> n1 = 10; </a:t>
            </a:r>
            <a:endParaRPr lang="en-US" sz="2200" dirty="0" smtClean="0"/>
          </a:p>
          <a:p>
            <a:pPr marL="400050" lvl="1" indent="0">
              <a:buNone/>
            </a:pPr>
            <a:r>
              <a:rPr lang="en-US" sz="2200" dirty="0" smtClean="0"/>
              <a:t>long </a:t>
            </a:r>
            <a:r>
              <a:rPr lang="en-US" sz="2200" dirty="0" err="1"/>
              <a:t>int</a:t>
            </a:r>
            <a:r>
              <a:rPr lang="en-US" sz="2200" dirty="0"/>
              <a:t> n2 = 100000; </a:t>
            </a:r>
            <a:endParaRPr lang="en-US" sz="2200" dirty="0" smtClean="0"/>
          </a:p>
          <a:p>
            <a:pPr marL="400050" lvl="1" indent="0">
              <a:buNone/>
            </a:pPr>
            <a:r>
              <a:rPr lang="en-US" sz="2200" dirty="0" smtClean="0"/>
              <a:t>long </a:t>
            </a:r>
            <a:r>
              <a:rPr lang="en-US" sz="2200" dirty="0" err="1"/>
              <a:t>long</a:t>
            </a:r>
            <a:r>
              <a:rPr lang="en-US" sz="2200" dirty="0"/>
              <a:t> </a:t>
            </a:r>
            <a:r>
              <a:rPr lang="en-US" sz="2200" dirty="0" err="1"/>
              <a:t>int</a:t>
            </a:r>
            <a:r>
              <a:rPr lang="en-US" sz="2200" dirty="0"/>
              <a:t> n3 = 5060626500325; </a:t>
            </a:r>
            <a:endParaRPr lang="en-US" sz="2200" dirty="0" smtClean="0"/>
          </a:p>
          <a:p>
            <a:pPr marL="400050" lvl="1" indent="0">
              <a:buNone/>
            </a:pPr>
            <a:r>
              <a:rPr lang="en-US" sz="2200" dirty="0" smtClean="0"/>
              <a:t>long </a:t>
            </a:r>
            <a:r>
              <a:rPr lang="en-US" sz="2200" dirty="0"/>
              <a:t>double n4 = 556626.36595; </a:t>
            </a:r>
            <a:endParaRPr lang="en-US" sz="2200" dirty="0" smtClean="0"/>
          </a:p>
          <a:p>
            <a:pPr marL="400050" lvl="1" indent="0">
              <a:buNone/>
            </a:pPr>
            <a:r>
              <a:rPr lang="en-US" sz="2200" dirty="0" err="1" smtClean="0"/>
              <a:t>printf</a:t>
            </a:r>
            <a:r>
              <a:rPr lang="en-US" sz="2200" dirty="0"/>
              <a:t>("n1 = %</a:t>
            </a:r>
            <a:r>
              <a:rPr lang="en-US" sz="2200" dirty="0" err="1"/>
              <a:t>hd</a:t>
            </a:r>
            <a:r>
              <a:rPr lang="en-US" sz="2200" dirty="0"/>
              <a:t>\n",n1); </a:t>
            </a:r>
            <a:endParaRPr lang="en-US" sz="2200" dirty="0" smtClean="0"/>
          </a:p>
          <a:p>
            <a:pPr marL="400050" lvl="1" indent="0">
              <a:buNone/>
            </a:pPr>
            <a:r>
              <a:rPr lang="en-US" sz="2200" dirty="0" err="1" smtClean="0"/>
              <a:t>printf</a:t>
            </a:r>
            <a:r>
              <a:rPr lang="en-US" sz="2200" dirty="0"/>
              <a:t>("n2 = %</a:t>
            </a:r>
            <a:r>
              <a:rPr lang="en-US" sz="2200" dirty="0" err="1"/>
              <a:t>ld</a:t>
            </a:r>
            <a:r>
              <a:rPr lang="en-US" sz="2200" dirty="0"/>
              <a:t>\n",n2); </a:t>
            </a:r>
            <a:endParaRPr lang="en-US" sz="2200" dirty="0" smtClean="0"/>
          </a:p>
          <a:p>
            <a:pPr marL="400050" lvl="1" indent="0">
              <a:buNone/>
            </a:pPr>
            <a:r>
              <a:rPr lang="en-US" sz="2200" dirty="0" err="1" smtClean="0"/>
              <a:t>printf</a:t>
            </a:r>
            <a:r>
              <a:rPr lang="en-US" sz="2200" dirty="0"/>
              <a:t>("n3 = %</a:t>
            </a:r>
            <a:r>
              <a:rPr lang="en-US" sz="2200" dirty="0" err="1"/>
              <a:t>lld</a:t>
            </a:r>
            <a:r>
              <a:rPr lang="en-US" sz="2200" dirty="0"/>
              <a:t>\n",n3); </a:t>
            </a:r>
            <a:endParaRPr lang="en-US" sz="2200" dirty="0" smtClean="0"/>
          </a:p>
          <a:p>
            <a:pPr marL="400050" lvl="1" indent="0">
              <a:buNone/>
            </a:pPr>
            <a:r>
              <a:rPr lang="en-US" sz="2200" dirty="0" err="1" smtClean="0"/>
              <a:t>printf</a:t>
            </a:r>
            <a:r>
              <a:rPr lang="en-US" sz="2200" dirty="0"/>
              <a:t>("n4 = %Lf\n",n4); </a:t>
            </a:r>
            <a:endParaRPr lang="en-US" sz="2200" dirty="0" smtClean="0"/>
          </a:p>
          <a:p>
            <a:pPr marL="400050" lvl="1" indent="0">
              <a:buNone/>
            </a:pPr>
            <a:r>
              <a:rPr lang="en-US" sz="2200" dirty="0" smtClean="0"/>
              <a:t>return </a:t>
            </a:r>
            <a:r>
              <a:rPr lang="en-US" sz="2200" dirty="0"/>
              <a:t>0; </a:t>
            </a:r>
          </a:p>
          <a:p>
            <a:pPr marL="0" lvl="1" indent="0">
              <a:buNone/>
            </a:pPr>
            <a:r>
              <a:rPr lang="en-US" sz="2200" dirty="0" smtClean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3924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634</Words>
  <Application>Microsoft Office PowerPoint</Application>
  <PresentationFormat>On-screen Show (4:3)</PresentationFormat>
  <Paragraphs>186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Input and Output Function</vt:lpstr>
      <vt:lpstr>PowerPoint Presentation</vt:lpstr>
      <vt:lpstr>Formatted I/O functions</vt:lpstr>
      <vt:lpstr>printf() function</vt:lpstr>
      <vt:lpstr>Printf modifiers</vt:lpstr>
      <vt:lpstr>Example 1</vt:lpstr>
      <vt:lpstr>PowerPoint Presentation</vt:lpstr>
      <vt:lpstr>PowerPoint Presentation</vt:lpstr>
      <vt:lpstr>Example 2</vt:lpstr>
      <vt:lpstr>PowerPoint Presentation</vt:lpstr>
      <vt:lpstr>Example 3 Pad with leading zeros</vt:lpstr>
      <vt:lpstr>Example 4 Display sign of the value</vt:lpstr>
      <vt:lpstr>Example 5</vt:lpstr>
      <vt:lpstr>Example 6</vt:lpstr>
      <vt:lpstr>Example 7</vt:lpstr>
      <vt:lpstr>Example 8</vt:lpstr>
      <vt:lpstr>scanf() function</vt:lpstr>
      <vt:lpstr>Unformatted I/O functions</vt:lpstr>
      <vt:lpstr>Reading and writing a single character</vt:lpstr>
      <vt:lpstr>Example of getch, getche, and putch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and Output Function</dc:title>
  <dc:creator>Ujjwol Shakya</dc:creator>
  <cp:lastModifiedBy>USER</cp:lastModifiedBy>
  <cp:revision>84</cp:revision>
  <dcterms:created xsi:type="dcterms:W3CDTF">2006-08-16T00:00:00Z</dcterms:created>
  <dcterms:modified xsi:type="dcterms:W3CDTF">2022-04-18T07:19:01Z</dcterms:modified>
</cp:coreProperties>
</file>