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2" r:id="rId9"/>
    <p:sldId id="263" r:id="rId10"/>
    <p:sldId id="283" r:id="rId11"/>
    <p:sldId id="284" r:id="rId12"/>
    <p:sldId id="285" r:id="rId13"/>
    <p:sldId id="264" r:id="rId14"/>
    <p:sldId id="265" r:id="rId15"/>
    <p:sldId id="268" r:id="rId16"/>
    <p:sldId id="269" r:id="rId17"/>
    <p:sldId id="270" r:id="rId18"/>
    <p:sldId id="272" r:id="rId19"/>
    <p:sldId id="273" r:id="rId20"/>
    <p:sldId id="271" r:id="rId21"/>
    <p:sldId id="275" r:id="rId22"/>
    <p:sldId id="274" r:id="rId23"/>
    <p:sldId id="276" r:id="rId24"/>
    <p:sldId id="277" r:id="rId25"/>
    <p:sldId id="278" r:id="rId26"/>
    <p:sldId id="279" r:id="rId27"/>
    <p:sldId id="280" r:id="rId28"/>
    <p:sldId id="281" r:id="rId29"/>
    <p:sldId id="282" r:id="rId30"/>
    <p:sldId id="286" r:id="rId31"/>
    <p:sldId id="26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a:t>Operators </a:t>
            </a:r>
            <a:r>
              <a:rPr lang="en-US" dirty="0" smtClean="0"/>
              <a:t>and Expression</a:t>
            </a:r>
            <a:endParaRPr lang="en-US" dirty="0"/>
          </a:p>
        </p:txBody>
      </p:sp>
    </p:spTree>
    <p:extLst>
      <p:ext uri="{BB962C8B-B14F-4D97-AF65-F5344CB8AC3E}">
        <p14:creationId xmlns:p14="http://schemas.microsoft.com/office/powerpoint/2010/main" val="2841108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 Unary Operators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The operators acting upon a single operand are called unary operators.</a:t>
            </a:r>
          </a:p>
          <a:p>
            <a:r>
              <a:rPr lang="en-US" sz="2400" dirty="0" smtClean="0"/>
              <a:t>The unary plus(+), unary minus(-),increment(++),decrement(--),</a:t>
            </a:r>
            <a:r>
              <a:rPr lang="en-US" sz="2400" dirty="0" err="1" smtClean="0"/>
              <a:t>sizeof</a:t>
            </a:r>
            <a:r>
              <a:rPr lang="en-US" sz="2400" dirty="0" smtClean="0"/>
              <a:t>, and address(&amp;) operators are the common unary operators.</a:t>
            </a:r>
          </a:p>
          <a:p>
            <a:endParaRPr lang="en-US" sz="2400" dirty="0"/>
          </a:p>
          <a:p>
            <a:r>
              <a:rPr lang="en-US" sz="2400" b="1" dirty="0" smtClean="0"/>
              <a:t>Increment and Decrement Operators</a:t>
            </a:r>
          </a:p>
          <a:p>
            <a:r>
              <a:rPr lang="en-US" sz="2400" dirty="0" smtClean="0"/>
              <a:t>There are two special unary operators in C, increment and decrement which cause the variable they act on to be incremented or decremented by 1 respectively. </a:t>
            </a:r>
          </a:p>
          <a:p>
            <a:r>
              <a:rPr lang="en-US" sz="2400" dirty="0"/>
              <a:t>x</a:t>
            </a:r>
            <a:r>
              <a:rPr lang="en-US" sz="2400" dirty="0" smtClean="0"/>
              <a:t>++; //equivalent to x=x+1;</a:t>
            </a:r>
          </a:p>
          <a:p>
            <a:r>
              <a:rPr lang="en-US" sz="2400" dirty="0"/>
              <a:t>x</a:t>
            </a:r>
            <a:r>
              <a:rPr lang="en-US" sz="2400" dirty="0" smtClean="0"/>
              <a:t>--;  //equivalent to x=x-1;</a:t>
            </a:r>
          </a:p>
        </p:txBody>
      </p:sp>
    </p:spTree>
    <p:extLst>
      <p:ext uri="{BB962C8B-B14F-4D97-AF65-F5344CB8AC3E}">
        <p14:creationId xmlns:p14="http://schemas.microsoft.com/office/powerpoint/2010/main" val="1263560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 and -- can be used in </a:t>
            </a:r>
            <a:r>
              <a:rPr lang="en-US" sz="2400" dirty="0" smtClean="0">
                <a:solidFill>
                  <a:srgbClr val="FF0000"/>
                </a:solidFill>
              </a:rPr>
              <a:t>prefix</a:t>
            </a:r>
            <a:r>
              <a:rPr lang="en-US" sz="2400" dirty="0" smtClean="0"/>
              <a:t> and </a:t>
            </a:r>
            <a:r>
              <a:rPr lang="en-US" sz="2400" dirty="0" smtClean="0">
                <a:solidFill>
                  <a:srgbClr val="FF0000"/>
                </a:solidFill>
              </a:rPr>
              <a:t>postfix</a:t>
            </a:r>
            <a:r>
              <a:rPr lang="en-US" sz="2400" dirty="0" smtClean="0"/>
              <a:t> notation</a:t>
            </a:r>
          </a:p>
          <a:p>
            <a:r>
              <a:rPr lang="en-US" sz="2400" dirty="0" smtClean="0"/>
              <a:t>In </a:t>
            </a:r>
            <a:r>
              <a:rPr lang="en-US" sz="2400" dirty="0" smtClean="0">
                <a:solidFill>
                  <a:srgbClr val="FF0000"/>
                </a:solidFill>
              </a:rPr>
              <a:t>prefix</a:t>
            </a:r>
            <a:r>
              <a:rPr lang="en-US" sz="2400" dirty="0" smtClean="0"/>
              <a:t> notation the value of the variable is either incremented or decremented and is then read.</a:t>
            </a:r>
          </a:p>
          <a:p>
            <a:r>
              <a:rPr lang="en-US" sz="2400" dirty="0" smtClean="0"/>
              <a:t>In </a:t>
            </a:r>
            <a:r>
              <a:rPr lang="en-US" sz="2400" dirty="0" smtClean="0">
                <a:solidFill>
                  <a:srgbClr val="FF0000"/>
                </a:solidFill>
              </a:rPr>
              <a:t>prefix</a:t>
            </a:r>
            <a:r>
              <a:rPr lang="en-US" sz="2400" dirty="0" smtClean="0"/>
              <a:t> the operator is written before its operand (++x)/(--x).</a:t>
            </a:r>
          </a:p>
          <a:p>
            <a:r>
              <a:rPr lang="en-US" sz="2400" dirty="0" smtClean="0"/>
              <a:t>While in </a:t>
            </a:r>
            <a:r>
              <a:rPr lang="en-US" sz="2400" dirty="0" smtClean="0">
                <a:solidFill>
                  <a:srgbClr val="FF0000"/>
                </a:solidFill>
              </a:rPr>
              <a:t>postfix</a:t>
            </a:r>
            <a:r>
              <a:rPr lang="en-US" sz="2400" dirty="0" smtClean="0"/>
              <a:t> notation the value of the variable is read first and is then incremented or decremented.</a:t>
            </a:r>
          </a:p>
          <a:p>
            <a:r>
              <a:rPr lang="en-US" sz="2400" dirty="0" smtClean="0"/>
              <a:t>In </a:t>
            </a:r>
            <a:r>
              <a:rPr lang="en-US" sz="2400" dirty="0" smtClean="0">
                <a:solidFill>
                  <a:srgbClr val="FF0000"/>
                </a:solidFill>
              </a:rPr>
              <a:t>postfix</a:t>
            </a:r>
            <a:r>
              <a:rPr lang="en-US" sz="2400" dirty="0" smtClean="0"/>
              <a:t> the operator is written after its operand (x++)/(x--).</a:t>
            </a:r>
            <a:endParaRPr lang="en-US" sz="2400" dirty="0"/>
          </a:p>
        </p:txBody>
      </p:sp>
    </p:spTree>
    <p:extLst>
      <p:ext uri="{BB962C8B-B14F-4D97-AF65-F5344CB8AC3E}">
        <p14:creationId xmlns:p14="http://schemas.microsoft.com/office/powerpoint/2010/main" val="2829455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80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6615433"/>
              </p:ext>
            </p:extLst>
          </p:nvPr>
        </p:nvGraphicFramePr>
        <p:xfrm>
          <a:off x="609600" y="2133600"/>
          <a:ext cx="8229600" cy="3749040"/>
        </p:xfrm>
        <a:graphic>
          <a:graphicData uri="http://schemas.openxmlformats.org/drawingml/2006/table">
            <a:tbl>
              <a:tblPr firstRow="1" bandRow="1">
                <a:tableStyleId>{5C22544A-7EE6-4342-B048-85BDC9FD1C3A}</a:tableStyleId>
              </a:tblPr>
              <a:tblGrid>
                <a:gridCol w="2286000"/>
                <a:gridCol w="2819400"/>
                <a:gridCol w="3124200"/>
              </a:tblGrid>
              <a:tr h="370840">
                <a:tc>
                  <a:txBody>
                    <a:bodyPr/>
                    <a:lstStyle/>
                    <a:p>
                      <a:r>
                        <a:rPr lang="en-US" sz="2400" dirty="0" smtClean="0"/>
                        <a:t>Expression</a:t>
                      </a:r>
                      <a:endParaRPr lang="en-US" sz="2400" dirty="0"/>
                    </a:p>
                  </a:txBody>
                  <a:tcPr/>
                </a:tc>
                <a:tc>
                  <a:txBody>
                    <a:bodyPr/>
                    <a:lstStyle/>
                    <a:p>
                      <a:r>
                        <a:rPr lang="en-US" sz="2400" dirty="0" smtClean="0"/>
                        <a:t>Operation</a:t>
                      </a:r>
                      <a:endParaRPr lang="en-US" sz="2400" dirty="0"/>
                    </a:p>
                  </a:txBody>
                  <a:tcPr/>
                </a:tc>
                <a:tc>
                  <a:txBody>
                    <a:bodyPr/>
                    <a:lstStyle/>
                    <a:p>
                      <a:r>
                        <a:rPr lang="en-US" sz="2400" dirty="0" smtClean="0"/>
                        <a:t>Interpretation</a:t>
                      </a:r>
                      <a:endParaRPr lang="en-US" sz="2400" dirty="0"/>
                    </a:p>
                  </a:txBody>
                  <a:tcPr/>
                </a:tc>
              </a:tr>
              <a:tr h="370840">
                <a:tc>
                  <a:txBody>
                    <a:bodyPr/>
                    <a:lstStyle/>
                    <a:p>
                      <a:r>
                        <a:rPr lang="en-US" sz="2400" dirty="0" smtClean="0"/>
                        <a:t>j=++k</a:t>
                      </a:r>
                      <a:endParaRPr lang="en-US" sz="2400" dirty="0"/>
                    </a:p>
                  </a:txBody>
                  <a:tcPr/>
                </a:tc>
                <a:tc>
                  <a:txBody>
                    <a:bodyPr/>
                    <a:lstStyle/>
                    <a:p>
                      <a:r>
                        <a:rPr lang="en-US" sz="2400" dirty="0" err="1" smtClean="0"/>
                        <a:t>Preincrement</a:t>
                      </a:r>
                      <a:endParaRPr lang="en-US" sz="2400" dirty="0"/>
                    </a:p>
                  </a:txBody>
                  <a:tcPr/>
                </a:tc>
                <a:tc>
                  <a:txBody>
                    <a:bodyPr/>
                    <a:lstStyle/>
                    <a:p>
                      <a:r>
                        <a:rPr lang="en-US" sz="2400" dirty="0" smtClean="0"/>
                        <a:t>k=k+1;</a:t>
                      </a:r>
                    </a:p>
                    <a:p>
                      <a:r>
                        <a:rPr lang="en-US" sz="2400" dirty="0" smtClean="0"/>
                        <a:t>j=k;</a:t>
                      </a:r>
                      <a:endParaRPr lang="en-US" sz="2400" dirty="0"/>
                    </a:p>
                  </a:txBody>
                  <a:tcPr/>
                </a:tc>
              </a:tr>
              <a:tr h="370840">
                <a:tc>
                  <a:txBody>
                    <a:bodyPr/>
                    <a:lstStyle/>
                    <a:p>
                      <a:r>
                        <a:rPr lang="en-US" sz="2400" dirty="0" smtClean="0"/>
                        <a:t>j=k++</a:t>
                      </a:r>
                      <a:endParaRPr lang="en-US" sz="2400" dirty="0"/>
                    </a:p>
                  </a:txBody>
                  <a:tcPr/>
                </a:tc>
                <a:tc>
                  <a:txBody>
                    <a:bodyPr/>
                    <a:lstStyle/>
                    <a:p>
                      <a:r>
                        <a:rPr lang="en-US" sz="2400" dirty="0" err="1" smtClean="0"/>
                        <a:t>Postincrement</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j=k;</a:t>
                      </a:r>
                    </a:p>
                    <a:p>
                      <a:r>
                        <a:rPr lang="en-US" sz="2400" dirty="0" smtClean="0"/>
                        <a:t>k=k+1;</a:t>
                      </a:r>
                    </a:p>
                  </a:txBody>
                  <a:tcPr/>
                </a:tc>
              </a:tr>
              <a:tr h="370840">
                <a:tc>
                  <a:txBody>
                    <a:bodyPr/>
                    <a:lstStyle/>
                    <a:p>
                      <a:r>
                        <a:rPr lang="en-US" sz="2400" dirty="0" smtClean="0"/>
                        <a:t>j=--k</a:t>
                      </a:r>
                      <a:endParaRPr lang="en-US" sz="2400" dirty="0"/>
                    </a:p>
                  </a:txBody>
                  <a:tcPr/>
                </a:tc>
                <a:tc>
                  <a:txBody>
                    <a:bodyPr/>
                    <a:lstStyle/>
                    <a:p>
                      <a:r>
                        <a:rPr lang="en-US" sz="2400" dirty="0" err="1" smtClean="0"/>
                        <a:t>Predecrement</a:t>
                      </a:r>
                      <a:endParaRPr lang="en-US" sz="2400" dirty="0"/>
                    </a:p>
                  </a:txBody>
                  <a:tcPr/>
                </a:tc>
                <a:tc>
                  <a:txBody>
                    <a:bodyPr/>
                    <a:lstStyle/>
                    <a:p>
                      <a:r>
                        <a:rPr lang="en-US" sz="2400" dirty="0" smtClean="0"/>
                        <a:t>k=k-1;</a:t>
                      </a:r>
                    </a:p>
                    <a:p>
                      <a:r>
                        <a:rPr lang="en-US" sz="2400" dirty="0" smtClean="0"/>
                        <a:t>j=k;</a:t>
                      </a:r>
                      <a:endParaRPr lang="en-US" sz="2400" dirty="0"/>
                    </a:p>
                  </a:txBody>
                  <a:tcPr/>
                </a:tc>
              </a:tr>
              <a:tr h="370840">
                <a:tc>
                  <a:txBody>
                    <a:bodyPr/>
                    <a:lstStyle/>
                    <a:p>
                      <a:r>
                        <a:rPr lang="en-US" sz="2400" dirty="0" smtClean="0"/>
                        <a:t>j=k--</a:t>
                      </a:r>
                      <a:endParaRPr lang="en-US" sz="2400" dirty="0"/>
                    </a:p>
                  </a:txBody>
                  <a:tcPr/>
                </a:tc>
                <a:tc>
                  <a:txBody>
                    <a:bodyPr/>
                    <a:lstStyle/>
                    <a:p>
                      <a:r>
                        <a:rPr lang="en-US" sz="2400" dirty="0" err="1" smtClean="0"/>
                        <a:t>Postdecrement</a:t>
                      </a:r>
                      <a:endParaRPr lang="en-US" sz="2400" dirty="0"/>
                    </a:p>
                  </a:txBody>
                  <a:tcPr/>
                </a:tc>
                <a:tc>
                  <a:txBody>
                    <a:bodyPr/>
                    <a:lstStyle/>
                    <a:p>
                      <a:r>
                        <a:rPr lang="en-US" sz="2400" dirty="0" smtClean="0"/>
                        <a:t>j=k;</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k=k-1;</a:t>
                      </a:r>
                    </a:p>
                  </a:txBody>
                  <a:tcPr/>
                </a:tc>
              </a:tr>
            </a:tbl>
          </a:graphicData>
        </a:graphic>
      </p:graphicFrame>
    </p:spTree>
    <p:extLst>
      <p:ext uri="{BB962C8B-B14F-4D97-AF65-F5344CB8AC3E}">
        <p14:creationId xmlns:p14="http://schemas.microsoft.com/office/powerpoint/2010/main" val="3676049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 Relational </a:t>
            </a:r>
            <a:r>
              <a:rPr lang="en-US" b="1" dirty="0" smtClean="0"/>
              <a:t>Operators</a:t>
            </a:r>
            <a:endParaRPr lang="en-US" dirty="0"/>
          </a:p>
        </p:txBody>
      </p:sp>
      <p:sp>
        <p:nvSpPr>
          <p:cNvPr id="3" name="Content Placeholder 2"/>
          <p:cNvSpPr>
            <a:spLocks noGrp="1"/>
          </p:cNvSpPr>
          <p:nvPr>
            <p:ph idx="1"/>
          </p:nvPr>
        </p:nvSpPr>
        <p:spPr/>
        <p:txBody>
          <a:bodyPr>
            <a:normAutofit/>
          </a:bodyPr>
          <a:lstStyle/>
          <a:p>
            <a:r>
              <a:rPr lang="en-US" sz="2400" dirty="0"/>
              <a:t>A relational operator checks the relationship between two operands. If the relation is true, it returns 1; if the relation is false, it returns value 0</a:t>
            </a:r>
            <a:r>
              <a:rPr lang="en-US" sz="2400" dirty="0" smtClean="0"/>
              <a:t>.</a:t>
            </a:r>
          </a:p>
          <a:p>
            <a:r>
              <a:rPr lang="en-US" sz="2400" dirty="0"/>
              <a:t>Relational operators are used in decision making and loops</a:t>
            </a:r>
            <a:r>
              <a:rPr lang="en-US" sz="2400" dirty="0" smtClean="0"/>
              <a:t>.</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148309809"/>
              </p:ext>
            </p:extLst>
          </p:nvPr>
        </p:nvGraphicFramePr>
        <p:xfrm>
          <a:off x="457200" y="3276600"/>
          <a:ext cx="8229600" cy="3468370"/>
        </p:xfrm>
        <a:graphic>
          <a:graphicData uri="http://schemas.openxmlformats.org/drawingml/2006/table">
            <a:tbl>
              <a:tblPr>
                <a:tableStyleId>{5940675A-B579-460E-94D1-54222C63F5DA}</a:tableStyleId>
              </a:tblPr>
              <a:tblGrid>
                <a:gridCol w="1524000"/>
                <a:gridCol w="3962400"/>
                <a:gridCol w="2743200"/>
              </a:tblGrid>
              <a:tr h="0">
                <a:tc>
                  <a:txBody>
                    <a:bodyPr/>
                    <a:lstStyle/>
                    <a:p>
                      <a:pPr algn="l"/>
                      <a:r>
                        <a:rPr lang="en-US" sz="2400" dirty="0">
                          <a:effectLst/>
                        </a:rPr>
                        <a:t>Operator</a:t>
                      </a:r>
                      <a:endParaRPr lang="en-US" sz="2400" b="0" dirty="0">
                        <a:effectLst/>
                      </a:endParaRPr>
                    </a:p>
                  </a:txBody>
                  <a:tcPr marL="63500" marR="50800" marT="95250" marB="88900" anchor="ctr"/>
                </a:tc>
                <a:tc>
                  <a:txBody>
                    <a:bodyPr/>
                    <a:lstStyle/>
                    <a:p>
                      <a:pPr algn="l"/>
                      <a:r>
                        <a:rPr lang="en-US" sz="2400" dirty="0">
                          <a:effectLst/>
                        </a:rPr>
                        <a:t>Meaning of Operator</a:t>
                      </a:r>
                      <a:endParaRPr lang="en-US" sz="2400" b="0" dirty="0">
                        <a:effectLst/>
                      </a:endParaRPr>
                    </a:p>
                  </a:txBody>
                  <a:tcPr marL="63500" marR="50800" marT="95250" marB="88900" anchor="ctr"/>
                </a:tc>
                <a:tc>
                  <a:txBody>
                    <a:bodyPr/>
                    <a:lstStyle/>
                    <a:p>
                      <a:pPr algn="l"/>
                      <a:r>
                        <a:rPr lang="en-US" sz="2400">
                          <a:effectLst/>
                        </a:rPr>
                        <a:t>Example</a:t>
                      </a:r>
                      <a:endParaRPr lang="en-US" sz="2400" b="0">
                        <a:effectLst/>
                      </a:endParaRPr>
                    </a:p>
                  </a:txBody>
                  <a:tcPr marL="63500" marR="50800" marT="95250" marB="88900" anchor="ctr"/>
                </a:tc>
              </a:tr>
              <a:tr h="0">
                <a:tc>
                  <a:txBody>
                    <a:bodyPr/>
                    <a:lstStyle/>
                    <a:p>
                      <a:r>
                        <a:rPr lang="en-US" sz="2400">
                          <a:effectLst/>
                        </a:rPr>
                        <a:t>==</a:t>
                      </a:r>
                    </a:p>
                  </a:txBody>
                  <a:tcPr marL="63500" marR="50800" marT="63500" marB="57150" anchor="ctr"/>
                </a:tc>
                <a:tc>
                  <a:txBody>
                    <a:bodyPr/>
                    <a:lstStyle/>
                    <a:p>
                      <a:r>
                        <a:rPr lang="en-US" sz="2400">
                          <a:effectLst/>
                        </a:rPr>
                        <a:t>Equal to</a:t>
                      </a:r>
                    </a:p>
                  </a:txBody>
                  <a:tcPr marL="63500" marR="50800" marT="63500" marB="57150" anchor="ctr"/>
                </a:tc>
                <a:tc>
                  <a:txBody>
                    <a:bodyPr/>
                    <a:lstStyle/>
                    <a:p>
                      <a:r>
                        <a:rPr lang="en-US" sz="2400">
                          <a:effectLst/>
                        </a:rPr>
                        <a:t>5 == 3 returns 0</a:t>
                      </a:r>
                    </a:p>
                  </a:txBody>
                  <a:tcPr marL="63500" marR="50800" marT="63500" marB="57150" anchor="ctr"/>
                </a:tc>
              </a:tr>
              <a:tr h="0">
                <a:tc>
                  <a:txBody>
                    <a:bodyPr/>
                    <a:lstStyle/>
                    <a:p>
                      <a:r>
                        <a:rPr lang="en-US" sz="2400">
                          <a:effectLst/>
                        </a:rPr>
                        <a:t>&gt;</a:t>
                      </a:r>
                    </a:p>
                  </a:txBody>
                  <a:tcPr marL="63500" marR="50800" marT="63500" marB="57150" anchor="ctr"/>
                </a:tc>
                <a:tc>
                  <a:txBody>
                    <a:bodyPr/>
                    <a:lstStyle/>
                    <a:p>
                      <a:r>
                        <a:rPr lang="en-US" sz="2400">
                          <a:effectLst/>
                        </a:rPr>
                        <a:t>Greater than</a:t>
                      </a:r>
                    </a:p>
                  </a:txBody>
                  <a:tcPr marL="63500" marR="50800" marT="63500" marB="57150" anchor="ctr"/>
                </a:tc>
                <a:tc>
                  <a:txBody>
                    <a:bodyPr/>
                    <a:lstStyle/>
                    <a:p>
                      <a:r>
                        <a:rPr lang="en-US" sz="2400">
                          <a:effectLst/>
                        </a:rPr>
                        <a:t>5 &gt; 3 returns 1</a:t>
                      </a:r>
                    </a:p>
                  </a:txBody>
                  <a:tcPr marL="63500" marR="50800" marT="63500" marB="57150" anchor="ctr"/>
                </a:tc>
              </a:tr>
              <a:tr h="0">
                <a:tc>
                  <a:txBody>
                    <a:bodyPr/>
                    <a:lstStyle/>
                    <a:p>
                      <a:r>
                        <a:rPr lang="en-US" sz="2400">
                          <a:effectLst/>
                        </a:rPr>
                        <a:t>&lt;</a:t>
                      </a:r>
                    </a:p>
                  </a:txBody>
                  <a:tcPr marL="63500" marR="50800" marT="63500" marB="57150" anchor="ctr"/>
                </a:tc>
                <a:tc>
                  <a:txBody>
                    <a:bodyPr/>
                    <a:lstStyle/>
                    <a:p>
                      <a:r>
                        <a:rPr lang="en-US" sz="2400" dirty="0">
                          <a:effectLst/>
                        </a:rPr>
                        <a:t>Less than</a:t>
                      </a:r>
                    </a:p>
                  </a:txBody>
                  <a:tcPr marL="63500" marR="50800" marT="63500" marB="57150" anchor="ctr"/>
                </a:tc>
                <a:tc>
                  <a:txBody>
                    <a:bodyPr/>
                    <a:lstStyle/>
                    <a:p>
                      <a:r>
                        <a:rPr lang="en-US" sz="2400">
                          <a:effectLst/>
                        </a:rPr>
                        <a:t>5 &lt; 3 returns 0</a:t>
                      </a:r>
                    </a:p>
                  </a:txBody>
                  <a:tcPr marL="63500" marR="50800" marT="63500" marB="57150" anchor="ctr"/>
                </a:tc>
              </a:tr>
              <a:tr h="0">
                <a:tc>
                  <a:txBody>
                    <a:bodyPr/>
                    <a:lstStyle/>
                    <a:p>
                      <a:r>
                        <a:rPr lang="en-US" sz="2400">
                          <a:effectLst/>
                        </a:rPr>
                        <a:t>!=</a:t>
                      </a:r>
                    </a:p>
                  </a:txBody>
                  <a:tcPr marL="63500" marR="50800" marT="63500" marB="57150" anchor="ctr"/>
                </a:tc>
                <a:tc>
                  <a:txBody>
                    <a:bodyPr/>
                    <a:lstStyle/>
                    <a:p>
                      <a:r>
                        <a:rPr lang="en-US" sz="2400" dirty="0">
                          <a:effectLst/>
                        </a:rPr>
                        <a:t>Not equal to</a:t>
                      </a:r>
                    </a:p>
                  </a:txBody>
                  <a:tcPr marL="63500" marR="50800" marT="63500" marB="57150" anchor="ctr"/>
                </a:tc>
                <a:tc>
                  <a:txBody>
                    <a:bodyPr/>
                    <a:lstStyle/>
                    <a:p>
                      <a:r>
                        <a:rPr lang="en-US" sz="2400">
                          <a:effectLst/>
                        </a:rPr>
                        <a:t>5 != 3 returns 1</a:t>
                      </a:r>
                    </a:p>
                  </a:txBody>
                  <a:tcPr marL="63500" marR="50800" marT="63500" marB="57150" anchor="ctr"/>
                </a:tc>
              </a:tr>
              <a:tr h="0">
                <a:tc>
                  <a:txBody>
                    <a:bodyPr/>
                    <a:lstStyle/>
                    <a:p>
                      <a:r>
                        <a:rPr lang="en-US" sz="2400">
                          <a:effectLst/>
                        </a:rPr>
                        <a:t>&gt;=</a:t>
                      </a:r>
                    </a:p>
                  </a:txBody>
                  <a:tcPr marL="63500" marR="50800" marT="63500" marB="57150" anchor="ctr"/>
                </a:tc>
                <a:tc>
                  <a:txBody>
                    <a:bodyPr/>
                    <a:lstStyle/>
                    <a:p>
                      <a:r>
                        <a:rPr lang="en-US" sz="2400">
                          <a:effectLst/>
                        </a:rPr>
                        <a:t>Greater than or equal to</a:t>
                      </a:r>
                    </a:p>
                  </a:txBody>
                  <a:tcPr marL="63500" marR="50800" marT="63500" marB="57150" anchor="ctr"/>
                </a:tc>
                <a:tc>
                  <a:txBody>
                    <a:bodyPr/>
                    <a:lstStyle/>
                    <a:p>
                      <a:r>
                        <a:rPr lang="en-US" sz="2400">
                          <a:effectLst/>
                        </a:rPr>
                        <a:t>5 &gt;= 3 returns 1</a:t>
                      </a:r>
                    </a:p>
                  </a:txBody>
                  <a:tcPr marL="63500" marR="50800" marT="63500" marB="57150" anchor="ctr"/>
                </a:tc>
              </a:tr>
              <a:tr h="0">
                <a:tc>
                  <a:txBody>
                    <a:bodyPr/>
                    <a:lstStyle/>
                    <a:p>
                      <a:r>
                        <a:rPr lang="en-US" sz="2400">
                          <a:effectLst/>
                        </a:rPr>
                        <a:t>&lt;=</a:t>
                      </a:r>
                    </a:p>
                  </a:txBody>
                  <a:tcPr marL="63500" marR="50800" marT="63500" marB="57150" anchor="ctr"/>
                </a:tc>
                <a:tc>
                  <a:txBody>
                    <a:bodyPr/>
                    <a:lstStyle/>
                    <a:p>
                      <a:r>
                        <a:rPr lang="en-US" sz="2400">
                          <a:effectLst/>
                        </a:rPr>
                        <a:t>Less than or equal to</a:t>
                      </a:r>
                    </a:p>
                  </a:txBody>
                  <a:tcPr marL="63500" marR="50800" marT="63500" marB="57150" anchor="ctr"/>
                </a:tc>
                <a:tc>
                  <a:txBody>
                    <a:bodyPr/>
                    <a:lstStyle/>
                    <a:p>
                      <a:r>
                        <a:rPr lang="en-US" sz="2400" dirty="0">
                          <a:effectLst/>
                        </a:rPr>
                        <a:t>5 &lt;= 3 return 0</a:t>
                      </a:r>
                    </a:p>
                  </a:txBody>
                  <a:tcPr marL="63500" marR="50800" marT="63500" marB="57150" anchor="ctr"/>
                </a:tc>
              </a:tr>
            </a:tbl>
          </a:graphicData>
        </a:graphic>
      </p:graphicFrame>
    </p:spTree>
    <p:extLst>
      <p:ext uri="{BB962C8B-B14F-4D97-AF65-F5344CB8AC3E}">
        <p14:creationId xmlns:p14="http://schemas.microsoft.com/office/powerpoint/2010/main" val="3543138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143000"/>
            <a:ext cx="8229600" cy="4525963"/>
          </a:xfrm>
        </p:spPr>
        <p:txBody>
          <a:bodyPr numCol="2">
            <a:noAutofit/>
          </a:bodyPr>
          <a:lstStyle/>
          <a:p>
            <a:pPr marL="0" indent="0">
              <a:buNone/>
            </a:pPr>
            <a:r>
              <a:rPr lang="en-US" sz="2000" dirty="0"/>
              <a:t>#include &lt;</a:t>
            </a:r>
            <a:r>
              <a:rPr lang="en-US" sz="2000" dirty="0" err="1"/>
              <a:t>stdio.h</a:t>
            </a:r>
            <a:r>
              <a:rPr lang="en-US" sz="2000" dirty="0"/>
              <a:t>&gt;</a:t>
            </a:r>
          </a:p>
          <a:p>
            <a:pPr marL="0" indent="0">
              <a:buNone/>
            </a:pPr>
            <a:r>
              <a:rPr lang="en-US" sz="2000" dirty="0" err="1"/>
              <a:t>int</a:t>
            </a:r>
            <a:r>
              <a:rPr lang="en-US" sz="2000" dirty="0"/>
              <a:t> main()</a:t>
            </a:r>
          </a:p>
          <a:p>
            <a:pPr marL="0" indent="0">
              <a:buNone/>
            </a:pPr>
            <a:r>
              <a:rPr lang="en-US" sz="2000" dirty="0"/>
              <a:t>{</a:t>
            </a:r>
          </a:p>
          <a:p>
            <a:pPr marL="0" indent="0">
              <a:buNone/>
            </a:pPr>
            <a:r>
              <a:rPr lang="en-US" sz="2000" dirty="0"/>
              <a:t>    </a:t>
            </a:r>
            <a:r>
              <a:rPr lang="en-US" sz="2000" dirty="0" err="1"/>
              <a:t>int</a:t>
            </a:r>
            <a:r>
              <a:rPr lang="en-US" sz="2000" dirty="0"/>
              <a:t> a = 5, b = 5, c = 10</a:t>
            </a:r>
            <a:r>
              <a:rPr lang="en-US" sz="2000" dirty="0" smtClean="0"/>
              <a:t>, z</a:t>
            </a:r>
            <a:r>
              <a:rPr lang="en-US" sz="2000" dirty="0"/>
              <a:t>;</a:t>
            </a:r>
          </a:p>
          <a:p>
            <a:pPr marL="0" indent="0">
              <a:buNone/>
            </a:pPr>
            <a:r>
              <a:rPr lang="en-US" sz="2000" dirty="0" smtClean="0"/>
              <a:t>    </a:t>
            </a:r>
          </a:p>
          <a:p>
            <a:pPr marL="0" indent="0">
              <a:buNone/>
            </a:pPr>
            <a:r>
              <a:rPr lang="en-US" sz="2000" dirty="0"/>
              <a:t> </a:t>
            </a:r>
            <a:r>
              <a:rPr lang="en-US" sz="2000" dirty="0" smtClean="0"/>
              <a:t>   z=a </a:t>
            </a:r>
            <a:r>
              <a:rPr lang="en-US" sz="2000" dirty="0"/>
              <a:t>== b;</a:t>
            </a:r>
          </a:p>
          <a:p>
            <a:pPr marL="0" indent="0">
              <a:buNone/>
            </a:pPr>
            <a:r>
              <a:rPr lang="en-US" sz="2000" dirty="0"/>
              <a:t>    </a:t>
            </a:r>
            <a:r>
              <a:rPr lang="en-US" sz="2000" dirty="0" err="1"/>
              <a:t>printf</a:t>
            </a:r>
            <a:r>
              <a:rPr lang="en-US" sz="2000" dirty="0"/>
              <a:t>("%d  \n", z); </a:t>
            </a:r>
          </a:p>
          <a:p>
            <a:pPr marL="0" indent="0">
              <a:buNone/>
            </a:pPr>
            <a:r>
              <a:rPr lang="en-US" sz="2000" dirty="0"/>
              <a:t>    </a:t>
            </a:r>
            <a:endParaRPr lang="en-US" sz="2000" dirty="0" smtClean="0"/>
          </a:p>
          <a:p>
            <a:pPr marL="0" indent="0">
              <a:buNone/>
            </a:pPr>
            <a:r>
              <a:rPr lang="en-US" sz="2000" dirty="0"/>
              <a:t> </a:t>
            </a:r>
            <a:r>
              <a:rPr lang="en-US" sz="2000" dirty="0" smtClean="0"/>
              <a:t>   z</a:t>
            </a:r>
            <a:r>
              <a:rPr lang="en-US" sz="2000" dirty="0"/>
              <a:t>= a == c;</a:t>
            </a:r>
          </a:p>
          <a:p>
            <a:pPr marL="0" indent="0">
              <a:buNone/>
            </a:pPr>
            <a:r>
              <a:rPr lang="en-US" sz="2000" dirty="0"/>
              <a:t>    </a:t>
            </a:r>
            <a:r>
              <a:rPr lang="en-US" sz="2000" dirty="0" err="1"/>
              <a:t>printf</a:t>
            </a:r>
            <a:r>
              <a:rPr lang="en-US" sz="2000" dirty="0"/>
              <a:t>("%d  \n", z);</a:t>
            </a:r>
          </a:p>
          <a:p>
            <a:pPr marL="0" indent="0">
              <a:buNone/>
            </a:pPr>
            <a:r>
              <a:rPr lang="en-US" sz="2000" dirty="0"/>
              <a:t>    </a:t>
            </a:r>
            <a:endParaRPr lang="en-US" sz="2000" dirty="0" smtClean="0"/>
          </a:p>
          <a:p>
            <a:pPr marL="0" indent="0">
              <a:buNone/>
            </a:pPr>
            <a:r>
              <a:rPr lang="en-US" sz="2000" dirty="0"/>
              <a:t> </a:t>
            </a:r>
            <a:r>
              <a:rPr lang="en-US" sz="2000" dirty="0" smtClean="0"/>
              <a:t>   z</a:t>
            </a:r>
            <a:r>
              <a:rPr lang="en-US" sz="2000" dirty="0"/>
              <a:t>= a &gt; b;</a:t>
            </a:r>
          </a:p>
          <a:p>
            <a:pPr marL="0" indent="0">
              <a:buNone/>
            </a:pPr>
            <a:r>
              <a:rPr lang="en-US" sz="2000" dirty="0"/>
              <a:t>    </a:t>
            </a:r>
            <a:r>
              <a:rPr lang="en-US" sz="2000" dirty="0" err="1"/>
              <a:t>printf</a:t>
            </a:r>
            <a:r>
              <a:rPr lang="en-US" sz="2000" dirty="0"/>
              <a:t>("%d  \n", z);</a:t>
            </a:r>
          </a:p>
          <a:p>
            <a:pPr marL="0" indent="0">
              <a:buNone/>
            </a:pPr>
            <a:r>
              <a:rPr lang="en-US" sz="2000" dirty="0"/>
              <a:t>    </a:t>
            </a:r>
            <a:endParaRPr lang="en-US" sz="2000" dirty="0" smtClean="0"/>
          </a:p>
          <a:p>
            <a:pPr marL="0" indent="0">
              <a:buNone/>
            </a:pPr>
            <a:r>
              <a:rPr lang="en-US" sz="2000" dirty="0"/>
              <a:t> </a:t>
            </a:r>
            <a:r>
              <a:rPr lang="en-US" sz="2000" dirty="0" smtClean="0"/>
              <a:t>  </a:t>
            </a:r>
          </a:p>
          <a:p>
            <a:pPr marL="0" indent="0">
              <a:buNone/>
            </a:pPr>
            <a:r>
              <a:rPr lang="en-US" sz="2000" dirty="0"/>
              <a:t> </a:t>
            </a:r>
            <a:r>
              <a:rPr lang="en-US" sz="2000" dirty="0" smtClean="0"/>
              <a:t>   z=a </a:t>
            </a:r>
            <a:r>
              <a:rPr lang="en-US" sz="2000" dirty="0"/>
              <a:t>&lt; c;</a:t>
            </a:r>
          </a:p>
          <a:p>
            <a:pPr marL="0" indent="0">
              <a:buNone/>
            </a:pPr>
            <a:r>
              <a:rPr lang="en-US" sz="2000" dirty="0"/>
              <a:t>    </a:t>
            </a:r>
            <a:r>
              <a:rPr lang="en-US" sz="2000" dirty="0" err="1"/>
              <a:t>printf</a:t>
            </a:r>
            <a:r>
              <a:rPr lang="en-US" sz="2000" dirty="0"/>
              <a:t>("%d  \n", z);</a:t>
            </a:r>
          </a:p>
          <a:p>
            <a:pPr marL="0" indent="0">
              <a:buNone/>
            </a:pPr>
            <a:r>
              <a:rPr lang="en-US" sz="2000" dirty="0"/>
              <a:t>    </a:t>
            </a:r>
          </a:p>
          <a:p>
            <a:pPr marL="0" indent="0">
              <a:buNone/>
            </a:pPr>
            <a:r>
              <a:rPr lang="en-US" sz="2000" dirty="0" smtClean="0"/>
              <a:t>    </a:t>
            </a:r>
            <a:r>
              <a:rPr lang="en-US" sz="2000" dirty="0"/>
              <a:t>z=a != c;</a:t>
            </a:r>
          </a:p>
          <a:p>
            <a:pPr marL="0" indent="0">
              <a:buNone/>
            </a:pPr>
            <a:r>
              <a:rPr lang="en-US" sz="2000" dirty="0"/>
              <a:t>    </a:t>
            </a:r>
            <a:r>
              <a:rPr lang="en-US" sz="2000" dirty="0" err="1"/>
              <a:t>printf</a:t>
            </a:r>
            <a:r>
              <a:rPr lang="en-US" sz="2000" dirty="0"/>
              <a:t>("%d  \n", z);</a:t>
            </a:r>
          </a:p>
          <a:p>
            <a:pPr marL="0" indent="0">
              <a:buNone/>
            </a:pPr>
            <a:r>
              <a:rPr lang="en-US" sz="2000" dirty="0"/>
              <a:t>    </a:t>
            </a:r>
          </a:p>
          <a:p>
            <a:pPr marL="0" indent="0">
              <a:buNone/>
            </a:pPr>
            <a:r>
              <a:rPr lang="en-US" sz="2000" dirty="0"/>
              <a:t>    z=a &lt;= b;</a:t>
            </a:r>
          </a:p>
          <a:p>
            <a:pPr marL="0" indent="0">
              <a:buNone/>
            </a:pPr>
            <a:r>
              <a:rPr lang="en-US" sz="2000" dirty="0"/>
              <a:t>    </a:t>
            </a:r>
            <a:r>
              <a:rPr lang="en-US" sz="2000" dirty="0" err="1"/>
              <a:t>printf</a:t>
            </a:r>
            <a:r>
              <a:rPr lang="en-US" sz="2000" dirty="0"/>
              <a:t>("%d  \n", z);</a:t>
            </a:r>
          </a:p>
          <a:p>
            <a:pPr marL="0" indent="0">
              <a:buNone/>
            </a:pPr>
            <a:r>
              <a:rPr lang="en-US" sz="2000" dirty="0"/>
              <a:t>    </a:t>
            </a:r>
          </a:p>
          <a:p>
            <a:pPr marL="0" indent="0">
              <a:buNone/>
            </a:pPr>
            <a:r>
              <a:rPr lang="en-US" sz="2000" dirty="0"/>
              <a:t>    z=a &gt;= c;</a:t>
            </a:r>
          </a:p>
          <a:p>
            <a:pPr marL="0" indent="0">
              <a:buNone/>
            </a:pPr>
            <a:r>
              <a:rPr lang="en-US" sz="2000" dirty="0"/>
              <a:t>    </a:t>
            </a:r>
            <a:r>
              <a:rPr lang="en-US" sz="2000" dirty="0" err="1"/>
              <a:t>printf</a:t>
            </a:r>
            <a:r>
              <a:rPr lang="en-US" sz="2000" dirty="0"/>
              <a:t>("%d  \n", z);</a:t>
            </a:r>
          </a:p>
          <a:p>
            <a:pPr marL="0" indent="0">
              <a:buNone/>
            </a:pPr>
            <a:r>
              <a:rPr lang="en-US" sz="2000" dirty="0"/>
              <a:t>    </a:t>
            </a:r>
          </a:p>
          <a:p>
            <a:pPr marL="0" indent="0">
              <a:buNone/>
            </a:pPr>
            <a:r>
              <a:rPr lang="en-US" sz="2000" dirty="0"/>
              <a:t>    z=a !=b;</a:t>
            </a:r>
          </a:p>
          <a:p>
            <a:pPr marL="0" indent="0">
              <a:buNone/>
            </a:pPr>
            <a:r>
              <a:rPr lang="en-US" sz="2000" dirty="0"/>
              <a:t>    </a:t>
            </a:r>
            <a:r>
              <a:rPr lang="en-US" sz="2000" dirty="0" err="1"/>
              <a:t>printf</a:t>
            </a:r>
            <a:r>
              <a:rPr lang="en-US" sz="2000" dirty="0"/>
              <a:t>("%d  \n", z);</a:t>
            </a:r>
          </a:p>
          <a:p>
            <a:pPr marL="0" indent="0">
              <a:buNone/>
            </a:pPr>
            <a:r>
              <a:rPr lang="en-US" sz="2000" dirty="0" smtClean="0"/>
              <a:t>}</a:t>
            </a:r>
            <a:endParaRPr lang="en-US" sz="2000" dirty="0"/>
          </a:p>
        </p:txBody>
      </p:sp>
    </p:spTree>
    <p:extLst>
      <p:ext uri="{BB962C8B-B14F-4D97-AF65-F5344CB8AC3E}">
        <p14:creationId xmlns:p14="http://schemas.microsoft.com/office/powerpoint/2010/main" val="4099459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 Logical </a:t>
            </a:r>
            <a:r>
              <a:rPr lang="en-US" b="1" dirty="0" smtClean="0"/>
              <a:t>Operators</a:t>
            </a:r>
            <a:endParaRPr lang="en-US" dirty="0"/>
          </a:p>
        </p:txBody>
      </p:sp>
      <p:sp>
        <p:nvSpPr>
          <p:cNvPr id="3" name="Content Placeholder 2"/>
          <p:cNvSpPr>
            <a:spLocks noGrp="1"/>
          </p:cNvSpPr>
          <p:nvPr>
            <p:ph idx="1"/>
          </p:nvPr>
        </p:nvSpPr>
        <p:spPr/>
        <p:txBody>
          <a:bodyPr>
            <a:normAutofit/>
          </a:bodyPr>
          <a:lstStyle/>
          <a:p>
            <a:r>
              <a:rPr lang="en-US" sz="2400" dirty="0"/>
              <a:t>An expression containing logical operator returns either 0 or 1 depending upon whether expression results true or false. Logical operators are commonly used in decision making in C programming</a:t>
            </a:r>
            <a:r>
              <a:rPr lang="en-US" sz="2400" dirty="0" smtClean="0"/>
              <a:t>.</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561294102"/>
              </p:ext>
            </p:extLst>
          </p:nvPr>
        </p:nvGraphicFramePr>
        <p:xfrm>
          <a:off x="457200" y="3276600"/>
          <a:ext cx="8229600" cy="3289300"/>
        </p:xfrm>
        <a:graphic>
          <a:graphicData uri="http://schemas.openxmlformats.org/drawingml/2006/table">
            <a:tbl>
              <a:tblPr>
                <a:tableStyleId>{5940675A-B579-460E-94D1-54222C63F5DA}</a:tableStyleId>
              </a:tblPr>
              <a:tblGrid>
                <a:gridCol w="1295400"/>
                <a:gridCol w="4191000"/>
                <a:gridCol w="2743200"/>
              </a:tblGrid>
              <a:tr h="0">
                <a:tc>
                  <a:txBody>
                    <a:bodyPr/>
                    <a:lstStyle/>
                    <a:p>
                      <a:pPr algn="l"/>
                      <a:r>
                        <a:rPr lang="en-US" sz="2000">
                          <a:effectLst/>
                        </a:rPr>
                        <a:t>Operator</a:t>
                      </a:r>
                      <a:endParaRPr lang="en-US" sz="2000" b="0">
                        <a:effectLst/>
                      </a:endParaRPr>
                    </a:p>
                  </a:txBody>
                  <a:tcPr marL="63500" marR="50800" marT="95250" marB="88900" anchor="ctr"/>
                </a:tc>
                <a:tc>
                  <a:txBody>
                    <a:bodyPr/>
                    <a:lstStyle/>
                    <a:p>
                      <a:pPr algn="l"/>
                      <a:r>
                        <a:rPr lang="en-US" sz="2000">
                          <a:effectLst/>
                        </a:rPr>
                        <a:t>Meaning of Operator</a:t>
                      </a:r>
                      <a:endParaRPr lang="en-US" sz="2000" b="0">
                        <a:effectLst/>
                      </a:endParaRPr>
                    </a:p>
                  </a:txBody>
                  <a:tcPr marL="63500" marR="50800" marT="95250" marB="88900" anchor="ctr"/>
                </a:tc>
                <a:tc>
                  <a:txBody>
                    <a:bodyPr/>
                    <a:lstStyle/>
                    <a:p>
                      <a:pPr algn="l"/>
                      <a:r>
                        <a:rPr lang="en-US" sz="2000">
                          <a:effectLst/>
                        </a:rPr>
                        <a:t>Example</a:t>
                      </a:r>
                      <a:endParaRPr lang="en-US" sz="2000" b="0">
                        <a:effectLst/>
                      </a:endParaRPr>
                    </a:p>
                  </a:txBody>
                  <a:tcPr marL="63500" marR="50800" marT="95250" marB="88900" anchor="ctr"/>
                </a:tc>
              </a:tr>
              <a:tr h="0">
                <a:tc>
                  <a:txBody>
                    <a:bodyPr/>
                    <a:lstStyle/>
                    <a:p>
                      <a:r>
                        <a:rPr lang="en-US" sz="2000">
                          <a:effectLst/>
                        </a:rPr>
                        <a:t>&amp;&amp;</a:t>
                      </a:r>
                    </a:p>
                  </a:txBody>
                  <a:tcPr marL="63500" marR="50800" marT="63500" marB="57150" anchor="ctr"/>
                </a:tc>
                <a:tc>
                  <a:txBody>
                    <a:bodyPr/>
                    <a:lstStyle/>
                    <a:p>
                      <a:r>
                        <a:rPr lang="en-US" sz="2000">
                          <a:effectLst/>
                        </a:rPr>
                        <a:t>Logial AND. True only if all operands are true </a:t>
                      </a:r>
                    </a:p>
                  </a:txBody>
                  <a:tcPr marL="63500" marR="50800" marT="63500" marB="57150" anchor="ctr"/>
                </a:tc>
                <a:tc>
                  <a:txBody>
                    <a:bodyPr/>
                    <a:lstStyle/>
                    <a:p>
                      <a:r>
                        <a:rPr lang="en-US" sz="2000">
                          <a:effectLst/>
                        </a:rPr>
                        <a:t>If c = 5 and d = 2 then, expression ((c == 5) &amp;&amp; (d &gt; 5)) equals to 0.</a:t>
                      </a:r>
                    </a:p>
                  </a:txBody>
                  <a:tcPr marL="63500" marR="50800" marT="63500" marB="57150" anchor="ctr"/>
                </a:tc>
              </a:tr>
              <a:tr h="0">
                <a:tc>
                  <a:txBody>
                    <a:bodyPr/>
                    <a:lstStyle/>
                    <a:p>
                      <a:r>
                        <a:rPr lang="en-US" sz="2000">
                          <a:effectLst/>
                        </a:rPr>
                        <a:t>||</a:t>
                      </a:r>
                    </a:p>
                  </a:txBody>
                  <a:tcPr marL="63500" marR="50800" marT="63500" marB="57150" anchor="ctr"/>
                </a:tc>
                <a:tc>
                  <a:txBody>
                    <a:bodyPr/>
                    <a:lstStyle/>
                    <a:p>
                      <a:r>
                        <a:rPr lang="en-US" sz="2000" dirty="0">
                          <a:effectLst/>
                        </a:rPr>
                        <a:t>Logical OR. True only if either one operand is true</a:t>
                      </a:r>
                    </a:p>
                  </a:txBody>
                  <a:tcPr marL="63500" marR="50800" marT="63500" marB="57150" anchor="ctr"/>
                </a:tc>
                <a:tc>
                  <a:txBody>
                    <a:bodyPr/>
                    <a:lstStyle/>
                    <a:p>
                      <a:r>
                        <a:rPr lang="en-US" sz="2000">
                          <a:effectLst/>
                        </a:rPr>
                        <a:t>If c = 5 and d = 2 then, expression ((c == 5) || (d &gt; 5)) equals to 1.</a:t>
                      </a:r>
                    </a:p>
                  </a:txBody>
                  <a:tcPr marL="63500" marR="50800" marT="63500" marB="57150" anchor="ctr"/>
                </a:tc>
              </a:tr>
              <a:tr h="0">
                <a:tc>
                  <a:txBody>
                    <a:bodyPr/>
                    <a:lstStyle/>
                    <a:p>
                      <a:r>
                        <a:rPr lang="en-US" sz="2000">
                          <a:effectLst/>
                        </a:rPr>
                        <a:t>!</a:t>
                      </a:r>
                    </a:p>
                  </a:txBody>
                  <a:tcPr marL="63500" marR="50800" marT="63500" marB="57150" anchor="ctr"/>
                </a:tc>
                <a:tc>
                  <a:txBody>
                    <a:bodyPr/>
                    <a:lstStyle/>
                    <a:p>
                      <a:r>
                        <a:rPr lang="en-US" sz="2000">
                          <a:effectLst/>
                        </a:rPr>
                        <a:t>Logical NOT. True only if the operand is 0</a:t>
                      </a:r>
                    </a:p>
                  </a:txBody>
                  <a:tcPr marL="63500" marR="50800" marT="63500" marB="57150" anchor="ctr"/>
                </a:tc>
                <a:tc>
                  <a:txBody>
                    <a:bodyPr/>
                    <a:lstStyle/>
                    <a:p>
                      <a:r>
                        <a:rPr lang="en-US" sz="2000" dirty="0">
                          <a:effectLst/>
                        </a:rPr>
                        <a:t>If c = 5 then, expression ! (c == 5) equals to 0.</a:t>
                      </a:r>
                    </a:p>
                  </a:txBody>
                  <a:tcPr marL="63500" marR="50800" marT="63500" marB="57150" anchor="ctr"/>
                </a:tc>
              </a:tr>
            </a:tbl>
          </a:graphicData>
        </a:graphic>
      </p:graphicFrame>
    </p:spTree>
    <p:extLst>
      <p:ext uri="{BB962C8B-B14F-4D97-AF65-F5344CB8AC3E}">
        <p14:creationId xmlns:p14="http://schemas.microsoft.com/office/powerpoint/2010/main" val="2428672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077200" cy="4111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304800" y="533400"/>
            <a:ext cx="8458200" cy="5638800"/>
          </a:xfrm>
        </p:spPr>
        <p:txBody>
          <a:bodyPr numCol="1">
            <a:noAutofit/>
          </a:bodyPr>
          <a:lstStyle/>
          <a:p>
            <a:pPr marL="0" indent="0">
              <a:buNone/>
            </a:pPr>
            <a:r>
              <a:rPr lang="en-US" sz="1800" dirty="0"/>
              <a:t>#include &lt;</a:t>
            </a:r>
            <a:r>
              <a:rPr lang="en-US" sz="1800" dirty="0" err="1"/>
              <a:t>stdio.h</a:t>
            </a:r>
            <a:r>
              <a:rPr lang="en-US" sz="1800" dirty="0"/>
              <a:t>&gt;</a:t>
            </a:r>
          </a:p>
          <a:p>
            <a:pPr marL="0" indent="0">
              <a:buNone/>
            </a:pPr>
            <a:r>
              <a:rPr lang="en-US" sz="1800" dirty="0" smtClean="0"/>
              <a:t>void main</a:t>
            </a:r>
            <a:r>
              <a:rPr lang="en-US" sz="1800" dirty="0"/>
              <a:t>()</a:t>
            </a:r>
          </a:p>
          <a:p>
            <a:pPr marL="0" indent="0">
              <a:buNone/>
            </a:pPr>
            <a:r>
              <a:rPr lang="en-US" sz="1800" dirty="0"/>
              <a:t>{</a:t>
            </a:r>
          </a:p>
          <a:p>
            <a:pPr marL="0" indent="0">
              <a:buNone/>
            </a:pPr>
            <a:r>
              <a:rPr lang="en-US" sz="1800" dirty="0"/>
              <a:t>    </a:t>
            </a:r>
            <a:r>
              <a:rPr lang="en-US" sz="1800" dirty="0" err="1"/>
              <a:t>int</a:t>
            </a:r>
            <a:r>
              <a:rPr lang="en-US" sz="1800" dirty="0"/>
              <a:t> a = 5, b = 5, c = 10, result;</a:t>
            </a:r>
          </a:p>
          <a:p>
            <a:pPr marL="0" indent="0">
              <a:buNone/>
            </a:pPr>
            <a:r>
              <a:rPr lang="en-US" sz="1800" dirty="0" smtClean="0"/>
              <a:t>    </a:t>
            </a:r>
            <a:r>
              <a:rPr lang="en-US" sz="1800" dirty="0"/>
              <a:t>result = (a == b) &amp;&amp; (c &gt; b);</a:t>
            </a:r>
          </a:p>
          <a:p>
            <a:pPr marL="0" indent="0">
              <a:buNone/>
            </a:pPr>
            <a:r>
              <a:rPr lang="en-US" sz="1800" dirty="0"/>
              <a:t>    </a:t>
            </a:r>
            <a:r>
              <a:rPr lang="en-US" sz="1800" dirty="0" err="1"/>
              <a:t>printf</a:t>
            </a:r>
            <a:r>
              <a:rPr lang="en-US" sz="1800" dirty="0"/>
              <a:t>("(a == b) &amp;&amp; (c &gt; b) equals to %d \n", result);</a:t>
            </a:r>
          </a:p>
          <a:p>
            <a:pPr marL="0" indent="0">
              <a:buNone/>
            </a:pPr>
            <a:endParaRPr lang="en-US" sz="1800" dirty="0"/>
          </a:p>
          <a:p>
            <a:pPr marL="0" indent="0">
              <a:buNone/>
            </a:pPr>
            <a:r>
              <a:rPr lang="en-US" sz="1800" dirty="0"/>
              <a:t>    result = (a == b) || (c &lt; b);</a:t>
            </a:r>
          </a:p>
          <a:p>
            <a:pPr marL="0" indent="0">
              <a:buNone/>
            </a:pPr>
            <a:r>
              <a:rPr lang="en-US" sz="1800" dirty="0"/>
              <a:t>    </a:t>
            </a:r>
            <a:r>
              <a:rPr lang="en-US" sz="1800" dirty="0" err="1"/>
              <a:t>printf</a:t>
            </a:r>
            <a:r>
              <a:rPr lang="en-US" sz="1800" dirty="0"/>
              <a:t>("(a == b) || (c &lt; b) equals to %d \n", result);</a:t>
            </a:r>
          </a:p>
          <a:p>
            <a:pPr marL="0" indent="0">
              <a:buNone/>
            </a:pPr>
            <a:endParaRPr lang="en-US" sz="1800" dirty="0"/>
          </a:p>
          <a:p>
            <a:pPr marL="0" indent="0">
              <a:buNone/>
            </a:pPr>
            <a:r>
              <a:rPr lang="en-US" sz="1800" dirty="0"/>
              <a:t>    result = (a != b) || (c &lt; b);</a:t>
            </a:r>
          </a:p>
          <a:p>
            <a:pPr marL="0" indent="0">
              <a:buNone/>
            </a:pPr>
            <a:r>
              <a:rPr lang="en-US" sz="1800" dirty="0"/>
              <a:t>    </a:t>
            </a:r>
            <a:r>
              <a:rPr lang="en-US" sz="1800" dirty="0" err="1"/>
              <a:t>printf</a:t>
            </a:r>
            <a:r>
              <a:rPr lang="en-US" sz="1800" dirty="0"/>
              <a:t>("(a != b) || (c &lt; b) equals to %d \n", result);</a:t>
            </a:r>
          </a:p>
          <a:p>
            <a:pPr marL="0" indent="0">
              <a:buNone/>
            </a:pPr>
            <a:endParaRPr lang="en-US" sz="1800" dirty="0"/>
          </a:p>
          <a:p>
            <a:pPr marL="0" indent="0">
              <a:buNone/>
            </a:pPr>
            <a:r>
              <a:rPr lang="en-US" sz="1800" dirty="0"/>
              <a:t>    result = !(a != b);</a:t>
            </a:r>
          </a:p>
          <a:p>
            <a:pPr marL="0" indent="0">
              <a:buNone/>
            </a:pPr>
            <a:r>
              <a:rPr lang="en-US" sz="1800" dirty="0"/>
              <a:t>    </a:t>
            </a:r>
            <a:r>
              <a:rPr lang="en-US" sz="1800" dirty="0" err="1"/>
              <a:t>printf</a:t>
            </a:r>
            <a:r>
              <a:rPr lang="en-US" sz="1800" dirty="0"/>
              <a:t>("!(a </a:t>
            </a:r>
            <a:r>
              <a:rPr lang="en-US" sz="1800" dirty="0" smtClean="0"/>
              <a:t>!= </a:t>
            </a:r>
            <a:r>
              <a:rPr lang="en-US" sz="1800" dirty="0"/>
              <a:t>b) equals to %d \n", result);</a:t>
            </a:r>
          </a:p>
          <a:p>
            <a:pPr marL="0" indent="0">
              <a:buNone/>
            </a:pPr>
            <a:endParaRPr lang="en-US" sz="1800" dirty="0"/>
          </a:p>
          <a:p>
            <a:pPr marL="0" indent="0">
              <a:buNone/>
            </a:pPr>
            <a:r>
              <a:rPr lang="en-US" sz="1800" dirty="0"/>
              <a:t>    result = !(a == b);</a:t>
            </a:r>
          </a:p>
          <a:p>
            <a:pPr marL="0" indent="0">
              <a:buNone/>
            </a:pPr>
            <a:r>
              <a:rPr lang="en-US" sz="1800" dirty="0"/>
              <a:t>    </a:t>
            </a:r>
            <a:r>
              <a:rPr lang="en-US" sz="1800" dirty="0" err="1"/>
              <a:t>printf</a:t>
            </a:r>
            <a:r>
              <a:rPr lang="en-US" sz="1800" dirty="0"/>
              <a:t>("!(a == b) equals to %d \n", result</a:t>
            </a:r>
            <a:r>
              <a:rPr lang="en-US" sz="1800" dirty="0" smtClean="0"/>
              <a:t>);</a:t>
            </a:r>
          </a:p>
          <a:p>
            <a:pPr marL="0" indent="0">
              <a:buNone/>
            </a:pPr>
            <a:r>
              <a:rPr lang="en-US" sz="1800" dirty="0"/>
              <a:t>}</a:t>
            </a:r>
          </a:p>
          <a:p>
            <a:pPr marL="0" indent="0">
              <a:buNone/>
            </a:pPr>
            <a:endParaRPr lang="en-US" sz="1800" dirty="0"/>
          </a:p>
          <a:p>
            <a:pPr marL="0" indent="0">
              <a:buNone/>
            </a:pPr>
            <a:r>
              <a:rPr lang="en-US" sz="1800" dirty="0"/>
              <a:t> </a:t>
            </a:r>
          </a:p>
        </p:txBody>
      </p:sp>
    </p:spTree>
    <p:extLst>
      <p:ext uri="{BB962C8B-B14F-4D97-AF65-F5344CB8AC3E}">
        <p14:creationId xmlns:p14="http://schemas.microsoft.com/office/powerpoint/2010/main" val="996631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Bitwise </a:t>
            </a:r>
            <a:r>
              <a:rPr lang="en-US" b="1" dirty="0" smtClean="0"/>
              <a:t>Operators</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2400" dirty="0" smtClean="0"/>
              <a:t>During </a:t>
            </a:r>
            <a:r>
              <a:rPr lang="en-US" sz="2400" dirty="0"/>
              <a:t>computation, mathematical operations like: addition, subtraction, addition and division are converted to bit-level which makes processing faster and saves power.</a:t>
            </a:r>
          </a:p>
          <a:p>
            <a:r>
              <a:rPr lang="en-US" sz="2400" dirty="0"/>
              <a:t>Bitwise operators are used in C programming to perform bit-level operations.</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835997253"/>
              </p:ext>
            </p:extLst>
          </p:nvPr>
        </p:nvGraphicFramePr>
        <p:xfrm>
          <a:off x="609600" y="3505200"/>
          <a:ext cx="8229600" cy="3041650"/>
        </p:xfrm>
        <a:graphic>
          <a:graphicData uri="http://schemas.openxmlformats.org/drawingml/2006/table">
            <a:tbl>
              <a:tblPr>
                <a:tableStyleId>{5940675A-B579-460E-94D1-54222C63F5DA}</a:tableStyleId>
              </a:tblPr>
              <a:tblGrid>
                <a:gridCol w="2590800"/>
                <a:gridCol w="5638800"/>
              </a:tblGrid>
              <a:tr h="0">
                <a:tc>
                  <a:txBody>
                    <a:bodyPr/>
                    <a:lstStyle/>
                    <a:p>
                      <a:pPr algn="l"/>
                      <a:r>
                        <a:rPr lang="en-US" sz="2000" dirty="0">
                          <a:effectLst/>
                        </a:rPr>
                        <a:t>Operators</a:t>
                      </a:r>
                      <a:endParaRPr lang="en-US" sz="2000" b="0" dirty="0">
                        <a:effectLst/>
                      </a:endParaRPr>
                    </a:p>
                  </a:txBody>
                  <a:tcPr marL="63500" marR="50800" marT="95250" marB="88900" anchor="ctr"/>
                </a:tc>
                <a:tc>
                  <a:txBody>
                    <a:bodyPr/>
                    <a:lstStyle/>
                    <a:p>
                      <a:pPr algn="l"/>
                      <a:r>
                        <a:rPr lang="en-US" sz="2000">
                          <a:effectLst/>
                        </a:rPr>
                        <a:t>Meaning of operators</a:t>
                      </a:r>
                      <a:endParaRPr lang="en-US" sz="2000" b="0">
                        <a:effectLst/>
                      </a:endParaRPr>
                    </a:p>
                  </a:txBody>
                  <a:tcPr marL="63500" marR="50800" marT="95250" marB="88900" anchor="ctr"/>
                </a:tc>
              </a:tr>
              <a:tr h="0">
                <a:tc>
                  <a:txBody>
                    <a:bodyPr/>
                    <a:lstStyle/>
                    <a:p>
                      <a:r>
                        <a:rPr lang="en-US" sz="2000">
                          <a:effectLst/>
                        </a:rPr>
                        <a:t>&amp;</a:t>
                      </a:r>
                    </a:p>
                  </a:txBody>
                  <a:tcPr marL="63500" marR="50800" marT="63500" marB="57150" anchor="ctr"/>
                </a:tc>
                <a:tc>
                  <a:txBody>
                    <a:bodyPr/>
                    <a:lstStyle/>
                    <a:p>
                      <a:r>
                        <a:rPr lang="en-US" sz="2000">
                          <a:effectLst/>
                        </a:rPr>
                        <a:t>Bitwise AND</a:t>
                      </a:r>
                    </a:p>
                  </a:txBody>
                  <a:tcPr marL="63500" marR="50800" marT="63500" marB="57150" anchor="ctr"/>
                </a:tc>
              </a:tr>
              <a:tr h="0">
                <a:tc>
                  <a:txBody>
                    <a:bodyPr/>
                    <a:lstStyle/>
                    <a:p>
                      <a:r>
                        <a:rPr lang="en-US" sz="2000">
                          <a:effectLst/>
                        </a:rPr>
                        <a:t>|</a:t>
                      </a:r>
                    </a:p>
                  </a:txBody>
                  <a:tcPr marL="63500" marR="50800" marT="63500" marB="57150" anchor="ctr"/>
                </a:tc>
                <a:tc>
                  <a:txBody>
                    <a:bodyPr/>
                    <a:lstStyle/>
                    <a:p>
                      <a:r>
                        <a:rPr lang="en-US" sz="2000" dirty="0">
                          <a:effectLst/>
                        </a:rPr>
                        <a:t>Bitwise OR</a:t>
                      </a:r>
                    </a:p>
                  </a:txBody>
                  <a:tcPr marL="63500" marR="50800" marT="63500" marB="57150" anchor="ctr"/>
                </a:tc>
              </a:tr>
              <a:tr h="0">
                <a:tc>
                  <a:txBody>
                    <a:bodyPr/>
                    <a:lstStyle/>
                    <a:p>
                      <a:r>
                        <a:rPr lang="en-US" sz="2000" dirty="0">
                          <a:effectLst/>
                        </a:rPr>
                        <a:t>^</a:t>
                      </a:r>
                    </a:p>
                  </a:txBody>
                  <a:tcPr marL="63500" marR="50800" marT="63500" marB="57150" anchor="ctr"/>
                </a:tc>
                <a:tc>
                  <a:txBody>
                    <a:bodyPr/>
                    <a:lstStyle/>
                    <a:p>
                      <a:r>
                        <a:rPr lang="en-US" sz="2000">
                          <a:effectLst/>
                        </a:rPr>
                        <a:t>Bitwise exclusive OR</a:t>
                      </a:r>
                    </a:p>
                  </a:txBody>
                  <a:tcPr marL="63500" marR="50800" marT="63500" marB="57150" anchor="ctr"/>
                </a:tc>
              </a:tr>
              <a:tr h="0">
                <a:tc>
                  <a:txBody>
                    <a:bodyPr/>
                    <a:lstStyle/>
                    <a:p>
                      <a:r>
                        <a:rPr lang="en-US" sz="2000">
                          <a:effectLst/>
                        </a:rPr>
                        <a:t>~</a:t>
                      </a:r>
                    </a:p>
                  </a:txBody>
                  <a:tcPr marL="63500" marR="50800" marT="63500" marB="57150" anchor="ctr"/>
                </a:tc>
                <a:tc>
                  <a:txBody>
                    <a:bodyPr/>
                    <a:lstStyle/>
                    <a:p>
                      <a:r>
                        <a:rPr lang="en-US" sz="2000">
                          <a:effectLst/>
                        </a:rPr>
                        <a:t>Bitwise complement</a:t>
                      </a:r>
                    </a:p>
                  </a:txBody>
                  <a:tcPr marL="63500" marR="50800" marT="63500" marB="57150" anchor="ctr"/>
                </a:tc>
              </a:tr>
              <a:tr h="0">
                <a:tc>
                  <a:txBody>
                    <a:bodyPr/>
                    <a:lstStyle/>
                    <a:p>
                      <a:r>
                        <a:rPr lang="en-US" sz="2000">
                          <a:effectLst/>
                        </a:rPr>
                        <a:t>&lt;&lt;</a:t>
                      </a:r>
                    </a:p>
                  </a:txBody>
                  <a:tcPr marL="63500" marR="50800" marT="63500" marB="57150" anchor="ctr"/>
                </a:tc>
                <a:tc>
                  <a:txBody>
                    <a:bodyPr/>
                    <a:lstStyle/>
                    <a:p>
                      <a:r>
                        <a:rPr lang="en-US" sz="2000">
                          <a:effectLst/>
                        </a:rPr>
                        <a:t>Shift left</a:t>
                      </a:r>
                    </a:p>
                  </a:txBody>
                  <a:tcPr marL="63500" marR="50800" marT="63500" marB="57150" anchor="ctr"/>
                </a:tc>
              </a:tr>
              <a:tr h="0">
                <a:tc>
                  <a:txBody>
                    <a:bodyPr/>
                    <a:lstStyle/>
                    <a:p>
                      <a:r>
                        <a:rPr lang="en-US" sz="2000">
                          <a:effectLst/>
                        </a:rPr>
                        <a:t>&gt;&gt;</a:t>
                      </a:r>
                    </a:p>
                  </a:txBody>
                  <a:tcPr marL="63500" marR="50800" marT="63500" marB="57150" anchor="ctr"/>
                </a:tc>
                <a:tc>
                  <a:txBody>
                    <a:bodyPr/>
                    <a:lstStyle/>
                    <a:p>
                      <a:r>
                        <a:rPr lang="en-US" sz="2000" dirty="0">
                          <a:effectLst/>
                        </a:rPr>
                        <a:t>Shift right</a:t>
                      </a:r>
                    </a:p>
                  </a:txBody>
                  <a:tcPr marL="63500" marR="50800" marT="63500" marB="57150" anchor="ctr"/>
                </a:tc>
              </a:tr>
            </a:tbl>
          </a:graphicData>
        </a:graphic>
      </p:graphicFrame>
    </p:spTree>
    <p:extLst>
      <p:ext uri="{BB962C8B-B14F-4D97-AF65-F5344CB8AC3E}">
        <p14:creationId xmlns:p14="http://schemas.microsoft.com/office/powerpoint/2010/main" val="63422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Bitwise AND operator </a:t>
            </a:r>
            <a:r>
              <a:rPr lang="en-US" b="1" dirty="0" smtClean="0"/>
              <a:t>&amp;</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sz="2400" dirty="0"/>
              <a:t>The output of bitwise AND is 1 if the corresponding bits of two operands is 1. If either bit of an operand is 0, the result of corresponding bit is evaluated to 0.</a:t>
            </a:r>
          </a:p>
          <a:p>
            <a:r>
              <a:rPr lang="en-US" sz="2400" dirty="0"/>
              <a:t>Let us suppose the bitwise AND operation of two integers 12 and </a:t>
            </a:r>
            <a:r>
              <a:rPr lang="en-US" sz="2400" dirty="0" smtClean="0"/>
              <a:t>25.</a:t>
            </a:r>
          </a:p>
          <a:p>
            <a:pPr marL="0" indent="0">
              <a:buNone/>
            </a:pPr>
            <a:r>
              <a:rPr lang="en-US" sz="2400" dirty="0"/>
              <a:t> </a:t>
            </a:r>
            <a:r>
              <a:rPr lang="en-US" sz="2400" dirty="0" smtClean="0"/>
              <a:t>     12 </a:t>
            </a:r>
            <a:r>
              <a:rPr lang="en-US" sz="2400" dirty="0"/>
              <a:t>= 00001100 (In Binary) </a:t>
            </a:r>
            <a:endParaRPr lang="en-US" sz="2400" dirty="0" smtClean="0"/>
          </a:p>
          <a:p>
            <a:pPr marL="400050" lvl="1" indent="0">
              <a:buNone/>
            </a:pPr>
            <a:r>
              <a:rPr lang="en-US" sz="2400" dirty="0" smtClean="0"/>
              <a:t>25 </a:t>
            </a:r>
            <a:r>
              <a:rPr lang="en-US" sz="2400" dirty="0"/>
              <a:t>= 00011001 (In Binary) </a:t>
            </a:r>
            <a:endParaRPr lang="en-US" sz="2400" dirty="0" smtClean="0"/>
          </a:p>
          <a:p>
            <a:pPr marL="400050" lvl="1" indent="0">
              <a:buNone/>
            </a:pPr>
            <a:r>
              <a:rPr lang="en-US" sz="2400" dirty="0" smtClean="0"/>
              <a:t>Bit </a:t>
            </a:r>
            <a:r>
              <a:rPr lang="en-US" sz="2400" dirty="0"/>
              <a:t>Operation of 12 and 25 </a:t>
            </a:r>
            <a:endParaRPr lang="en-US" sz="2400" dirty="0" smtClean="0"/>
          </a:p>
          <a:p>
            <a:pPr marL="400050" lvl="1" indent="0">
              <a:buNone/>
            </a:pPr>
            <a:r>
              <a:rPr lang="en-US" sz="2400" dirty="0" smtClean="0"/>
              <a:t>    00001100 </a:t>
            </a:r>
          </a:p>
          <a:p>
            <a:pPr marL="400050" lvl="1" indent="0">
              <a:buNone/>
            </a:pPr>
            <a:r>
              <a:rPr lang="en-US" sz="2400" dirty="0" smtClean="0"/>
              <a:t>&amp; 00011001 </a:t>
            </a:r>
          </a:p>
          <a:p>
            <a:pPr marL="400050" lvl="1" indent="0">
              <a:buNone/>
            </a:pPr>
            <a:r>
              <a:rPr lang="en-US" sz="2400" dirty="0" smtClean="0"/>
              <a:t>   </a:t>
            </a:r>
          </a:p>
          <a:p>
            <a:pPr marL="400050" lvl="1" indent="0">
              <a:buNone/>
            </a:pPr>
            <a:r>
              <a:rPr lang="en-US" sz="2400" dirty="0" smtClean="0"/>
              <a:t>    00001000 </a:t>
            </a:r>
            <a:r>
              <a:rPr lang="en-US" sz="2400" dirty="0"/>
              <a:t>= 8 (In decimal)</a:t>
            </a:r>
          </a:p>
        </p:txBody>
      </p:sp>
      <p:cxnSp>
        <p:nvCxnSpPr>
          <p:cNvPr id="5" name="Straight Connector 4"/>
          <p:cNvCxnSpPr/>
          <p:nvPr/>
        </p:nvCxnSpPr>
        <p:spPr>
          <a:xfrm>
            <a:off x="914400" y="5943600"/>
            <a:ext cx="1828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1156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#include &lt;</a:t>
            </a:r>
            <a:r>
              <a:rPr lang="en-US" sz="2400" dirty="0" err="1"/>
              <a:t>stdio.h</a:t>
            </a:r>
            <a:r>
              <a:rPr lang="en-US" sz="2400" dirty="0"/>
              <a:t>&gt;</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int</a:t>
            </a:r>
            <a:r>
              <a:rPr lang="en-US" sz="2400" dirty="0"/>
              <a:t> a = 12, b = 25;</a:t>
            </a:r>
          </a:p>
          <a:p>
            <a:pPr marL="0" indent="0">
              <a:buNone/>
            </a:pPr>
            <a:r>
              <a:rPr lang="en-US" sz="2400" dirty="0"/>
              <a:t>    </a:t>
            </a:r>
            <a:r>
              <a:rPr lang="en-US" sz="2400" dirty="0" err="1"/>
              <a:t>printf</a:t>
            </a:r>
            <a:r>
              <a:rPr lang="en-US" sz="2400" dirty="0"/>
              <a:t>("Output = %d", </a:t>
            </a:r>
            <a:r>
              <a:rPr lang="en-US" sz="2400" dirty="0" err="1"/>
              <a:t>a&amp;b</a:t>
            </a:r>
            <a:r>
              <a:rPr lang="en-US" sz="2400" dirty="0"/>
              <a:t>);</a:t>
            </a:r>
          </a:p>
          <a:p>
            <a:pPr marL="0" indent="0">
              <a:buNone/>
            </a:pPr>
            <a:r>
              <a:rPr lang="en-US" sz="2400" dirty="0"/>
              <a:t>    return 0;</a:t>
            </a:r>
          </a:p>
          <a:p>
            <a:pPr marL="0" indent="0">
              <a:buNone/>
            </a:pPr>
            <a:r>
              <a:rPr lang="en-US" sz="2400" dirty="0"/>
              <a:t>}</a:t>
            </a:r>
          </a:p>
        </p:txBody>
      </p:sp>
    </p:spTree>
    <p:extLst>
      <p:ext uri="{BB962C8B-B14F-4D97-AF65-F5344CB8AC3E}">
        <p14:creationId xmlns:p14="http://schemas.microsoft.com/office/powerpoint/2010/main" val="1937443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Operators</a:t>
            </a:r>
            <a:endParaRPr lang="en-US" dirty="0"/>
          </a:p>
        </p:txBody>
      </p:sp>
      <p:sp>
        <p:nvSpPr>
          <p:cNvPr id="3" name="Content Placeholder 2"/>
          <p:cNvSpPr>
            <a:spLocks noGrp="1"/>
          </p:cNvSpPr>
          <p:nvPr>
            <p:ph idx="1"/>
          </p:nvPr>
        </p:nvSpPr>
        <p:spPr/>
        <p:txBody>
          <a:bodyPr>
            <a:noAutofit/>
          </a:bodyPr>
          <a:lstStyle/>
          <a:p>
            <a:pPr fontAlgn="base"/>
            <a:r>
              <a:rPr lang="en-US" sz="2400" dirty="0"/>
              <a:t>The symbols which are used to perform logical and mathematical operations in a C program are called C operators.</a:t>
            </a:r>
          </a:p>
          <a:p>
            <a:pPr fontAlgn="base"/>
            <a:r>
              <a:rPr lang="en-US" sz="2400" dirty="0"/>
              <a:t>These C operators join individual constants and variables to form expressions</a:t>
            </a:r>
            <a:r>
              <a:rPr lang="en-US" sz="2400" dirty="0" smtClean="0"/>
              <a:t>.</a:t>
            </a:r>
          </a:p>
          <a:p>
            <a:pPr fontAlgn="base"/>
            <a:r>
              <a:rPr lang="en-US" sz="2400" dirty="0" smtClean="0"/>
              <a:t>An operator is a symbol that instructs C to perform some operation, or action, on one or more operands.</a:t>
            </a:r>
          </a:p>
          <a:p>
            <a:pPr fontAlgn="base"/>
            <a:r>
              <a:rPr lang="en-US" sz="2400" dirty="0" smtClean="0"/>
              <a:t>An operand is something that an operator acts on.</a:t>
            </a:r>
            <a:endParaRPr lang="en-US" sz="2400" dirty="0"/>
          </a:p>
          <a:p>
            <a:pPr fontAlgn="base"/>
            <a:r>
              <a:rPr lang="en-US" sz="2400" dirty="0" smtClean="0"/>
              <a:t>Consider </a:t>
            </a:r>
            <a:r>
              <a:rPr lang="en-US" sz="2400" dirty="0"/>
              <a:t>the expression A + B * 5. where, +, * are operators, A, B  are variables, 5 is constant and A + B * 5 is an expression</a:t>
            </a:r>
          </a:p>
          <a:p>
            <a:endParaRPr lang="en-US" sz="2400" dirty="0"/>
          </a:p>
        </p:txBody>
      </p:sp>
    </p:spTree>
    <p:extLst>
      <p:ext uri="{BB962C8B-B14F-4D97-AF65-F5344CB8AC3E}">
        <p14:creationId xmlns:p14="http://schemas.microsoft.com/office/powerpoint/2010/main" val="1995176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Bitwise OR operator </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dirty="0"/>
              <a:t>output of bitwise OR is 1 if at least one corresponding bit of two operands is 1. In C Programming, bitwise OR operator is denoted by </a:t>
            </a:r>
            <a:r>
              <a:rPr lang="en-US" sz="2400" dirty="0" smtClean="0"/>
              <a:t>|.</a:t>
            </a:r>
          </a:p>
          <a:p>
            <a:pPr marL="0" indent="0">
              <a:buNone/>
            </a:pPr>
            <a:r>
              <a:rPr lang="en-US" sz="2400" dirty="0" smtClean="0"/>
              <a:t>	12 </a:t>
            </a:r>
            <a:r>
              <a:rPr lang="en-US" sz="2400" dirty="0"/>
              <a:t>= 00001100 (In Binary) </a:t>
            </a:r>
            <a:endParaRPr lang="en-US" sz="2400" dirty="0" smtClean="0"/>
          </a:p>
          <a:p>
            <a:pPr marL="0" indent="0">
              <a:buNone/>
            </a:pPr>
            <a:r>
              <a:rPr lang="en-US" sz="2400" dirty="0"/>
              <a:t>	</a:t>
            </a:r>
            <a:r>
              <a:rPr lang="en-US" sz="2400" dirty="0" smtClean="0"/>
              <a:t>25 </a:t>
            </a:r>
            <a:r>
              <a:rPr lang="en-US" sz="2400" dirty="0"/>
              <a:t>= 00011001 (In Binary) </a:t>
            </a:r>
            <a:endParaRPr lang="en-US" sz="2400" dirty="0" smtClean="0"/>
          </a:p>
          <a:p>
            <a:pPr marL="0" indent="0">
              <a:buNone/>
            </a:pPr>
            <a:r>
              <a:rPr lang="en-US" sz="2400" dirty="0"/>
              <a:t>	</a:t>
            </a:r>
            <a:r>
              <a:rPr lang="en-US" sz="2400" dirty="0" smtClean="0"/>
              <a:t>Bitwise </a:t>
            </a:r>
            <a:r>
              <a:rPr lang="en-US" sz="2400" dirty="0"/>
              <a:t>OR Operation of 12 and 25 </a:t>
            </a:r>
            <a:r>
              <a:rPr lang="en-US" sz="2400" dirty="0" smtClean="0"/>
              <a:t>	</a:t>
            </a:r>
          </a:p>
          <a:p>
            <a:pPr marL="0" indent="0">
              <a:buNone/>
            </a:pPr>
            <a:r>
              <a:rPr lang="en-US" sz="2400" dirty="0"/>
              <a:t>	 </a:t>
            </a:r>
            <a:r>
              <a:rPr lang="en-US" sz="2400" dirty="0" smtClean="0"/>
              <a:t>  00001100 </a:t>
            </a:r>
          </a:p>
          <a:p>
            <a:pPr marL="0" indent="0">
              <a:buNone/>
            </a:pPr>
            <a:r>
              <a:rPr lang="en-US" sz="2400" dirty="0"/>
              <a:t>	</a:t>
            </a:r>
            <a:r>
              <a:rPr lang="en-US" sz="2400" dirty="0" smtClean="0"/>
              <a:t>| 00011001 </a:t>
            </a:r>
          </a:p>
          <a:p>
            <a:pPr marL="0" indent="0">
              <a:buNone/>
            </a:pPr>
            <a:endParaRPr lang="en-US" sz="2400" dirty="0" smtClean="0"/>
          </a:p>
          <a:p>
            <a:pPr marL="0" indent="0">
              <a:buNone/>
            </a:pPr>
            <a:r>
              <a:rPr lang="en-US" sz="2400" dirty="0"/>
              <a:t>	</a:t>
            </a:r>
            <a:r>
              <a:rPr lang="en-US" sz="2400" dirty="0" smtClean="0"/>
              <a:t>   00011101 </a:t>
            </a:r>
            <a:r>
              <a:rPr lang="en-US" sz="2400" dirty="0"/>
              <a:t>= 29 (In decimal)</a:t>
            </a:r>
          </a:p>
          <a:p>
            <a:endParaRPr lang="en-US" sz="2400" dirty="0"/>
          </a:p>
        </p:txBody>
      </p:sp>
      <p:cxnSp>
        <p:nvCxnSpPr>
          <p:cNvPr id="5" name="Straight Connector 4"/>
          <p:cNvCxnSpPr/>
          <p:nvPr/>
        </p:nvCxnSpPr>
        <p:spPr>
          <a:xfrm>
            <a:off x="1447800" y="5257800"/>
            <a:ext cx="2133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2911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#include &lt;</a:t>
            </a:r>
            <a:r>
              <a:rPr lang="en-US" sz="2400" dirty="0" err="1"/>
              <a:t>stdio.h</a:t>
            </a:r>
            <a:r>
              <a:rPr lang="en-US" sz="2400" dirty="0"/>
              <a:t>&gt;</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int</a:t>
            </a:r>
            <a:r>
              <a:rPr lang="en-US" sz="2400" dirty="0"/>
              <a:t> a = 12, b = 25;</a:t>
            </a:r>
          </a:p>
          <a:p>
            <a:pPr marL="0" indent="0">
              <a:buNone/>
            </a:pPr>
            <a:r>
              <a:rPr lang="en-US" sz="2400" dirty="0"/>
              <a:t>    </a:t>
            </a:r>
            <a:r>
              <a:rPr lang="en-US" sz="2400" dirty="0" err="1"/>
              <a:t>printf</a:t>
            </a:r>
            <a:r>
              <a:rPr lang="en-US" sz="2400" dirty="0"/>
              <a:t>("Output = %d", </a:t>
            </a:r>
            <a:r>
              <a:rPr lang="en-US" sz="2400" dirty="0" err="1"/>
              <a:t>a|b</a:t>
            </a:r>
            <a:r>
              <a:rPr lang="en-US" sz="2400" dirty="0"/>
              <a:t>);</a:t>
            </a:r>
          </a:p>
          <a:p>
            <a:pPr marL="0" indent="0">
              <a:buNone/>
            </a:pPr>
            <a:r>
              <a:rPr lang="en-US" sz="2400" dirty="0"/>
              <a:t>    return 0;</a:t>
            </a:r>
          </a:p>
          <a:p>
            <a:pPr marL="0" indent="0">
              <a:buNone/>
            </a:pPr>
            <a:r>
              <a:rPr lang="en-US" sz="2400" dirty="0"/>
              <a:t>}</a:t>
            </a:r>
          </a:p>
        </p:txBody>
      </p:sp>
    </p:spTree>
    <p:extLst>
      <p:ext uri="{BB962C8B-B14F-4D97-AF65-F5344CB8AC3E}">
        <p14:creationId xmlns:p14="http://schemas.microsoft.com/office/powerpoint/2010/main" val="544225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Bitwise XOR (exclusive OR) operator </a:t>
            </a:r>
            <a:r>
              <a:rPr lang="en-US" b="1" dirty="0" smtClean="0"/>
              <a:t>^</a:t>
            </a:r>
            <a:endParaRPr lang="en-US" dirty="0"/>
          </a:p>
        </p:txBody>
      </p:sp>
      <p:sp>
        <p:nvSpPr>
          <p:cNvPr id="3" name="Content Placeholder 2"/>
          <p:cNvSpPr>
            <a:spLocks noGrp="1"/>
          </p:cNvSpPr>
          <p:nvPr>
            <p:ph idx="1"/>
          </p:nvPr>
        </p:nvSpPr>
        <p:spPr/>
        <p:txBody>
          <a:bodyPr>
            <a:noAutofit/>
          </a:bodyPr>
          <a:lstStyle/>
          <a:p>
            <a:r>
              <a:rPr lang="en-US" sz="2400" dirty="0"/>
              <a:t>The result of bitwise XOR operator is 1 if the corresponding bits of two operands are opposite. It is denoted by </a:t>
            </a:r>
            <a:r>
              <a:rPr lang="en-US" sz="2400" dirty="0" smtClean="0"/>
              <a:t>^.</a:t>
            </a:r>
          </a:p>
          <a:p>
            <a:pPr marL="0" indent="0">
              <a:buNone/>
            </a:pPr>
            <a:r>
              <a:rPr lang="en-US" sz="2400" dirty="0" smtClean="0"/>
              <a:t>	12 </a:t>
            </a:r>
            <a:r>
              <a:rPr lang="en-US" sz="2400" dirty="0"/>
              <a:t>= 00001100 (In Binary) </a:t>
            </a:r>
          </a:p>
          <a:p>
            <a:pPr marL="0" indent="0">
              <a:buNone/>
            </a:pPr>
            <a:r>
              <a:rPr lang="en-US" sz="2400" dirty="0" smtClean="0"/>
              <a:t>	25 </a:t>
            </a:r>
            <a:r>
              <a:rPr lang="en-US" sz="2400" dirty="0"/>
              <a:t>= 00011001 (In Binary) </a:t>
            </a:r>
            <a:endParaRPr lang="en-US" sz="2400" dirty="0" smtClean="0"/>
          </a:p>
          <a:p>
            <a:pPr marL="0" indent="0">
              <a:buNone/>
            </a:pPr>
            <a:r>
              <a:rPr lang="en-US" sz="2400" dirty="0"/>
              <a:t>	</a:t>
            </a:r>
            <a:r>
              <a:rPr lang="en-US" sz="2400" dirty="0" smtClean="0"/>
              <a:t>Bitwise </a:t>
            </a:r>
            <a:r>
              <a:rPr lang="en-US" sz="2400" dirty="0"/>
              <a:t>XOR Operation of 12 and 25 </a:t>
            </a:r>
            <a:r>
              <a:rPr lang="en-US" sz="2400" dirty="0" smtClean="0"/>
              <a:t>	    	   </a:t>
            </a:r>
          </a:p>
          <a:p>
            <a:pPr marL="0" indent="0">
              <a:buNone/>
            </a:pPr>
            <a:r>
              <a:rPr lang="en-US" sz="2400" dirty="0"/>
              <a:t>	</a:t>
            </a:r>
            <a:r>
              <a:rPr lang="en-US" sz="2400" dirty="0" smtClean="0"/>
              <a:t>   00001100 </a:t>
            </a:r>
          </a:p>
          <a:p>
            <a:pPr marL="0" indent="0">
              <a:buNone/>
            </a:pPr>
            <a:r>
              <a:rPr lang="en-US" sz="2400" dirty="0"/>
              <a:t>	</a:t>
            </a:r>
            <a:r>
              <a:rPr lang="en-US" sz="2400" dirty="0" smtClean="0"/>
              <a:t>^ </a:t>
            </a:r>
            <a:r>
              <a:rPr lang="en-US" sz="2400" dirty="0"/>
              <a:t>00011001 </a:t>
            </a:r>
            <a:endParaRPr lang="en-US" sz="2400" dirty="0" smtClean="0"/>
          </a:p>
          <a:p>
            <a:pPr marL="0" indent="0">
              <a:buNone/>
            </a:pPr>
            <a:r>
              <a:rPr lang="en-US" sz="2400" dirty="0"/>
              <a:t>	</a:t>
            </a:r>
            <a:r>
              <a:rPr lang="en-US" sz="2400" dirty="0" smtClean="0"/>
              <a:t>   ________ </a:t>
            </a:r>
          </a:p>
          <a:p>
            <a:pPr marL="0" indent="0">
              <a:buNone/>
            </a:pPr>
            <a:r>
              <a:rPr lang="en-US" sz="2400" dirty="0"/>
              <a:t>	 </a:t>
            </a:r>
            <a:r>
              <a:rPr lang="en-US" sz="2400" dirty="0" smtClean="0"/>
              <a:t>   00010101 </a:t>
            </a:r>
            <a:r>
              <a:rPr lang="en-US" sz="2400" dirty="0"/>
              <a:t>= 21 (In decimal)</a:t>
            </a:r>
          </a:p>
        </p:txBody>
      </p:sp>
    </p:spTree>
    <p:extLst>
      <p:ext uri="{BB962C8B-B14F-4D97-AF65-F5344CB8AC3E}">
        <p14:creationId xmlns:p14="http://schemas.microsoft.com/office/powerpoint/2010/main" val="1760409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Bitwise complement operator </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400" dirty="0" smtClean="0"/>
              <a:t>Bitwise </a:t>
            </a:r>
            <a:r>
              <a:rPr lang="en-US" sz="2400" dirty="0"/>
              <a:t>compliment operator is an unary operator (works on only one operand). It changes 1 to 0 and 0 to 1. It is denoted by ~.</a:t>
            </a:r>
          </a:p>
          <a:p>
            <a:pPr marL="0" indent="0">
              <a:buNone/>
            </a:pPr>
            <a:r>
              <a:rPr lang="en-US" sz="2400" dirty="0" smtClean="0"/>
              <a:t>	35 </a:t>
            </a:r>
            <a:r>
              <a:rPr lang="en-US" sz="2400" dirty="0"/>
              <a:t>= 00100011 (In Binary) </a:t>
            </a:r>
            <a:endParaRPr lang="en-US" sz="2400" dirty="0" smtClean="0"/>
          </a:p>
          <a:p>
            <a:pPr marL="0" indent="0">
              <a:buNone/>
            </a:pPr>
            <a:r>
              <a:rPr lang="en-US" sz="2400" dirty="0"/>
              <a:t>	</a:t>
            </a:r>
            <a:r>
              <a:rPr lang="en-US" sz="2400" dirty="0" smtClean="0"/>
              <a:t>Bitwise </a:t>
            </a:r>
            <a:r>
              <a:rPr lang="en-US" sz="2400" dirty="0"/>
              <a:t>complement Operation of 35 </a:t>
            </a:r>
          </a:p>
          <a:p>
            <a:pPr marL="0" indent="0">
              <a:buNone/>
            </a:pPr>
            <a:r>
              <a:rPr lang="en-US" sz="2400" dirty="0" smtClean="0"/>
              <a:t>	~ </a:t>
            </a:r>
            <a:r>
              <a:rPr lang="en-US" sz="2400" dirty="0"/>
              <a:t>00100011 </a:t>
            </a:r>
            <a:endParaRPr lang="en-US" sz="2400" dirty="0" smtClean="0"/>
          </a:p>
          <a:p>
            <a:pPr marL="0" indent="0">
              <a:buNone/>
            </a:pPr>
            <a:r>
              <a:rPr lang="en-US" sz="2400" dirty="0"/>
              <a:t>	</a:t>
            </a:r>
            <a:r>
              <a:rPr lang="en-US" sz="2400" dirty="0" smtClean="0"/>
              <a:t>   ________ </a:t>
            </a:r>
          </a:p>
          <a:p>
            <a:pPr marL="0" indent="0">
              <a:buNone/>
            </a:pPr>
            <a:r>
              <a:rPr lang="en-US" sz="2400" dirty="0"/>
              <a:t>	 </a:t>
            </a:r>
            <a:r>
              <a:rPr lang="en-US" sz="2400" dirty="0" smtClean="0"/>
              <a:t>  11011100 </a:t>
            </a:r>
            <a:r>
              <a:rPr lang="en-US" sz="2400" dirty="0"/>
              <a:t>= 220 (In decimal)</a:t>
            </a:r>
          </a:p>
        </p:txBody>
      </p:sp>
    </p:spTree>
    <p:extLst>
      <p:ext uri="{BB962C8B-B14F-4D97-AF65-F5344CB8AC3E}">
        <p14:creationId xmlns:p14="http://schemas.microsoft.com/office/powerpoint/2010/main" val="1416320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Twist in bitwise complement operator in C Programming</a:t>
            </a:r>
          </a:p>
          <a:p>
            <a:r>
              <a:rPr lang="en-US" sz="2400" dirty="0"/>
              <a:t>The bitwise complement of 35 (~35) is -36 instead of 220, but why?</a:t>
            </a:r>
          </a:p>
          <a:p>
            <a:r>
              <a:rPr lang="en-US" sz="2400" dirty="0"/>
              <a:t>For any integer n, bitwise complement of n will be -(n+1). To understand this, you should have the knowledge of 2's complement.</a:t>
            </a:r>
          </a:p>
          <a:p>
            <a:r>
              <a:rPr lang="en-US" sz="2400" b="1" dirty="0"/>
              <a:t>2's Complement</a:t>
            </a:r>
          </a:p>
          <a:p>
            <a:r>
              <a:rPr lang="en-US" sz="2400" dirty="0"/>
              <a:t>Two's complement is an operation on binary numbers. The 2's complement of a number is equal to the complement of that number plus 1.</a:t>
            </a:r>
          </a:p>
          <a:p>
            <a:endParaRPr lang="en-US" sz="2400" dirty="0"/>
          </a:p>
        </p:txBody>
      </p:sp>
    </p:spTree>
    <p:extLst>
      <p:ext uri="{BB962C8B-B14F-4D97-AF65-F5344CB8AC3E}">
        <p14:creationId xmlns:p14="http://schemas.microsoft.com/office/powerpoint/2010/main" val="2514888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Shift Operators in C </a:t>
            </a:r>
            <a:r>
              <a:rPr lang="en-US" b="1" dirty="0" smtClean="0"/>
              <a:t>programming</a:t>
            </a:r>
            <a:endParaRPr lang="en-US" dirty="0"/>
          </a:p>
        </p:txBody>
      </p:sp>
      <p:sp>
        <p:nvSpPr>
          <p:cNvPr id="3" name="Content Placeholder 2"/>
          <p:cNvSpPr>
            <a:spLocks noGrp="1"/>
          </p:cNvSpPr>
          <p:nvPr>
            <p:ph idx="1"/>
          </p:nvPr>
        </p:nvSpPr>
        <p:spPr/>
        <p:txBody>
          <a:bodyPr>
            <a:noAutofit/>
          </a:bodyPr>
          <a:lstStyle/>
          <a:p>
            <a:r>
              <a:rPr lang="en-US" sz="2400" dirty="0" smtClean="0"/>
              <a:t>There </a:t>
            </a:r>
            <a:r>
              <a:rPr lang="en-US" sz="2400" dirty="0"/>
              <a:t>are two shift operators in C programming:</a:t>
            </a:r>
          </a:p>
          <a:p>
            <a:r>
              <a:rPr lang="en-US" sz="2400" dirty="0"/>
              <a:t>Right shift operator</a:t>
            </a:r>
          </a:p>
          <a:p>
            <a:r>
              <a:rPr lang="en-US" sz="2400" dirty="0"/>
              <a:t>Left shift operator.</a:t>
            </a:r>
          </a:p>
          <a:p>
            <a:r>
              <a:rPr lang="en-US" sz="2400" b="1" dirty="0"/>
              <a:t>Right Shift Operator</a:t>
            </a:r>
          </a:p>
          <a:p>
            <a:r>
              <a:rPr lang="en-US" sz="2400" dirty="0"/>
              <a:t>Right shift operator shifts all bits towards right by certain number of specified bits. It is denoted by &gt;&gt;.</a:t>
            </a:r>
          </a:p>
          <a:p>
            <a:pPr marL="0" indent="0">
              <a:buNone/>
            </a:pPr>
            <a:r>
              <a:rPr lang="en-US" sz="2400" dirty="0" smtClean="0"/>
              <a:t>	212 </a:t>
            </a:r>
            <a:r>
              <a:rPr lang="en-US" sz="2400" dirty="0"/>
              <a:t>= 11010100 (In binary) </a:t>
            </a:r>
            <a:endParaRPr lang="en-US" sz="2400" dirty="0" smtClean="0"/>
          </a:p>
          <a:p>
            <a:pPr marL="0" indent="0">
              <a:buNone/>
            </a:pPr>
            <a:r>
              <a:rPr lang="en-US" sz="2400" dirty="0"/>
              <a:t>	</a:t>
            </a:r>
            <a:r>
              <a:rPr lang="en-US" sz="2400" dirty="0" smtClean="0"/>
              <a:t>212</a:t>
            </a:r>
            <a:r>
              <a:rPr lang="en-US" sz="2400" dirty="0"/>
              <a:t>&gt;&gt;2 = 00110101 (In binary) [Right shift by two bits] </a:t>
            </a:r>
            <a:endParaRPr lang="en-US" sz="2400" dirty="0" smtClean="0"/>
          </a:p>
          <a:p>
            <a:pPr marL="0" indent="0">
              <a:buNone/>
            </a:pPr>
            <a:r>
              <a:rPr lang="en-US" sz="2400" dirty="0"/>
              <a:t>	</a:t>
            </a:r>
            <a:r>
              <a:rPr lang="en-US" sz="2400" dirty="0" smtClean="0"/>
              <a:t>212</a:t>
            </a:r>
            <a:r>
              <a:rPr lang="en-US" sz="2400" dirty="0"/>
              <a:t>&gt;&gt;7 = 00000001 (In binary) </a:t>
            </a:r>
            <a:endParaRPr lang="en-US" sz="2400" dirty="0" smtClean="0"/>
          </a:p>
          <a:p>
            <a:pPr marL="0" indent="0">
              <a:buNone/>
            </a:pPr>
            <a:r>
              <a:rPr lang="en-US" sz="2400" dirty="0"/>
              <a:t>	</a:t>
            </a:r>
            <a:r>
              <a:rPr lang="en-US" sz="2400" dirty="0" smtClean="0"/>
              <a:t>212</a:t>
            </a:r>
            <a:r>
              <a:rPr lang="en-US" sz="2400" dirty="0"/>
              <a:t>&gt;&gt;8 = 00000000 </a:t>
            </a:r>
            <a:endParaRPr lang="en-US" sz="2400" dirty="0" smtClean="0"/>
          </a:p>
          <a:p>
            <a:pPr marL="0" indent="0">
              <a:buNone/>
            </a:pPr>
            <a:r>
              <a:rPr lang="en-US" sz="2400" dirty="0"/>
              <a:t>	</a:t>
            </a:r>
            <a:r>
              <a:rPr lang="en-US" sz="2400" dirty="0" smtClean="0"/>
              <a:t>212</a:t>
            </a:r>
            <a:r>
              <a:rPr lang="en-US" sz="2400" dirty="0"/>
              <a:t>&gt;&gt;0 = 11010100 (No Shift) </a:t>
            </a:r>
            <a:endParaRPr lang="en-US" sz="2400" dirty="0" smtClean="0"/>
          </a:p>
        </p:txBody>
      </p:sp>
    </p:spTree>
    <p:extLst>
      <p:ext uri="{BB962C8B-B14F-4D97-AF65-F5344CB8AC3E}">
        <p14:creationId xmlns:p14="http://schemas.microsoft.com/office/powerpoint/2010/main" val="34372564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b="1" dirty="0"/>
              <a:t>Left Shift Operator</a:t>
            </a:r>
          </a:p>
          <a:p>
            <a:r>
              <a:rPr lang="en-US" sz="2400" dirty="0"/>
              <a:t>Left shift operator shifts all bits towards left by certain number of specified bits. It is denoted by &lt;&lt;.</a:t>
            </a:r>
          </a:p>
          <a:p>
            <a:pPr marL="0" indent="0">
              <a:buNone/>
            </a:pPr>
            <a:r>
              <a:rPr lang="en-US" sz="2400" dirty="0" smtClean="0"/>
              <a:t>	212 </a:t>
            </a:r>
            <a:r>
              <a:rPr lang="en-US" sz="2400" dirty="0"/>
              <a:t>= 11010100 (In binary) </a:t>
            </a:r>
            <a:endParaRPr lang="en-US" sz="2400" dirty="0" smtClean="0"/>
          </a:p>
          <a:p>
            <a:pPr marL="0" indent="0">
              <a:buNone/>
            </a:pPr>
            <a:r>
              <a:rPr lang="en-US" sz="2400" dirty="0"/>
              <a:t>	</a:t>
            </a:r>
            <a:r>
              <a:rPr lang="en-US" sz="2400" dirty="0" smtClean="0"/>
              <a:t>212</a:t>
            </a:r>
            <a:r>
              <a:rPr lang="en-US" sz="2400" dirty="0"/>
              <a:t>&lt;&lt;1 = 110101000 (In binary) [Left shift by one bit] </a:t>
            </a:r>
            <a:endParaRPr lang="en-US" sz="2400" dirty="0" smtClean="0"/>
          </a:p>
          <a:p>
            <a:pPr marL="0" indent="0">
              <a:buNone/>
            </a:pPr>
            <a:r>
              <a:rPr lang="en-US" sz="2400" dirty="0"/>
              <a:t>	</a:t>
            </a:r>
            <a:r>
              <a:rPr lang="en-US" sz="2400" dirty="0" smtClean="0"/>
              <a:t>212</a:t>
            </a:r>
            <a:r>
              <a:rPr lang="en-US" sz="2400" dirty="0"/>
              <a:t>&lt;&lt;0 =11010100 (Shift by 0) </a:t>
            </a:r>
            <a:endParaRPr lang="en-US" sz="2400" dirty="0" smtClean="0"/>
          </a:p>
          <a:p>
            <a:pPr marL="0" indent="0">
              <a:buNone/>
            </a:pPr>
            <a:r>
              <a:rPr lang="en-US" sz="2400" dirty="0"/>
              <a:t>	</a:t>
            </a:r>
            <a:r>
              <a:rPr lang="en-US" sz="2400" dirty="0" smtClean="0"/>
              <a:t>212</a:t>
            </a:r>
            <a:r>
              <a:rPr lang="en-US" sz="2400" dirty="0"/>
              <a:t>&lt;&lt;4 = 110101000000 (In binary) =3392(In decimal</a:t>
            </a:r>
            <a:r>
              <a:rPr lang="en-US" sz="2400" dirty="0" smtClean="0"/>
              <a:t>)</a:t>
            </a:r>
          </a:p>
          <a:p>
            <a:pPr marL="0" indent="0">
              <a:buNone/>
            </a:pPr>
            <a:r>
              <a:rPr lang="en-US" sz="2400" dirty="0"/>
              <a:t/>
            </a:r>
            <a:br>
              <a:rPr lang="en-US" sz="2400" dirty="0"/>
            </a:br>
            <a:endParaRPr lang="en-US" sz="2400" dirty="0"/>
          </a:p>
          <a:p>
            <a:endParaRPr lang="en-US" sz="2400" dirty="0"/>
          </a:p>
        </p:txBody>
      </p:sp>
    </p:spTree>
    <p:extLst>
      <p:ext uri="{BB962C8B-B14F-4D97-AF65-F5344CB8AC3E}">
        <p14:creationId xmlns:p14="http://schemas.microsoft.com/office/powerpoint/2010/main" val="692653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229600" cy="5105400"/>
          </a:xfrm>
        </p:spPr>
        <p:txBody>
          <a:bodyPr>
            <a:normAutofit fontScale="70000" lnSpcReduction="20000"/>
          </a:bodyPr>
          <a:lstStyle/>
          <a:p>
            <a:pPr marL="0" indent="0">
              <a:buNone/>
            </a:pPr>
            <a:r>
              <a:rPr lang="en-US" dirty="0"/>
              <a:t>#include &lt;</a:t>
            </a:r>
            <a:r>
              <a:rPr lang="en-US" dirty="0" err="1"/>
              <a:t>stdio.h</a:t>
            </a:r>
            <a:r>
              <a:rPr lang="en-US" dirty="0"/>
              <a:t>&gt;</a:t>
            </a:r>
          </a:p>
          <a:p>
            <a:pPr marL="0" indent="0">
              <a:buNone/>
            </a:pPr>
            <a:r>
              <a:rPr lang="en-US" dirty="0"/>
              <a:t>v</a:t>
            </a:r>
            <a:r>
              <a:rPr lang="en-US" dirty="0" smtClean="0"/>
              <a:t>oid main</a:t>
            </a:r>
            <a:r>
              <a:rPr lang="en-US" dirty="0"/>
              <a:t>()</a:t>
            </a:r>
          </a:p>
          <a:p>
            <a:pPr marL="0" indent="0">
              <a:buNone/>
            </a:pPr>
            <a:r>
              <a:rPr lang="en-US" dirty="0"/>
              <a:t>{</a:t>
            </a:r>
          </a:p>
          <a:p>
            <a:pPr marL="0" indent="0">
              <a:buNone/>
            </a:pPr>
            <a:r>
              <a:rPr lang="en-US" dirty="0"/>
              <a:t>    </a:t>
            </a:r>
            <a:r>
              <a:rPr lang="en-US" dirty="0" err="1"/>
              <a:t>int</a:t>
            </a:r>
            <a:r>
              <a:rPr lang="en-US" dirty="0"/>
              <a:t> </a:t>
            </a:r>
            <a:r>
              <a:rPr lang="en-US" dirty="0" err="1"/>
              <a:t>num</a:t>
            </a:r>
            <a:r>
              <a:rPr lang="en-US" dirty="0"/>
              <a:t>=212, </a:t>
            </a:r>
            <a:r>
              <a:rPr lang="en-US" dirty="0" err="1"/>
              <a:t>i</a:t>
            </a:r>
            <a:r>
              <a:rPr lang="en-US" dirty="0"/>
              <a:t>;</a:t>
            </a:r>
          </a:p>
          <a:p>
            <a:pPr marL="0" indent="0">
              <a:buNone/>
            </a:pPr>
            <a:r>
              <a:rPr lang="en-US" dirty="0"/>
              <a:t>    </a:t>
            </a:r>
            <a:r>
              <a:rPr lang="en-US" dirty="0" err="1"/>
              <a:t>printf</a:t>
            </a:r>
            <a:r>
              <a:rPr lang="en-US" dirty="0"/>
              <a:t>("Right shift by %d: %d\n", 0, </a:t>
            </a:r>
            <a:r>
              <a:rPr lang="en-US" dirty="0" err="1"/>
              <a:t>num</a:t>
            </a:r>
            <a:r>
              <a:rPr lang="en-US" dirty="0"/>
              <a:t>&gt;&gt;0);</a:t>
            </a:r>
          </a:p>
          <a:p>
            <a:pPr marL="0" indent="0">
              <a:buNone/>
            </a:pPr>
            <a:r>
              <a:rPr lang="en-US" dirty="0"/>
              <a:t>    </a:t>
            </a:r>
            <a:r>
              <a:rPr lang="en-US" dirty="0" err="1"/>
              <a:t>printf</a:t>
            </a:r>
            <a:r>
              <a:rPr lang="en-US" dirty="0"/>
              <a:t>("Right shift by %d: %d\n", 1, </a:t>
            </a:r>
            <a:r>
              <a:rPr lang="en-US" dirty="0" err="1"/>
              <a:t>num</a:t>
            </a:r>
            <a:r>
              <a:rPr lang="en-US" dirty="0"/>
              <a:t>&gt;&gt;1);</a:t>
            </a:r>
          </a:p>
          <a:p>
            <a:pPr marL="0" indent="0">
              <a:buNone/>
            </a:pPr>
            <a:r>
              <a:rPr lang="en-US" dirty="0"/>
              <a:t>    </a:t>
            </a:r>
            <a:r>
              <a:rPr lang="en-US" dirty="0" err="1"/>
              <a:t>printf</a:t>
            </a:r>
            <a:r>
              <a:rPr lang="en-US" dirty="0"/>
              <a:t>("Right shift by %d: %d\n", 2, </a:t>
            </a:r>
            <a:r>
              <a:rPr lang="en-US" dirty="0" err="1"/>
              <a:t>num</a:t>
            </a:r>
            <a:r>
              <a:rPr lang="en-US" dirty="0"/>
              <a:t>&gt;&gt;2);</a:t>
            </a:r>
          </a:p>
          <a:p>
            <a:pPr marL="0" indent="0">
              <a:buNone/>
            </a:pPr>
            <a:endParaRPr lang="en-US" dirty="0"/>
          </a:p>
          <a:p>
            <a:pPr marL="0" indent="0">
              <a:buNone/>
            </a:pPr>
            <a:r>
              <a:rPr lang="en-US" dirty="0"/>
              <a:t>    </a:t>
            </a:r>
            <a:r>
              <a:rPr lang="en-US" dirty="0" err="1"/>
              <a:t>printf</a:t>
            </a:r>
            <a:r>
              <a:rPr lang="en-US" dirty="0"/>
              <a:t>("\n");</a:t>
            </a:r>
          </a:p>
          <a:p>
            <a:pPr marL="0" indent="0">
              <a:buNone/>
            </a:pPr>
            <a:r>
              <a:rPr lang="en-US" dirty="0"/>
              <a:t>    </a:t>
            </a:r>
          </a:p>
          <a:p>
            <a:pPr marL="0" indent="0">
              <a:buNone/>
            </a:pPr>
            <a:r>
              <a:rPr lang="en-US" dirty="0"/>
              <a:t>    </a:t>
            </a:r>
            <a:r>
              <a:rPr lang="en-US" dirty="0" err="1"/>
              <a:t>printf</a:t>
            </a:r>
            <a:r>
              <a:rPr lang="en-US" dirty="0"/>
              <a:t>("Left shift by %d: %d\n", 0, </a:t>
            </a:r>
            <a:r>
              <a:rPr lang="en-US" dirty="0" err="1"/>
              <a:t>num</a:t>
            </a:r>
            <a:r>
              <a:rPr lang="en-US" dirty="0"/>
              <a:t>&lt;&lt;0);   </a:t>
            </a:r>
          </a:p>
          <a:p>
            <a:pPr marL="0" indent="0">
              <a:buNone/>
            </a:pPr>
            <a:r>
              <a:rPr lang="en-US" dirty="0" smtClean="0"/>
              <a:t>    </a:t>
            </a:r>
            <a:r>
              <a:rPr lang="en-US" dirty="0" err="1" smtClean="0"/>
              <a:t>printf</a:t>
            </a:r>
            <a:r>
              <a:rPr lang="en-US" dirty="0"/>
              <a:t>("Left shift by %d: %d\n", 1, </a:t>
            </a:r>
            <a:r>
              <a:rPr lang="en-US" dirty="0" err="1"/>
              <a:t>num</a:t>
            </a:r>
            <a:r>
              <a:rPr lang="en-US" dirty="0"/>
              <a:t>&lt;&lt;1);</a:t>
            </a:r>
          </a:p>
          <a:p>
            <a:pPr marL="0" indent="0">
              <a:buNone/>
            </a:pPr>
            <a:r>
              <a:rPr lang="en-US" dirty="0" smtClean="0"/>
              <a:t>    </a:t>
            </a:r>
            <a:r>
              <a:rPr lang="en-US" dirty="0" err="1" smtClean="0"/>
              <a:t>printf</a:t>
            </a:r>
            <a:r>
              <a:rPr lang="en-US" dirty="0"/>
              <a:t>("Left shift by %d: %d\n", 2, </a:t>
            </a:r>
            <a:r>
              <a:rPr lang="en-US" dirty="0" err="1"/>
              <a:t>num</a:t>
            </a:r>
            <a:r>
              <a:rPr lang="en-US" dirty="0"/>
              <a:t>&lt;&lt;2); </a:t>
            </a:r>
            <a:endParaRPr lang="en-US" dirty="0" smtClean="0"/>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060731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Other </a:t>
            </a:r>
            <a:r>
              <a:rPr lang="en-US" b="1" dirty="0" smtClean="0"/>
              <a:t>Operators</a:t>
            </a:r>
            <a:endParaRPr lang="en-US" dirty="0"/>
          </a:p>
        </p:txBody>
      </p:sp>
      <p:sp>
        <p:nvSpPr>
          <p:cNvPr id="3" name="Content Placeholder 2"/>
          <p:cNvSpPr>
            <a:spLocks noGrp="1"/>
          </p:cNvSpPr>
          <p:nvPr>
            <p:ph idx="1"/>
          </p:nvPr>
        </p:nvSpPr>
        <p:spPr/>
        <p:txBody>
          <a:bodyPr>
            <a:normAutofit/>
          </a:bodyPr>
          <a:lstStyle/>
          <a:p>
            <a:r>
              <a:rPr lang="en-US" sz="2400" b="1" dirty="0"/>
              <a:t>Comma Operator</a:t>
            </a:r>
          </a:p>
          <a:p>
            <a:r>
              <a:rPr lang="en-US" sz="2400" dirty="0"/>
              <a:t>Comma operators are used to link related expressions together. For example:</a:t>
            </a:r>
          </a:p>
          <a:p>
            <a:r>
              <a:rPr lang="en-US" sz="2400" dirty="0" err="1"/>
              <a:t>int</a:t>
            </a:r>
            <a:r>
              <a:rPr lang="en-US" sz="2400" dirty="0"/>
              <a:t> </a:t>
            </a:r>
            <a:r>
              <a:rPr lang="en-US" sz="2400" dirty="0" smtClean="0"/>
              <a:t>a, </a:t>
            </a:r>
            <a:r>
              <a:rPr lang="en-US" sz="2400" dirty="0"/>
              <a:t>c = 5, d</a:t>
            </a:r>
            <a:r>
              <a:rPr lang="en-US" sz="2400" dirty="0" smtClean="0"/>
              <a:t>;</a:t>
            </a:r>
          </a:p>
          <a:p>
            <a:endParaRPr lang="en-US" sz="2400" b="1" dirty="0" smtClean="0"/>
          </a:p>
          <a:p>
            <a:r>
              <a:rPr lang="en-US" sz="2400" b="1" dirty="0" smtClean="0"/>
              <a:t>The </a:t>
            </a:r>
            <a:r>
              <a:rPr lang="en-US" sz="2400" b="1" dirty="0" err="1"/>
              <a:t>sizeof</a:t>
            </a:r>
            <a:r>
              <a:rPr lang="en-US" sz="2400" b="1" dirty="0"/>
              <a:t> operator</a:t>
            </a:r>
          </a:p>
          <a:p>
            <a:r>
              <a:rPr lang="en-US" sz="2400" dirty="0"/>
              <a:t>The </a:t>
            </a:r>
            <a:r>
              <a:rPr lang="en-US" sz="2400" dirty="0" err="1"/>
              <a:t>sizeof</a:t>
            </a:r>
            <a:r>
              <a:rPr lang="en-US" sz="2400" dirty="0"/>
              <a:t> is an unary operator which returns the size of data (constant, variables, array, structure </a:t>
            </a:r>
            <a:r>
              <a:rPr lang="en-US" sz="2400" dirty="0" err="1"/>
              <a:t>etc</a:t>
            </a:r>
            <a:r>
              <a:rPr lang="en-US" sz="2400" dirty="0"/>
              <a:t>).</a:t>
            </a:r>
          </a:p>
          <a:p>
            <a:endParaRPr lang="en-US" sz="2400" dirty="0"/>
          </a:p>
        </p:txBody>
      </p:sp>
    </p:spTree>
    <p:extLst>
      <p:ext uri="{BB962C8B-B14F-4D97-AF65-F5344CB8AC3E}">
        <p14:creationId xmlns:p14="http://schemas.microsoft.com/office/powerpoint/2010/main" val="2875381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 Ternary Operator </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sz="2400" dirty="0"/>
              <a:t>Ternary operator is a conditional operator that works on 3 operands.</a:t>
            </a:r>
          </a:p>
          <a:p>
            <a:r>
              <a:rPr lang="en-US" sz="2400" b="1" dirty="0"/>
              <a:t>Conditional Operator Syntax</a:t>
            </a:r>
          </a:p>
          <a:p>
            <a:r>
              <a:rPr lang="en-US" sz="2400" dirty="0" err="1"/>
              <a:t>conditionalExpression</a:t>
            </a:r>
            <a:r>
              <a:rPr lang="en-US" sz="2400" dirty="0"/>
              <a:t> ? expression1 : </a:t>
            </a:r>
            <a:r>
              <a:rPr lang="en-US" sz="2400" dirty="0" smtClean="0"/>
              <a:t>expression2</a:t>
            </a:r>
          </a:p>
          <a:p>
            <a:pPr marL="0" indent="0">
              <a:buNone/>
            </a:pPr>
            <a:endParaRPr lang="en-US" sz="2400" dirty="0" smtClean="0"/>
          </a:p>
          <a:p>
            <a:pPr marL="0" indent="0">
              <a:buNone/>
            </a:pPr>
            <a:r>
              <a:rPr lang="en-US" sz="2400" dirty="0" smtClean="0"/>
              <a:t>The </a:t>
            </a:r>
            <a:r>
              <a:rPr lang="en-US" sz="2400" dirty="0"/>
              <a:t>conditional operator works as follows:</a:t>
            </a:r>
          </a:p>
          <a:p>
            <a:r>
              <a:rPr lang="en-US" sz="2400" dirty="0"/>
              <a:t>The first expression </a:t>
            </a:r>
            <a:r>
              <a:rPr lang="en-US" sz="2400" dirty="0" err="1"/>
              <a:t>conditionalExpression</a:t>
            </a:r>
            <a:r>
              <a:rPr lang="en-US" sz="2400" dirty="0"/>
              <a:t> is evaluated first. This expression evaluates to 1 if it's true and evaluates to 0 if it's false.</a:t>
            </a:r>
          </a:p>
          <a:p>
            <a:r>
              <a:rPr lang="en-US" sz="2400" dirty="0"/>
              <a:t>If </a:t>
            </a:r>
            <a:r>
              <a:rPr lang="en-US" sz="2400" dirty="0" err="1"/>
              <a:t>conditionalExpression</a:t>
            </a:r>
            <a:r>
              <a:rPr lang="en-US" sz="2400" dirty="0"/>
              <a:t> is true, expression1 is evaluated.</a:t>
            </a:r>
          </a:p>
          <a:p>
            <a:r>
              <a:rPr lang="en-US" sz="2400" dirty="0"/>
              <a:t>If </a:t>
            </a:r>
            <a:r>
              <a:rPr lang="en-US" sz="2400" dirty="0" err="1"/>
              <a:t>conditionalExpression</a:t>
            </a:r>
            <a:r>
              <a:rPr lang="en-US" sz="2400" dirty="0"/>
              <a:t> is false, expression2 is evaluated.</a:t>
            </a:r>
          </a:p>
          <a:p>
            <a:endParaRPr lang="en-US" sz="2400" dirty="0"/>
          </a:p>
        </p:txBody>
      </p:sp>
    </p:spTree>
    <p:extLst>
      <p:ext uri="{BB962C8B-B14F-4D97-AF65-F5344CB8AC3E}">
        <p14:creationId xmlns:p14="http://schemas.microsoft.com/office/powerpoint/2010/main" val="2253775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cap="all" dirty="0"/>
              <a:t>TYPES OF C </a:t>
            </a:r>
            <a:r>
              <a:rPr lang="en-US" b="1" cap="all" dirty="0" smtClean="0"/>
              <a:t>OPERATORS</a:t>
            </a:r>
            <a:endParaRPr lang="en-US" b="1" cap="all" dirty="0"/>
          </a:p>
        </p:txBody>
      </p:sp>
      <p:sp>
        <p:nvSpPr>
          <p:cNvPr id="3" name="Content Placeholder 2"/>
          <p:cNvSpPr>
            <a:spLocks noGrp="1"/>
          </p:cNvSpPr>
          <p:nvPr>
            <p:ph idx="1"/>
          </p:nvPr>
        </p:nvSpPr>
        <p:spPr/>
        <p:txBody>
          <a:bodyPr>
            <a:normAutofit/>
          </a:bodyPr>
          <a:lstStyle/>
          <a:p>
            <a:pPr fontAlgn="base"/>
            <a:r>
              <a:rPr lang="en-US" sz="2400" dirty="0"/>
              <a:t>Arithmetic operators</a:t>
            </a:r>
          </a:p>
          <a:p>
            <a:pPr fontAlgn="base"/>
            <a:r>
              <a:rPr lang="en-US" sz="2400" dirty="0"/>
              <a:t>Assignment </a:t>
            </a:r>
            <a:r>
              <a:rPr lang="en-US" sz="2400" dirty="0" smtClean="0"/>
              <a:t>operators</a:t>
            </a:r>
          </a:p>
          <a:p>
            <a:pPr fontAlgn="base"/>
            <a:r>
              <a:rPr lang="en-US" sz="2400" dirty="0" smtClean="0"/>
              <a:t>Unary Operators</a:t>
            </a:r>
            <a:endParaRPr lang="en-US" sz="2400" dirty="0"/>
          </a:p>
          <a:p>
            <a:pPr fontAlgn="base"/>
            <a:r>
              <a:rPr lang="en-US" sz="2400" dirty="0"/>
              <a:t>Relational operators</a:t>
            </a:r>
          </a:p>
          <a:p>
            <a:pPr fontAlgn="base"/>
            <a:r>
              <a:rPr lang="en-US" sz="2400" dirty="0"/>
              <a:t>Logical operators</a:t>
            </a:r>
          </a:p>
          <a:p>
            <a:pPr fontAlgn="base"/>
            <a:r>
              <a:rPr lang="en-US" sz="2400" dirty="0"/>
              <a:t>Bit wise operators</a:t>
            </a:r>
          </a:p>
          <a:p>
            <a:pPr fontAlgn="base"/>
            <a:r>
              <a:rPr lang="en-US" sz="2400" dirty="0" smtClean="0"/>
              <a:t>Conditional operators (ternary operators)</a:t>
            </a:r>
          </a:p>
          <a:p>
            <a:pPr fontAlgn="base"/>
            <a:r>
              <a:rPr lang="en-US" sz="2400" dirty="0" smtClean="0"/>
              <a:t>Special operators</a:t>
            </a:r>
          </a:p>
          <a:p>
            <a:endParaRPr lang="en-US" sz="2400" dirty="0"/>
          </a:p>
        </p:txBody>
      </p:sp>
    </p:spTree>
    <p:extLst>
      <p:ext uri="{BB962C8B-B14F-4D97-AF65-F5344CB8AC3E}">
        <p14:creationId xmlns:p14="http://schemas.microsoft.com/office/powerpoint/2010/main" val="16539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smtClean="0"/>
              <a:t>void </a:t>
            </a:r>
            <a:r>
              <a:rPr lang="en-US" sz="2400" dirty="0"/>
              <a:t>main()</a:t>
            </a:r>
          </a:p>
          <a:p>
            <a:pPr marL="0" indent="0">
              <a:buNone/>
            </a:pPr>
            <a:r>
              <a:rPr lang="en-US" sz="2400" dirty="0"/>
              <a:t>{</a:t>
            </a:r>
          </a:p>
          <a:p>
            <a:pPr marL="0" indent="0">
              <a:buNone/>
            </a:pPr>
            <a:r>
              <a:rPr lang="en-US" sz="2400" dirty="0"/>
              <a:t>	</a:t>
            </a:r>
            <a:r>
              <a:rPr lang="en-US" sz="2400" dirty="0" err="1"/>
              <a:t>int</a:t>
            </a:r>
            <a:r>
              <a:rPr lang="en-US" sz="2400" dirty="0"/>
              <a:t> n;</a:t>
            </a:r>
          </a:p>
          <a:p>
            <a:pPr marL="0" indent="0">
              <a:buNone/>
            </a:pPr>
            <a:r>
              <a:rPr lang="en-US" sz="2400" dirty="0"/>
              <a:t>	</a:t>
            </a:r>
            <a:r>
              <a:rPr lang="en-US" sz="2400" dirty="0" err="1"/>
              <a:t>printf</a:t>
            </a:r>
            <a:r>
              <a:rPr lang="en-US" sz="2400" dirty="0"/>
              <a:t>("enter a number");</a:t>
            </a:r>
          </a:p>
          <a:p>
            <a:pPr marL="0" indent="0">
              <a:buNone/>
            </a:pPr>
            <a:r>
              <a:rPr lang="en-US" sz="2400" dirty="0"/>
              <a:t>	</a:t>
            </a:r>
            <a:r>
              <a:rPr lang="en-US" sz="2400" dirty="0" err="1"/>
              <a:t>scanf</a:t>
            </a:r>
            <a:r>
              <a:rPr lang="en-US" sz="2400" dirty="0"/>
              <a:t>("%</a:t>
            </a:r>
            <a:r>
              <a:rPr lang="en-US" sz="2400" dirty="0" err="1"/>
              <a:t>d",&amp;n</a:t>
            </a:r>
            <a:r>
              <a:rPr lang="en-US" sz="2400" dirty="0"/>
              <a:t>);</a:t>
            </a:r>
          </a:p>
          <a:p>
            <a:pPr marL="0" indent="0">
              <a:buNone/>
            </a:pPr>
            <a:r>
              <a:rPr lang="en-US" sz="2400" dirty="0"/>
              <a:t>	n%2==0?printf("%d is </a:t>
            </a:r>
            <a:r>
              <a:rPr lang="en-US" sz="2400" dirty="0" err="1"/>
              <a:t>even",n</a:t>
            </a:r>
            <a:r>
              <a:rPr lang="en-US" sz="2400" dirty="0"/>
              <a:t>):</a:t>
            </a:r>
            <a:r>
              <a:rPr lang="en-US" sz="2400" dirty="0" err="1"/>
              <a:t>printf</a:t>
            </a:r>
            <a:r>
              <a:rPr lang="en-US" sz="2400" dirty="0"/>
              <a:t>("%d is </a:t>
            </a:r>
            <a:r>
              <a:rPr lang="en-US" sz="2400" dirty="0" err="1"/>
              <a:t>odd",n</a:t>
            </a:r>
            <a:r>
              <a:rPr lang="en-US" sz="2400" dirty="0"/>
              <a:t>);</a:t>
            </a:r>
          </a:p>
          <a:p>
            <a:pPr marL="0" indent="0">
              <a:buNone/>
            </a:pPr>
            <a:r>
              <a:rPr lang="en-US" sz="2400" dirty="0" smtClean="0"/>
              <a:t>}</a:t>
            </a:r>
            <a:endParaRPr lang="en-US" sz="2400" dirty="0"/>
          </a:p>
        </p:txBody>
      </p:sp>
    </p:spTree>
    <p:extLst>
      <p:ext uri="{BB962C8B-B14F-4D97-AF65-F5344CB8AC3E}">
        <p14:creationId xmlns:p14="http://schemas.microsoft.com/office/powerpoint/2010/main" val="3936944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Operator Precedence and Associativity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1695938"/>
              </p:ext>
            </p:extLst>
          </p:nvPr>
        </p:nvGraphicFramePr>
        <p:xfrm>
          <a:off x="685800" y="1371600"/>
          <a:ext cx="7772400" cy="5373016"/>
        </p:xfrm>
        <a:graphic>
          <a:graphicData uri="http://schemas.openxmlformats.org/drawingml/2006/table">
            <a:tbl>
              <a:tblPr>
                <a:tableStyleId>{5940675A-B579-460E-94D1-54222C63F5DA}</a:tableStyleId>
              </a:tblPr>
              <a:tblGrid>
                <a:gridCol w="1680519"/>
                <a:gridCol w="3851189"/>
                <a:gridCol w="2240692"/>
              </a:tblGrid>
              <a:tr h="340488">
                <a:tc>
                  <a:txBody>
                    <a:bodyPr/>
                    <a:lstStyle/>
                    <a:p>
                      <a:pPr algn="l" fontAlgn="t"/>
                      <a:r>
                        <a:rPr lang="en-US" sz="1800" dirty="0">
                          <a:effectLst/>
                        </a:rPr>
                        <a:t>Category</a:t>
                      </a:r>
                      <a:endParaRPr lang="en-US" sz="1800" dirty="0">
                        <a:solidFill>
                          <a:srgbClr val="000000"/>
                        </a:solidFill>
                        <a:effectLst/>
                        <a:latin typeface="times new roman"/>
                      </a:endParaRPr>
                    </a:p>
                  </a:txBody>
                  <a:tcPr marL="44723" marR="44723" marT="44723" marB="44723"/>
                </a:tc>
                <a:tc>
                  <a:txBody>
                    <a:bodyPr/>
                    <a:lstStyle/>
                    <a:p>
                      <a:pPr algn="l" fontAlgn="t"/>
                      <a:r>
                        <a:rPr lang="en-US" sz="1800">
                          <a:effectLst/>
                        </a:rPr>
                        <a:t>Operator</a:t>
                      </a:r>
                      <a:endParaRPr lang="en-US" sz="1800">
                        <a:solidFill>
                          <a:srgbClr val="000000"/>
                        </a:solidFill>
                        <a:effectLst/>
                        <a:latin typeface="times new roman"/>
                      </a:endParaRPr>
                    </a:p>
                  </a:txBody>
                  <a:tcPr marL="44723" marR="44723" marT="44723" marB="44723"/>
                </a:tc>
                <a:tc>
                  <a:txBody>
                    <a:bodyPr/>
                    <a:lstStyle/>
                    <a:p>
                      <a:pPr algn="l" fontAlgn="t"/>
                      <a:r>
                        <a:rPr lang="en-US" sz="1800">
                          <a:effectLst/>
                        </a:rPr>
                        <a:t>Associativity</a:t>
                      </a:r>
                      <a:endParaRPr lang="en-US" sz="1800">
                        <a:solidFill>
                          <a:srgbClr val="000000"/>
                        </a:solidFill>
                        <a:effectLst/>
                        <a:latin typeface="times new roman"/>
                      </a:endParaRPr>
                    </a:p>
                  </a:txBody>
                  <a:tcPr marL="44723" marR="44723" marT="44723" marB="44723"/>
                </a:tc>
              </a:tr>
              <a:tr h="312580">
                <a:tc>
                  <a:txBody>
                    <a:bodyPr/>
                    <a:lstStyle/>
                    <a:p>
                      <a:pPr algn="l" fontAlgn="t"/>
                      <a:r>
                        <a:rPr lang="en-US" sz="1800">
                          <a:effectLst/>
                        </a:rPr>
                        <a:t>Postfix</a:t>
                      </a:r>
                      <a:endParaRPr lang="en-US" sz="1800">
                        <a:solidFill>
                          <a:srgbClr val="000000"/>
                        </a:solidFill>
                        <a:effectLst/>
                        <a:latin typeface="verdana"/>
                      </a:endParaRPr>
                    </a:p>
                  </a:txBody>
                  <a:tcPr marL="29815" marR="29815" marT="29815" marB="29815"/>
                </a:tc>
                <a:tc>
                  <a:txBody>
                    <a:bodyPr/>
                    <a:lstStyle/>
                    <a:p>
                      <a:pPr algn="l" fontAlgn="t"/>
                      <a:r>
                        <a:rPr lang="en-US" sz="1800" dirty="0">
                          <a:effectLst/>
                        </a:rPr>
                        <a:t>() [] -&gt; . ++ - -</a:t>
                      </a:r>
                      <a:endParaRPr lang="en-US" sz="1800" dirty="0">
                        <a:solidFill>
                          <a:srgbClr val="000000"/>
                        </a:solidFill>
                        <a:effectLst/>
                        <a:latin typeface="verdana"/>
                      </a:endParaRPr>
                    </a:p>
                  </a:txBody>
                  <a:tcPr marL="29815" marR="29815" marT="29815" marB="29815"/>
                </a:tc>
                <a:tc>
                  <a:txBody>
                    <a:bodyPr/>
                    <a:lstStyle/>
                    <a:p>
                      <a:pPr algn="l" fontAlgn="t"/>
                      <a:r>
                        <a:rPr lang="en-US" sz="1800">
                          <a:effectLst/>
                        </a:rPr>
                        <a:t>Left to right</a:t>
                      </a:r>
                      <a:endParaRPr lang="en-US" sz="1800">
                        <a:solidFill>
                          <a:srgbClr val="000000"/>
                        </a:solidFill>
                        <a:effectLst/>
                        <a:latin typeface="verdana"/>
                      </a:endParaRPr>
                    </a:p>
                  </a:txBody>
                  <a:tcPr marL="29815" marR="29815" marT="29815" marB="29815"/>
                </a:tc>
              </a:tr>
              <a:tr h="312580">
                <a:tc>
                  <a:txBody>
                    <a:bodyPr/>
                    <a:lstStyle/>
                    <a:p>
                      <a:pPr algn="l" fontAlgn="t"/>
                      <a:r>
                        <a:rPr lang="en-US" sz="1800">
                          <a:effectLst/>
                        </a:rPr>
                        <a:t>Unary</a:t>
                      </a:r>
                      <a:endParaRPr lang="en-US" sz="1800">
                        <a:solidFill>
                          <a:srgbClr val="000000"/>
                        </a:solidFill>
                        <a:effectLst/>
                        <a:latin typeface="verdana"/>
                      </a:endParaRPr>
                    </a:p>
                  </a:txBody>
                  <a:tcPr marL="29815" marR="29815" marT="29815" marB="29815"/>
                </a:tc>
                <a:tc>
                  <a:txBody>
                    <a:bodyPr/>
                    <a:lstStyle/>
                    <a:p>
                      <a:pPr algn="l" fontAlgn="t"/>
                      <a:r>
                        <a:rPr lang="en-US" sz="1800" dirty="0">
                          <a:effectLst/>
                        </a:rPr>
                        <a:t>+ - ! ~ ++ - - (type)* &amp; </a:t>
                      </a:r>
                      <a:r>
                        <a:rPr lang="en-US" sz="1800" dirty="0" err="1">
                          <a:effectLst/>
                        </a:rPr>
                        <a:t>sizeof</a:t>
                      </a:r>
                      <a:endParaRPr lang="en-US" sz="1800" dirty="0">
                        <a:solidFill>
                          <a:srgbClr val="000000"/>
                        </a:solidFill>
                        <a:effectLst/>
                        <a:latin typeface="verdana"/>
                      </a:endParaRPr>
                    </a:p>
                  </a:txBody>
                  <a:tcPr marL="29815" marR="29815" marT="29815" marB="29815"/>
                </a:tc>
                <a:tc>
                  <a:txBody>
                    <a:bodyPr/>
                    <a:lstStyle/>
                    <a:p>
                      <a:pPr algn="l" fontAlgn="t"/>
                      <a:r>
                        <a:rPr lang="en-US" sz="1800">
                          <a:effectLst/>
                        </a:rPr>
                        <a:t>Right to left</a:t>
                      </a:r>
                      <a:endParaRPr lang="en-US" sz="1800">
                        <a:solidFill>
                          <a:srgbClr val="000000"/>
                        </a:solidFill>
                        <a:effectLst/>
                        <a:latin typeface="verdana"/>
                      </a:endParaRPr>
                    </a:p>
                  </a:txBody>
                  <a:tcPr marL="29815" marR="29815" marT="29815" marB="29815"/>
                </a:tc>
              </a:tr>
              <a:tr h="312580">
                <a:tc>
                  <a:txBody>
                    <a:bodyPr/>
                    <a:lstStyle/>
                    <a:p>
                      <a:pPr algn="l" fontAlgn="t"/>
                      <a:r>
                        <a:rPr lang="en-US" sz="1800">
                          <a:effectLst/>
                        </a:rPr>
                        <a:t>Multiplicative</a:t>
                      </a:r>
                      <a:endParaRPr lang="en-US" sz="1800">
                        <a:solidFill>
                          <a:srgbClr val="000000"/>
                        </a:solidFill>
                        <a:effectLst/>
                        <a:latin typeface="verdana"/>
                      </a:endParaRPr>
                    </a:p>
                  </a:txBody>
                  <a:tcPr marL="29815" marR="29815" marT="29815" marB="29815"/>
                </a:tc>
                <a:tc>
                  <a:txBody>
                    <a:bodyPr/>
                    <a:lstStyle/>
                    <a:p>
                      <a:pPr algn="l" fontAlgn="t"/>
                      <a:r>
                        <a:rPr lang="en-US" sz="1800" dirty="0">
                          <a:effectLst/>
                        </a:rPr>
                        <a:t>* / %</a:t>
                      </a:r>
                      <a:endParaRPr lang="en-US" sz="1800" dirty="0">
                        <a:solidFill>
                          <a:srgbClr val="000000"/>
                        </a:solidFill>
                        <a:effectLst/>
                        <a:latin typeface="verdana"/>
                      </a:endParaRPr>
                    </a:p>
                  </a:txBody>
                  <a:tcPr marL="29815" marR="29815" marT="29815" marB="29815"/>
                </a:tc>
                <a:tc>
                  <a:txBody>
                    <a:bodyPr/>
                    <a:lstStyle/>
                    <a:p>
                      <a:pPr algn="l" fontAlgn="t"/>
                      <a:r>
                        <a:rPr lang="en-US" sz="1800">
                          <a:effectLst/>
                        </a:rPr>
                        <a:t>Left to right</a:t>
                      </a:r>
                      <a:endParaRPr lang="en-US" sz="1800">
                        <a:solidFill>
                          <a:srgbClr val="000000"/>
                        </a:solidFill>
                        <a:effectLst/>
                        <a:latin typeface="verdana"/>
                      </a:endParaRPr>
                    </a:p>
                  </a:txBody>
                  <a:tcPr marL="29815" marR="29815" marT="29815" marB="29815"/>
                </a:tc>
              </a:tr>
              <a:tr h="312580">
                <a:tc>
                  <a:txBody>
                    <a:bodyPr/>
                    <a:lstStyle/>
                    <a:p>
                      <a:pPr algn="l" fontAlgn="t"/>
                      <a:r>
                        <a:rPr lang="en-US" sz="1800">
                          <a:effectLst/>
                        </a:rPr>
                        <a:t>Additive</a:t>
                      </a:r>
                      <a:endParaRPr lang="en-US" sz="1800">
                        <a:solidFill>
                          <a:srgbClr val="000000"/>
                        </a:solidFill>
                        <a:effectLst/>
                        <a:latin typeface="verdana"/>
                      </a:endParaRPr>
                    </a:p>
                  </a:txBody>
                  <a:tcPr marL="29815" marR="29815" marT="29815" marB="29815"/>
                </a:tc>
                <a:tc>
                  <a:txBody>
                    <a:bodyPr/>
                    <a:lstStyle/>
                    <a:p>
                      <a:pPr algn="l" fontAlgn="t"/>
                      <a:r>
                        <a:rPr lang="en-US" sz="1800" dirty="0">
                          <a:effectLst/>
                        </a:rPr>
                        <a:t>+ -</a:t>
                      </a:r>
                      <a:endParaRPr lang="en-US" sz="1800" dirty="0">
                        <a:solidFill>
                          <a:srgbClr val="000000"/>
                        </a:solidFill>
                        <a:effectLst/>
                        <a:latin typeface="verdana"/>
                      </a:endParaRPr>
                    </a:p>
                  </a:txBody>
                  <a:tcPr marL="29815" marR="29815" marT="29815" marB="29815"/>
                </a:tc>
                <a:tc>
                  <a:txBody>
                    <a:bodyPr/>
                    <a:lstStyle/>
                    <a:p>
                      <a:pPr algn="l" fontAlgn="t"/>
                      <a:r>
                        <a:rPr lang="en-US" sz="1800">
                          <a:effectLst/>
                        </a:rPr>
                        <a:t>Left to right</a:t>
                      </a:r>
                      <a:endParaRPr lang="en-US" sz="1800">
                        <a:solidFill>
                          <a:srgbClr val="000000"/>
                        </a:solidFill>
                        <a:effectLst/>
                        <a:latin typeface="verdana"/>
                      </a:endParaRPr>
                    </a:p>
                  </a:txBody>
                  <a:tcPr marL="29815" marR="29815" marT="29815" marB="29815"/>
                </a:tc>
              </a:tr>
              <a:tr h="312580">
                <a:tc>
                  <a:txBody>
                    <a:bodyPr/>
                    <a:lstStyle/>
                    <a:p>
                      <a:pPr algn="l" fontAlgn="t"/>
                      <a:r>
                        <a:rPr lang="en-US" sz="1800">
                          <a:effectLst/>
                        </a:rPr>
                        <a:t>Shift</a:t>
                      </a:r>
                      <a:endParaRPr lang="en-US" sz="1800">
                        <a:solidFill>
                          <a:srgbClr val="000000"/>
                        </a:solidFill>
                        <a:effectLst/>
                        <a:latin typeface="verdana"/>
                      </a:endParaRPr>
                    </a:p>
                  </a:txBody>
                  <a:tcPr marL="29815" marR="29815" marT="29815" marB="29815"/>
                </a:tc>
                <a:tc>
                  <a:txBody>
                    <a:bodyPr/>
                    <a:lstStyle/>
                    <a:p>
                      <a:pPr algn="l" fontAlgn="t"/>
                      <a:r>
                        <a:rPr lang="en-US" sz="1800">
                          <a:effectLst/>
                        </a:rPr>
                        <a:t>&lt;&lt; &gt;&gt;</a:t>
                      </a:r>
                      <a:endParaRPr lang="en-US" sz="1800">
                        <a:solidFill>
                          <a:srgbClr val="000000"/>
                        </a:solidFill>
                        <a:effectLst/>
                        <a:latin typeface="verdana"/>
                      </a:endParaRPr>
                    </a:p>
                  </a:txBody>
                  <a:tcPr marL="29815" marR="29815" marT="29815" marB="29815"/>
                </a:tc>
                <a:tc>
                  <a:txBody>
                    <a:bodyPr/>
                    <a:lstStyle/>
                    <a:p>
                      <a:pPr algn="l" fontAlgn="t"/>
                      <a:r>
                        <a:rPr lang="en-US" sz="1800">
                          <a:effectLst/>
                        </a:rPr>
                        <a:t>Left to right</a:t>
                      </a:r>
                      <a:endParaRPr lang="en-US" sz="1800">
                        <a:solidFill>
                          <a:srgbClr val="000000"/>
                        </a:solidFill>
                        <a:effectLst/>
                        <a:latin typeface="verdana"/>
                      </a:endParaRPr>
                    </a:p>
                  </a:txBody>
                  <a:tcPr marL="29815" marR="29815" marT="29815" marB="29815"/>
                </a:tc>
              </a:tr>
              <a:tr h="312580">
                <a:tc>
                  <a:txBody>
                    <a:bodyPr/>
                    <a:lstStyle/>
                    <a:p>
                      <a:pPr algn="l" fontAlgn="t"/>
                      <a:r>
                        <a:rPr lang="en-US" sz="1800" dirty="0">
                          <a:effectLst/>
                        </a:rPr>
                        <a:t>Relational</a:t>
                      </a:r>
                      <a:endParaRPr lang="en-US" sz="1800" dirty="0">
                        <a:solidFill>
                          <a:srgbClr val="000000"/>
                        </a:solidFill>
                        <a:effectLst/>
                        <a:latin typeface="verdana"/>
                      </a:endParaRPr>
                    </a:p>
                  </a:txBody>
                  <a:tcPr marL="29815" marR="29815" marT="29815" marB="29815"/>
                </a:tc>
                <a:tc>
                  <a:txBody>
                    <a:bodyPr/>
                    <a:lstStyle/>
                    <a:p>
                      <a:pPr algn="l" fontAlgn="t"/>
                      <a:r>
                        <a:rPr lang="en-US" sz="1800">
                          <a:effectLst/>
                        </a:rPr>
                        <a:t>&lt; &lt;= &gt; &gt;=</a:t>
                      </a:r>
                      <a:endParaRPr lang="en-US" sz="1800">
                        <a:solidFill>
                          <a:srgbClr val="000000"/>
                        </a:solidFill>
                        <a:effectLst/>
                        <a:latin typeface="verdana"/>
                      </a:endParaRPr>
                    </a:p>
                  </a:txBody>
                  <a:tcPr marL="29815" marR="29815" marT="29815" marB="29815"/>
                </a:tc>
                <a:tc>
                  <a:txBody>
                    <a:bodyPr/>
                    <a:lstStyle/>
                    <a:p>
                      <a:pPr algn="l" fontAlgn="t"/>
                      <a:r>
                        <a:rPr lang="en-US" sz="1800">
                          <a:effectLst/>
                        </a:rPr>
                        <a:t>Left to right</a:t>
                      </a:r>
                      <a:endParaRPr lang="en-US" sz="1800">
                        <a:solidFill>
                          <a:srgbClr val="000000"/>
                        </a:solidFill>
                        <a:effectLst/>
                        <a:latin typeface="verdana"/>
                      </a:endParaRPr>
                    </a:p>
                  </a:txBody>
                  <a:tcPr marL="29815" marR="29815" marT="29815" marB="29815"/>
                </a:tc>
              </a:tr>
              <a:tr h="312580">
                <a:tc>
                  <a:txBody>
                    <a:bodyPr/>
                    <a:lstStyle/>
                    <a:p>
                      <a:pPr algn="l" fontAlgn="t"/>
                      <a:r>
                        <a:rPr lang="en-US" sz="1800">
                          <a:effectLst/>
                        </a:rPr>
                        <a:t>Equality</a:t>
                      </a:r>
                      <a:endParaRPr lang="en-US" sz="1800">
                        <a:solidFill>
                          <a:srgbClr val="000000"/>
                        </a:solidFill>
                        <a:effectLst/>
                        <a:latin typeface="verdana"/>
                      </a:endParaRPr>
                    </a:p>
                  </a:txBody>
                  <a:tcPr marL="29815" marR="29815" marT="29815" marB="29815"/>
                </a:tc>
                <a:tc>
                  <a:txBody>
                    <a:bodyPr/>
                    <a:lstStyle/>
                    <a:p>
                      <a:pPr algn="l" fontAlgn="t"/>
                      <a:r>
                        <a:rPr lang="en-US" sz="1800">
                          <a:effectLst/>
                        </a:rPr>
                        <a:t>== !=</a:t>
                      </a:r>
                      <a:endParaRPr lang="en-US" sz="1800">
                        <a:solidFill>
                          <a:srgbClr val="000000"/>
                        </a:solidFill>
                        <a:effectLst/>
                        <a:latin typeface="verdana"/>
                      </a:endParaRPr>
                    </a:p>
                  </a:txBody>
                  <a:tcPr marL="29815" marR="29815" marT="29815" marB="29815"/>
                </a:tc>
                <a:tc>
                  <a:txBody>
                    <a:bodyPr/>
                    <a:lstStyle/>
                    <a:p>
                      <a:pPr algn="l" fontAlgn="t"/>
                      <a:r>
                        <a:rPr lang="en-US" sz="1800">
                          <a:effectLst/>
                        </a:rPr>
                        <a:t>Left to right</a:t>
                      </a:r>
                      <a:endParaRPr lang="en-US" sz="1800">
                        <a:solidFill>
                          <a:srgbClr val="000000"/>
                        </a:solidFill>
                        <a:effectLst/>
                        <a:latin typeface="verdana"/>
                      </a:endParaRPr>
                    </a:p>
                  </a:txBody>
                  <a:tcPr marL="29815" marR="29815" marT="29815" marB="29815"/>
                </a:tc>
              </a:tr>
              <a:tr h="312580">
                <a:tc>
                  <a:txBody>
                    <a:bodyPr/>
                    <a:lstStyle/>
                    <a:p>
                      <a:pPr algn="l" fontAlgn="t"/>
                      <a:r>
                        <a:rPr lang="en-US" sz="1800">
                          <a:effectLst/>
                        </a:rPr>
                        <a:t>Bitwise AND</a:t>
                      </a:r>
                      <a:endParaRPr lang="en-US" sz="1800">
                        <a:solidFill>
                          <a:srgbClr val="000000"/>
                        </a:solidFill>
                        <a:effectLst/>
                        <a:latin typeface="verdana"/>
                      </a:endParaRPr>
                    </a:p>
                  </a:txBody>
                  <a:tcPr marL="29815" marR="29815" marT="29815" marB="29815"/>
                </a:tc>
                <a:tc>
                  <a:txBody>
                    <a:bodyPr/>
                    <a:lstStyle/>
                    <a:p>
                      <a:pPr algn="l" fontAlgn="t"/>
                      <a:r>
                        <a:rPr lang="en-US" sz="1800">
                          <a:effectLst/>
                        </a:rPr>
                        <a:t>&amp;</a:t>
                      </a:r>
                      <a:endParaRPr lang="en-US" sz="1800">
                        <a:solidFill>
                          <a:srgbClr val="000000"/>
                        </a:solidFill>
                        <a:effectLst/>
                        <a:latin typeface="verdana"/>
                      </a:endParaRPr>
                    </a:p>
                  </a:txBody>
                  <a:tcPr marL="29815" marR="29815" marT="29815" marB="29815"/>
                </a:tc>
                <a:tc>
                  <a:txBody>
                    <a:bodyPr/>
                    <a:lstStyle/>
                    <a:p>
                      <a:pPr algn="l" fontAlgn="t"/>
                      <a:r>
                        <a:rPr lang="en-US" sz="1800">
                          <a:effectLst/>
                        </a:rPr>
                        <a:t>Left to right</a:t>
                      </a:r>
                      <a:endParaRPr lang="en-US" sz="1800">
                        <a:solidFill>
                          <a:srgbClr val="000000"/>
                        </a:solidFill>
                        <a:effectLst/>
                        <a:latin typeface="verdana"/>
                      </a:endParaRPr>
                    </a:p>
                  </a:txBody>
                  <a:tcPr marL="29815" marR="29815" marT="29815" marB="29815"/>
                </a:tc>
              </a:tr>
              <a:tr h="312580">
                <a:tc>
                  <a:txBody>
                    <a:bodyPr/>
                    <a:lstStyle/>
                    <a:p>
                      <a:pPr algn="l" fontAlgn="t"/>
                      <a:r>
                        <a:rPr lang="en-US" sz="1800">
                          <a:effectLst/>
                        </a:rPr>
                        <a:t>Bitwise XOR</a:t>
                      </a:r>
                      <a:endParaRPr lang="en-US" sz="1800">
                        <a:solidFill>
                          <a:srgbClr val="000000"/>
                        </a:solidFill>
                        <a:effectLst/>
                        <a:latin typeface="verdana"/>
                      </a:endParaRPr>
                    </a:p>
                  </a:txBody>
                  <a:tcPr marL="29815" marR="29815" marT="29815" marB="29815"/>
                </a:tc>
                <a:tc>
                  <a:txBody>
                    <a:bodyPr/>
                    <a:lstStyle/>
                    <a:p>
                      <a:pPr algn="l" fontAlgn="t"/>
                      <a:r>
                        <a:rPr lang="en-US" sz="1800">
                          <a:effectLst/>
                        </a:rPr>
                        <a:t>^</a:t>
                      </a:r>
                      <a:endParaRPr lang="en-US" sz="1800">
                        <a:solidFill>
                          <a:srgbClr val="000000"/>
                        </a:solidFill>
                        <a:effectLst/>
                        <a:latin typeface="verdana"/>
                      </a:endParaRPr>
                    </a:p>
                  </a:txBody>
                  <a:tcPr marL="29815" marR="29815" marT="29815" marB="29815"/>
                </a:tc>
                <a:tc>
                  <a:txBody>
                    <a:bodyPr/>
                    <a:lstStyle/>
                    <a:p>
                      <a:pPr algn="l" fontAlgn="t"/>
                      <a:r>
                        <a:rPr lang="en-US" sz="1800">
                          <a:effectLst/>
                        </a:rPr>
                        <a:t>Left to right</a:t>
                      </a:r>
                      <a:endParaRPr lang="en-US" sz="1800">
                        <a:solidFill>
                          <a:srgbClr val="000000"/>
                        </a:solidFill>
                        <a:effectLst/>
                        <a:latin typeface="verdana"/>
                      </a:endParaRPr>
                    </a:p>
                  </a:txBody>
                  <a:tcPr marL="29815" marR="29815" marT="29815" marB="29815"/>
                </a:tc>
              </a:tr>
              <a:tr h="312580">
                <a:tc>
                  <a:txBody>
                    <a:bodyPr/>
                    <a:lstStyle/>
                    <a:p>
                      <a:pPr algn="l" fontAlgn="t"/>
                      <a:r>
                        <a:rPr lang="en-US" sz="1800">
                          <a:effectLst/>
                        </a:rPr>
                        <a:t>Bitwise OR</a:t>
                      </a:r>
                      <a:endParaRPr lang="en-US" sz="1800">
                        <a:solidFill>
                          <a:srgbClr val="000000"/>
                        </a:solidFill>
                        <a:effectLst/>
                        <a:latin typeface="verdana"/>
                      </a:endParaRPr>
                    </a:p>
                  </a:txBody>
                  <a:tcPr marL="29815" marR="29815" marT="29815" marB="29815"/>
                </a:tc>
                <a:tc>
                  <a:txBody>
                    <a:bodyPr/>
                    <a:lstStyle/>
                    <a:p>
                      <a:pPr algn="l" fontAlgn="t"/>
                      <a:r>
                        <a:rPr lang="en-US" sz="1800" dirty="0">
                          <a:effectLst/>
                        </a:rPr>
                        <a:t>|</a:t>
                      </a:r>
                      <a:endParaRPr lang="en-US" sz="1800" dirty="0">
                        <a:solidFill>
                          <a:srgbClr val="000000"/>
                        </a:solidFill>
                        <a:effectLst/>
                        <a:latin typeface="verdana"/>
                      </a:endParaRPr>
                    </a:p>
                  </a:txBody>
                  <a:tcPr marL="29815" marR="29815" marT="29815" marB="29815"/>
                </a:tc>
                <a:tc>
                  <a:txBody>
                    <a:bodyPr/>
                    <a:lstStyle/>
                    <a:p>
                      <a:pPr algn="l" fontAlgn="t"/>
                      <a:r>
                        <a:rPr lang="en-US" sz="1800">
                          <a:effectLst/>
                        </a:rPr>
                        <a:t>Left to right</a:t>
                      </a:r>
                      <a:endParaRPr lang="en-US" sz="1800">
                        <a:solidFill>
                          <a:srgbClr val="000000"/>
                        </a:solidFill>
                        <a:effectLst/>
                        <a:latin typeface="verdana"/>
                      </a:endParaRPr>
                    </a:p>
                  </a:txBody>
                  <a:tcPr marL="29815" marR="29815" marT="29815" marB="29815"/>
                </a:tc>
              </a:tr>
              <a:tr h="312580">
                <a:tc>
                  <a:txBody>
                    <a:bodyPr/>
                    <a:lstStyle/>
                    <a:p>
                      <a:pPr algn="l" fontAlgn="t"/>
                      <a:r>
                        <a:rPr lang="en-US" sz="1800">
                          <a:effectLst/>
                        </a:rPr>
                        <a:t>Logical AND</a:t>
                      </a:r>
                      <a:endParaRPr lang="en-US" sz="1800">
                        <a:solidFill>
                          <a:srgbClr val="000000"/>
                        </a:solidFill>
                        <a:effectLst/>
                        <a:latin typeface="verdana"/>
                      </a:endParaRPr>
                    </a:p>
                  </a:txBody>
                  <a:tcPr marL="29815" marR="29815" marT="29815" marB="29815"/>
                </a:tc>
                <a:tc>
                  <a:txBody>
                    <a:bodyPr/>
                    <a:lstStyle/>
                    <a:p>
                      <a:pPr algn="l" fontAlgn="t"/>
                      <a:r>
                        <a:rPr lang="en-US" sz="1800">
                          <a:effectLst/>
                        </a:rPr>
                        <a:t>&amp;&amp;</a:t>
                      </a:r>
                      <a:endParaRPr lang="en-US" sz="1800">
                        <a:solidFill>
                          <a:srgbClr val="000000"/>
                        </a:solidFill>
                        <a:effectLst/>
                        <a:latin typeface="verdana"/>
                      </a:endParaRPr>
                    </a:p>
                  </a:txBody>
                  <a:tcPr marL="29815" marR="29815" marT="29815" marB="29815"/>
                </a:tc>
                <a:tc>
                  <a:txBody>
                    <a:bodyPr/>
                    <a:lstStyle/>
                    <a:p>
                      <a:pPr algn="l" fontAlgn="t"/>
                      <a:r>
                        <a:rPr lang="en-US" sz="1800">
                          <a:effectLst/>
                        </a:rPr>
                        <a:t>Left to right</a:t>
                      </a:r>
                      <a:endParaRPr lang="en-US" sz="1800">
                        <a:solidFill>
                          <a:srgbClr val="000000"/>
                        </a:solidFill>
                        <a:effectLst/>
                        <a:latin typeface="verdana"/>
                      </a:endParaRPr>
                    </a:p>
                  </a:txBody>
                  <a:tcPr marL="29815" marR="29815" marT="29815" marB="29815"/>
                </a:tc>
              </a:tr>
              <a:tr h="312580">
                <a:tc>
                  <a:txBody>
                    <a:bodyPr/>
                    <a:lstStyle/>
                    <a:p>
                      <a:pPr algn="l" fontAlgn="t"/>
                      <a:r>
                        <a:rPr lang="en-US" sz="1800">
                          <a:effectLst/>
                        </a:rPr>
                        <a:t>Logical OR</a:t>
                      </a:r>
                      <a:endParaRPr lang="en-US" sz="1800">
                        <a:solidFill>
                          <a:srgbClr val="000000"/>
                        </a:solidFill>
                        <a:effectLst/>
                        <a:latin typeface="verdana"/>
                      </a:endParaRPr>
                    </a:p>
                  </a:txBody>
                  <a:tcPr marL="29815" marR="29815" marT="29815" marB="29815"/>
                </a:tc>
                <a:tc>
                  <a:txBody>
                    <a:bodyPr/>
                    <a:lstStyle/>
                    <a:p>
                      <a:pPr algn="l" fontAlgn="t"/>
                      <a:r>
                        <a:rPr lang="en-US" sz="1800">
                          <a:effectLst/>
                        </a:rPr>
                        <a:t>||</a:t>
                      </a:r>
                      <a:endParaRPr lang="en-US" sz="1800">
                        <a:solidFill>
                          <a:srgbClr val="000000"/>
                        </a:solidFill>
                        <a:effectLst/>
                        <a:latin typeface="verdana"/>
                      </a:endParaRPr>
                    </a:p>
                  </a:txBody>
                  <a:tcPr marL="29815" marR="29815" marT="29815" marB="29815"/>
                </a:tc>
                <a:tc>
                  <a:txBody>
                    <a:bodyPr/>
                    <a:lstStyle/>
                    <a:p>
                      <a:pPr algn="l" fontAlgn="t"/>
                      <a:r>
                        <a:rPr lang="en-US" sz="1800">
                          <a:effectLst/>
                        </a:rPr>
                        <a:t>Left to right</a:t>
                      </a:r>
                      <a:endParaRPr lang="en-US" sz="1800">
                        <a:solidFill>
                          <a:srgbClr val="000000"/>
                        </a:solidFill>
                        <a:effectLst/>
                        <a:latin typeface="verdana"/>
                      </a:endParaRPr>
                    </a:p>
                  </a:txBody>
                  <a:tcPr marL="29815" marR="29815" marT="29815" marB="29815"/>
                </a:tc>
              </a:tr>
              <a:tr h="312580">
                <a:tc>
                  <a:txBody>
                    <a:bodyPr/>
                    <a:lstStyle/>
                    <a:p>
                      <a:pPr algn="l" fontAlgn="t"/>
                      <a:r>
                        <a:rPr lang="en-US" sz="1800">
                          <a:effectLst/>
                        </a:rPr>
                        <a:t>Conditional</a:t>
                      </a:r>
                      <a:endParaRPr lang="en-US" sz="1800">
                        <a:solidFill>
                          <a:srgbClr val="000000"/>
                        </a:solidFill>
                        <a:effectLst/>
                        <a:latin typeface="verdana"/>
                      </a:endParaRPr>
                    </a:p>
                  </a:txBody>
                  <a:tcPr marL="29815" marR="29815" marT="29815" marB="29815"/>
                </a:tc>
                <a:tc>
                  <a:txBody>
                    <a:bodyPr/>
                    <a:lstStyle/>
                    <a:p>
                      <a:pPr algn="l" fontAlgn="t"/>
                      <a:r>
                        <a:rPr lang="en-US" sz="1800" dirty="0">
                          <a:effectLst/>
                        </a:rPr>
                        <a:t>?:</a:t>
                      </a:r>
                      <a:endParaRPr lang="en-US" sz="1800" dirty="0">
                        <a:solidFill>
                          <a:srgbClr val="000000"/>
                        </a:solidFill>
                        <a:effectLst/>
                        <a:latin typeface="verdana"/>
                      </a:endParaRPr>
                    </a:p>
                  </a:txBody>
                  <a:tcPr marL="29815" marR="29815" marT="29815" marB="29815"/>
                </a:tc>
                <a:tc>
                  <a:txBody>
                    <a:bodyPr/>
                    <a:lstStyle/>
                    <a:p>
                      <a:pPr algn="l" fontAlgn="t"/>
                      <a:r>
                        <a:rPr lang="en-US" sz="1800">
                          <a:effectLst/>
                        </a:rPr>
                        <a:t>Right to left</a:t>
                      </a:r>
                      <a:endParaRPr lang="en-US" sz="1800">
                        <a:solidFill>
                          <a:srgbClr val="000000"/>
                        </a:solidFill>
                        <a:effectLst/>
                        <a:latin typeface="verdana"/>
                      </a:endParaRPr>
                    </a:p>
                  </a:txBody>
                  <a:tcPr marL="29815" marR="29815" marT="29815" marB="29815"/>
                </a:tc>
              </a:tr>
              <a:tr h="312580">
                <a:tc>
                  <a:txBody>
                    <a:bodyPr/>
                    <a:lstStyle/>
                    <a:p>
                      <a:pPr algn="l" fontAlgn="t"/>
                      <a:r>
                        <a:rPr lang="en-US" sz="1800">
                          <a:effectLst/>
                        </a:rPr>
                        <a:t>Assignment</a:t>
                      </a:r>
                      <a:endParaRPr lang="en-US" sz="1800">
                        <a:solidFill>
                          <a:srgbClr val="000000"/>
                        </a:solidFill>
                        <a:effectLst/>
                        <a:latin typeface="verdana"/>
                      </a:endParaRPr>
                    </a:p>
                  </a:txBody>
                  <a:tcPr marL="29815" marR="29815" marT="29815" marB="29815"/>
                </a:tc>
                <a:tc>
                  <a:txBody>
                    <a:bodyPr/>
                    <a:lstStyle/>
                    <a:p>
                      <a:pPr algn="l" fontAlgn="t"/>
                      <a:r>
                        <a:rPr lang="en-US" sz="1800">
                          <a:effectLst/>
                        </a:rPr>
                        <a:t>= += -= *= /= %=&gt;&gt;= &lt;&lt;= &amp;= ^= |=</a:t>
                      </a:r>
                      <a:endParaRPr lang="en-US" sz="1800">
                        <a:solidFill>
                          <a:srgbClr val="000000"/>
                        </a:solidFill>
                        <a:effectLst/>
                        <a:latin typeface="verdana"/>
                      </a:endParaRPr>
                    </a:p>
                  </a:txBody>
                  <a:tcPr marL="29815" marR="29815" marT="29815" marB="29815"/>
                </a:tc>
                <a:tc>
                  <a:txBody>
                    <a:bodyPr/>
                    <a:lstStyle/>
                    <a:p>
                      <a:pPr algn="l" fontAlgn="t"/>
                      <a:r>
                        <a:rPr lang="en-US" sz="1800">
                          <a:effectLst/>
                        </a:rPr>
                        <a:t>Right to left</a:t>
                      </a:r>
                      <a:endParaRPr lang="en-US" sz="1800">
                        <a:solidFill>
                          <a:srgbClr val="000000"/>
                        </a:solidFill>
                        <a:effectLst/>
                        <a:latin typeface="verdana"/>
                      </a:endParaRPr>
                    </a:p>
                  </a:txBody>
                  <a:tcPr marL="29815" marR="29815" marT="29815" marB="29815"/>
                </a:tc>
              </a:tr>
              <a:tr h="312580">
                <a:tc>
                  <a:txBody>
                    <a:bodyPr/>
                    <a:lstStyle/>
                    <a:p>
                      <a:pPr algn="l" fontAlgn="t"/>
                      <a:r>
                        <a:rPr lang="en-US" sz="1800">
                          <a:effectLst/>
                        </a:rPr>
                        <a:t>Comma</a:t>
                      </a:r>
                      <a:endParaRPr lang="en-US" sz="1800">
                        <a:solidFill>
                          <a:srgbClr val="000000"/>
                        </a:solidFill>
                        <a:effectLst/>
                        <a:latin typeface="verdana"/>
                      </a:endParaRPr>
                    </a:p>
                  </a:txBody>
                  <a:tcPr marL="29815" marR="29815" marT="29815" marB="29815"/>
                </a:tc>
                <a:tc>
                  <a:txBody>
                    <a:bodyPr/>
                    <a:lstStyle/>
                    <a:p>
                      <a:pPr algn="l" fontAlgn="t"/>
                      <a:r>
                        <a:rPr lang="en-US" sz="1800">
                          <a:effectLst/>
                        </a:rPr>
                        <a:t>,</a:t>
                      </a:r>
                      <a:endParaRPr lang="en-US" sz="1800">
                        <a:solidFill>
                          <a:srgbClr val="000000"/>
                        </a:solidFill>
                        <a:effectLst/>
                        <a:latin typeface="verdana"/>
                      </a:endParaRPr>
                    </a:p>
                  </a:txBody>
                  <a:tcPr marL="29815" marR="29815" marT="29815" marB="29815"/>
                </a:tc>
                <a:tc>
                  <a:txBody>
                    <a:bodyPr/>
                    <a:lstStyle/>
                    <a:p>
                      <a:pPr algn="l" fontAlgn="t"/>
                      <a:r>
                        <a:rPr lang="en-US" sz="1800" dirty="0">
                          <a:effectLst/>
                        </a:rPr>
                        <a:t>Left to right</a:t>
                      </a:r>
                      <a:endParaRPr lang="en-US" sz="1800" dirty="0">
                        <a:solidFill>
                          <a:srgbClr val="000000"/>
                        </a:solidFill>
                        <a:effectLst/>
                        <a:latin typeface="verdana"/>
                      </a:endParaRPr>
                    </a:p>
                  </a:txBody>
                  <a:tcPr marL="29815" marR="29815" marT="29815" marB="29815"/>
                </a:tc>
              </a:tr>
            </a:tbl>
          </a:graphicData>
        </a:graphic>
      </p:graphicFrame>
    </p:spTree>
    <p:extLst>
      <p:ext uri="{BB962C8B-B14F-4D97-AF65-F5344CB8AC3E}">
        <p14:creationId xmlns:p14="http://schemas.microsoft.com/office/powerpoint/2010/main" val="17735106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3962465"/>
              </p:ext>
            </p:extLst>
          </p:nvPr>
        </p:nvGraphicFramePr>
        <p:xfrm>
          <a:off x="152401" y="152401"/>
          <a:ext cx="8839199" cy="7178908"/>
        </p:xfrm>
        <a:graphic>
          <a:graphicData uri="http://schemas.openxmlformats.org/drawingml/2006/table">
            <a:tbl>
              <a:tblPr>
                <a:tableStyleId>{3C2FFA5D-87B4-456A-9821-1D502468CF0F}</a:tableStyleId>
              </a:tblPr>
              <a:tblGrid>
                <a:gridCol w="1555045"/>
                <a:gridCol w="5912553"/>
                <a:gridCol w="1371601"/>
              </a:tblGrid>
              <a:tr h="276125">
                <a:tc>
                  <a:txBody>
                    <a:bodyPr/>
                    <a:lstStyle/>
                    <a:p>
                      <a:pPr algn="l"/>
                      <a:r>
                        <a:rPr lang="en-US" sz="1800" dirty="0">
                          <a:effectLst/>
                        </a:rPr>
                        <a:t>Operator</a:t>
                      </a:r>
                      <a:endParaRPr lang="en-US" sz="1800" b="0" dirty="0">
                        <a:effectLst/>
                      </a:endParaRPr>
                    </a:p>
                  </a:txBody>
                  <a:tcPr marL="18956" marR="15165" marT="28434" marB="26539" anchor="ctr"/>
                </a:tc>
                <a:tc>
                  <a:txBody>
                    <a:bodyPr/>
                    <a:lstStyle/>
                    <a:p>
                      <a:pPr algn="l"/>
                      <a:r>
                        <a:rPr lang="en-US" sz="1800" dirty="0">
                          <a:effectLst/>
                        </a:rPr>
                        <a:t>Meaning of operator</a:t>
                      </a:r>
                      <a:endParaRPr lang="en-US" sz="1800" b="0" dirty="0">
                        <a:effectLst/>
                      </a:endParaRPr>
                    </a:p>
                  </a:txBody>
                  <a:tcPr marL="18956" marR="15165" marT="28434" marB="26539" anchor="ctr"/>
                </a:tc>
                <a:tc>
                  <a:txBody>
                    <a:bodyPr/>
                    <a:lstStyle/>
                    <a:p>
                      <a:pPr algn="l"/>
                      <a:r>
                        <a:rPr lang="en-US" sz="1800" dirty="0">
                          <a:effectLst/>
                        </a:rPr>
                        <a:t>Associativity</a:t>
                      </a:r>
                      <a:endParaRPr lang="en-US" sz="1800" b="0" dirty="0">
                        <a:effectLst/>
                      </a:endParaRPr>
                    </a:p>
                  </a:txBody>
                  <a:tcPr marL="18956" marR="15165" marT="28434" marB="26539" anchor="ctr"/>
                </a:tc>
              </a:tr>
              <a:tr h="490258">
                <a:tc>
                  <a:txBody>
                    <a:bodyPr/>
                    <a:lstStyle/>
                    <a:p>
                      <a:r>
                        <a:rPr lang="en-US" sz="1800" dirty="0" smtClean="0">
                          <a:effectLst/>
                        </a:rPr>
                        <a:t>()</a:t>
                      </a:r>
                      <a:r>
                        <a:rPr lang="en-US" sz="1800" baseline="0" dirty="0" smtClean="0">
                          <a:effectLst/>
                        </a:rPr>
                        <a:t>  </a:t>
                      </a:r>
                      <a:r>
                        <a:rPr lang="en-US" sz="1800" dirty="0" smtClean="0">
                          <a:effectLst/>
                        </a:rPr>
                        <a:t>[]</a:t>
                      </a:r>
                      <a:r>
                        <a:rPr lang="en-US" sz="1800" baseline="0" dirty="0" smtClean="0">
                          <a:effectLst/>
                        </a:rPr>
                        <a:t>  </a:t>
                      </a:r>
                      <a:r>
                        <a:rPr lang="en-US" sz="1800" dirty="0" smtClean="0">
                          <a:effectLst/>
                        </a:rPr>
                        <a:t>-&gt;</a:t>
                      </a:r>
                      <a:r>
                        <a:rPr lang="en-US" sz="1800" baseline="0" dirty="0" smtClean="0">
                          <a:effectLst/>
                        </a:rPr>
                        <a:t>  </a:t>
                      </a:r>
                      <a:r>
                        <a:rPr lang="en-US" sz="1800" dirty="0" smtClean="0">
                          <a:effectLst/>
                        </a:rPr>
                        <a:t>.</a:t>
                      </a:r>
                      <a:endParaRPr lang="en-US" sz="1800" dirty="0">
                        <a:effectLst/>
                      </a:endParaRPr>
                    </a:p>
                  </a:txBody>
                  <a:tcPr marL="18956" marR="15165" marT="18956" marB="17061" anchor="ctr"/>
                </a:tc>
                <a:tc>
                  <a:txBody>
                    <a:bodyPr/>
                    <a:lstStyle/>
                    <a:p>
                      <a:r>
                        <a:rPr lang="en-US" sz="1800" dirty="0">
                          <a:effectLst/>
                        </a:rPr>
                        <a:t>Functional </a:t>
                      </a:r>
                      <a:r>
                        <a:rPr lang="en-US" sz="1800" dirty="0" smtClean="0">
                          <a:effectLst/>
                        </a:rPr>
                        <a:t>call</a:t>
                      </a:r>
                      <a:r>
                        <a:rPr lang="en-US" sz="1800" baseline="0" dirty="0" smtClean="0">
                          <a:effectLst/>
                        </a:rPr>
                        <a:t> , </a:t>
                      </a:r>
                      <a:r>
                        <a:rPr lang="en-US" sz="1800" dirty="0" smtClean="0">
                          <a:effectLst/>
                        </a:rPr>
                        <a:t>Array </a:t>
                      </a:r>
                      <a:r>
                        <a:rPr lang="en-US" sz="1800" dirty="0">
                          <a:effectLst/>
                        </a:rPr>
                        <a:t>element </a:t>
                      </a:r>
                      <a:r>
                        <a:rPr lang="en-US" sz="1800" dirty="0" smtClean="0">
                          <a:effectLst/>
                        </a:rPr>
                        <a:t>reference</a:t>
                      </a:r>
                      <a:r>
                        <a:rPr lang="en-US" sz="1800" baseline="0" dirty="0" smtClean="0">
                          <a:effectLst/>
                        </a:rPr>
                        <a:t> , </a:t>
                      </a:r>
                      <a:r>
                        <a:rPr lang="en-US" sz="1800" dirty="0" smtClean="0">
                          <a:effectLst/>
                        </a:rPr>
                        <a:t>Indirect </a:t>
                      </a:r>
                      <a:r>
                        <a:rPr lang="en-US" sz="1800" dirty="0">
                          <a:effectLst/>
                        </a:rPr>
                        <a:t>member </a:t>
                      </a:r>
                      <a:r>
                        <a:rPr lang="en-US" sz="1800" dirty="0" smtClean="0">
                          <a:effectLst/>
                        </a:rPr>
                        <a:t>selection</a:t>
                      </a:r>
                      <a:r>
                        <a:rPr lang="en-US" sz="1800" baseline="0" dirty="0" smtClean="0">
                          <a:effectLst/>
                        </a:rPr>
                        <a:t> , </a:t>
                      </a:r>
                      <a:r>
                        <a:rPr lang="en-US" sz="1800" dirty="0" smtClean="0">
                          <a:effectLst/>
                        </a:rPr>
                        <a:t>Direct </a:t>
                      </a:r>
                      <a:r>
                        <a:rPr lang="en-US" sz="1800" dirty="0">
                          <a:effectLst/>
                        </a:rPr>
                        <a:t>member selection</a:t>
                      </a:r>
                    </a:p>
                  </a:txBody>
                  <a:tcPr marL="18956" marR="15165" marT="18956" marB="17061" anchor="ctr"/>
                </a:tc>
                <a:tc>
                  <a:txBody>
                    <a:bodyPr/>
                    <a:lstStyle/>
                    <a:p>
                      <a:r>
                        <a:rPr lang="en-US" sz="1800" dirty="0">
                          <a:effectLst/>
                        </a:rPr>
                        <a:t>Left to right</a:t>
                      </a:r>
                    </a:p>
                  </a:txBody>
                  <a:tcPr marL="18956" marR="15165" marT="18956" marB="17061" anchor="ctr"/>
                </a:tc>
              </a:tr>
              <a:tr h="950314">
                <a:tc>
                  <a:txBody>
                    <a:bodyPr/>
                    <a:lstStyle/>
                    <a:p>
                      <a:r>
                        <a:rPr lang="en-US" sz="1800" dirty="0" smtClean="0">
                          <a:effectLst/>
                        </a:rPr>
                        <a:t>!</a:t>
                      </a:r>
                      <a:r>
                        <a:rPr lang="en-US" sz="1800" baseline="0" dirty="0" smtClean="0">
                          <a:effectLst/>
                        </a:rPr>
                        <a:t>  </a:t>
                      </a:r>
                      <a:r>
                        <a:rPr lang="en-US" sz="1800" dirty="0" smtClean="0">
                          <a:effectLst/>
                        </a:rPr>
                        <a:t>~</a:t>
                      </a:r>
                      <a:r>
                        <a:rPr lang="en-US" sz="1800" baseline="0" dirty="0" smtClean="0">
                          <a:effectLst/>
                        </a:rPr>
                        <a:t>  </a:t>
                      </a:r>
                      <a:r>
                        <a:rPr lang="en-US" sz="1800" dirty="0" smtClean="0">
                          <a:effectLst/>
                        </a:rPr>
                        <a:t>+</a:t>
                      </a:r>
                      <a:r>
                        <a:rPr lang="en-US" sz="1800" baseline="0" dirty="0" smtClean="0">
                          <a:effectLst/>
                        </a:rPr>
                        <a:t>  </a:t>
                      </a:r>
                      <a:r>
                        <a:rPr lang="en-US" sz="1800" dirty="0" smtClean="0">
                          <a:effectLst/>
                        </a:rPr>
                        <a:t>-</a:t>
                      </a:r>
                      <a:r>
                        <a:rPr lang="en-US" sz="1800" baseline="0" dirty="0" smtClean="0">
                          <a:effectLst/>
                        </a:rPr>
                        <a:t>  </a:t>
                      </a:r>
                      <a:r>
                        <a:rPr lang="en-US" sz="1800" dirty="0" smtClean="0">
                          <a:effectLst/>
                        </a:rPr>
                        <a:t>++</a:t>
                      </a:r>
                      <a:r>
                        <a:rPr lang="en-US" sz="1800" dirty="0">
                          <a:effectLst/>
                        </a:rPr>
                        <a:t/>
                      </a:r>
                      <a:br>
                        <a:rPr lang="en-US" sz="1800" dirty="0">
                          <a:effectLst/>
                        </a:rPr>
                      </a:br>
                      <a:r>
                        <a:rPr lang="en-US" sz="1800" dirty="0" smtClean="0">
                          <a:effectLst/>
                        </a:rPr>
                        <a:t>--</a:t>
                      </a:r>
                      <a:r>
                        <a:rPr lang="en-US" sz="1800" baseline="0" dirty="0" smtClean="0">
                          <a:effectLst/>
                        </a:rPr>
                        <a:t>  </a:t>
                      </a:r>
                      <a:r>
                        <a:rPr lang="en-US" sz="1800" dirty="0" smtClean="0">
                          <a:effectLst/>
                        </a:rPr>
                        <a:t>&amp;</a:t>
                      </a:r>
                      <a:r>
                        <a:rPr lang="en-US" sz="1800" baseline="0" dirty="0" smtClean="0">
                          <a:effectLst/>
                        </a:rPr>
                        <a:t>  </a:t>
                      </a:r>
                      <a:r>
                        <a:rPr lang="en-US" sz="1800" dirty="0" smtClean="0">
                          <a:effectLst/>
                        </a:rPr>
                        <a:t>*</a:t>
                      </a:r>
                      <a:r>
                        <a:rPr lang="en-US" sz="1800" baseline="0" dirty="0" smtClean="0">
                          <a:effectLst/>
                        </a:rPr>
                        <a:t>  </a:t>
                      </a:r>
                      <a:r>
                        <a:rPr lang="en-US" sz="1800" dirty="0" err="1" smtClean="0">
                          <a:effectLst/>
                        </a:rPr>
                        <a:t>sizeof</a:t>
                      </a:r>
                      <a:r>
                        <a:rPr lang="en-US" sz="1800" dirty="0">
                          <a:effectLst/>
                        </a:rPr>
                        <a:t/>
                      </a:r>
                      <a:br>
                        <a:rPr lang="en-US" sz="1800" dirty="0">
                          <a:effectLst/>
                        </a:rPr>
                      </a:br>
                      <a:r>
                        <a:rPr lang="en-US" sz="1800" dirty="0">
                          <a:effectLst/>
                        </a:rPr>
                        <a:t>(type)</a:t>
                      </a:r>
                    </a:p>
                  </a:txBody>
                  <a:tcPr marL="18956" marR="15165" marT="18956" marB="17061" anchor="ctr"/>
                </a:tc>
                <a:tc>
                  <a:txBody>
                    <a:bodyPr/>
                    <a:lstStyle/>
                    <a:p>
                      <a:r>
                        <a:rPr lang="en-US" sz="1800" dirty="0">
                          <a:effectLst/>
                        </a:rPr>
                        <a:t>Logical </a:t>
                      </a:r>
                      <a:r>
                        <a:rPr lang="en-US" sz="1800" dirty="0" smtClean="0">
                          <a:effectLst/>
                        </a:rPr>
                        <a:t>negation,</a:t>
                      </a:r>
                      <a:r>
                        <a:rPr lang="en-US" sz="1800" baseline="0" dirty="0" smtClean="0">
                          <a:effectLst/>
                        </a:rPr>
                        <a:t> </a:t>
                      </a:r>
                      <a:r>
                        <a:rPr lang="en-US" sz="1800" dirty="0" smtClean="0">
                          <a:effectLst/>
                        </a:rPr>
                        <a:t>Bitwise(1 </a:t>
                      </a:r>
                      <a:r>
                        <a:rPr lang="en-US" sz="1800" dirty="0">
                          <a:effectLst/>
                        </a:rPr>
                        <a:t>'s) </a:t>
                      </a:r>
                      <a:r>
                        <a:rPr lang="en-US" sz="1800" dirty="0" smtClean="0">
                          <a:effectLst/>
                        </a:rPr>
                        <a:t>complement,</a:t>
                      </a:r>
                      <a:r>
                        <a:rPr lang="en-US" sz="1800" baseline="0" dirty="0" smtClean="0">
                          <a:effectLst/>
                        </a:rPr>
                        <a:t> </a:t>
                      </a:r>
                      <a:r>
                        <a:rPr lang="en-US" sz="1800" dirty="0" smtClean="0">
                          <a:effectLst/>
                        </a:rPr>
                        <a:t>Unary plus,</a:t>
                      </a:r>
                      <a:r>
                        <a:rPr lang="en-US" sz="1800" baseline="0" dirty="0" smtClean="0">
                          <a:effectLst/>
                        </a:rPr>
                        <a:t> </a:t>
                      </a:r>
                      <a:r>
                        <a:rPr lang="en-US" sz="1800" dirty="0" smtClean="0">
                          <a:effectLst/>
                        </a:rPr>
                        <a:t>Unary minus,</a:t>
                      </a:r>
                      <a:r>
                        <a:rPr lang="en-US" sz="1800" baseline="0" dirty="0" smtClean="0">
                          <a:effectLst/>
                        </a:rPr>
                        <a:t> </a:t>
                      </a:r>
                      <a:r>
                        <a:rPr lang="en-US" sz="1800" dirty="0" smtClean="0">
                          <a:effectLst/>
                        </a:rPr>
                        <a:t>Increment,</a:t>
                      </a:r>
                      <a:r>
                        <a:rPr lang="en-US" sz="1800" baseline="0" dirty="0" smtClean="0">
                          <a:effectLst/>
                        </a:rPr>
                        <a:t> </a:t>
                      </a:r>
                      <a:r>
                        <a:rPr lang="en-US" sz="1800" dirty="0" smtClean="0">
                          <a:effectLst/>
                        </a:rPr>
                        <a:t>Decrement,</a:t>
                      </a:r>
                      <a:r>
                        <a:rPr lang="en-US" sz="1800" baseline="0" dirty="0" smtClean="0">
                          <a:effectLst/>
                        </a:rPr>
                        <a:t> </a:t>
                      </a:r>
                      <a:r>
                        <a:rPr lang="en-US" sz="1800" dirty="0" smtClean="0">
                          <a:effectLst/>
                        </a:rPr>
                        <a:t>Dereference Operator(Address)</a:t>
                      </a:r>
                      <a:r>
                        <a:rPr lang="en-US" sz="1800" baseline="0" dirty="0" smtClean="0">
                          <a:effectLst/>
                        </a:rPr>
                        <a:t>, </a:t>
                      </a:r>
                      <a:r>
                        <a:rPr lang="en-US" sz="1800" dirty="0" smtClean="0">
                          <a:effectLst/>
                        </a:rPr>
                        <a:t>Pointer reference,</a:t>
                      </a:r>
                      <a:r>
                        <a:rPr lang="en-US" sz="1800" baseline="0" dirty="0" smtClean="0">
                          <a:effectLst/>
                        </a:rPr>
                        <a:t> </a:t>
                      </a:r>
                      <a:r>
                        <a:rPr lang="en-US" sz="1800" dirty="0" smtClean="0">
                          <a:effectLst/>
                        </a:rPr>
                        <a:t>Returns </a:t>
                      </a:r>
                      <a:r>
                        <a:rPr lang="en-US" sz="1800" dirty="0">
                          <a:effectLst/>
                        </a:rPr>
                        <a:t>the size of an </a:t>
                      </a:r>
                      <a:r>
                        <a:rPr lang="en-US" sz="1800" dirty="0" smtClean="0">
                          <a:effectLst/>
                        </a:rPr>
                        <a:t>object,</a:t>
                      </a:r>
                      <a:r>
                        <a:rPr lang="en-US" sz="1800" baseline="0" dirty="0" smtClean="0">
                          <a:effectLst/>
                        </a:rPr>
                        <a:t> </a:t>
                      </a:r>
                      <a:r>
                        <a:rPr lang="en-US" sz="1800" dirty="0" smtClean="0">
                          <a:effectLst/>
                        </a:rPr>
                        <a:t>Type </a:t>
                      </a:r>
                      <a:r>
                        <a:rPr lang="en-US" sz="1800" dirty="0">
                          <a:effectLst/>
                        </a:rPr>
                        <a:t>cast(conversion)</a:t>
                      </a:r>
                    </a:p>
                  </a:txBody>
                  <a:tcPr marL="18956" marR="15165" marT="18956" marB="17061" anchor="ctr"/>
                </a:tc>
                <a:tc>
                  <a:txBody>
                    <a:bodyPr/>
                    <a:lstStyle/>
                    <a:p>
                      <a:r>
                        <a:rPr lang="en-US" sz="1800" dirty="0">
                          <a:effectLst/>
                        </a:rPr>
                        <a:t>Right to left</a:t>
                      </a:r>
                    </a:p>
                  </a:txBody>
                  <a:tcPr marL="18956" marR="15165" marT="18956" marB="17061" anchor="ctr"/>
                </a:tc>
              </a:tr>
              <a:tr h="260230">
                <a:tc>
                  <a:txBody>
                    <a:bodyPr/>
                    <a:lstStyle/>
                    <a:p>
                      <a:r>
                        <a:rPr lang="en-US" sz="1800" dirty="0" smtClean="0">
                          <a:effectLst/>
                        </a:rPr>
                        <a:t>*</a:t>
                      </a:r>
                      <a:r>
                        <a:rPr lang="en-US" sz="1800" baseline="0" dirty="0" smtClean="0">
                          <a:effectLst/>
                        </a:rPr>
                        <a:t>  </a:t>
                      </a:r>
                      <a:r>
                        <a:rPr lang="en-US" sz="1800" dirty="0" smtClean="0">
                          <a:effectLst/>
                        </a:rPr>
                        <a:t>/</a:t>
                      </a:r>
                      <a:r>
                        <a:rPr lang="en-US" sz="1800" baseline="0" dirty="0" smtClean="0">
                          <a:effectLst/>
                        </a:rPr>
                        <a:t>  </a:t>
                      </a:r>
                      <a:r>
                        <a:rPr lang="en-US" sz="1800" dirty="0" smtClean="0">
                          <a:effectLst/>
                        </a:rPr>
                        <a:t>%</a:t>
                      </a:r>
                      <a:endParaRPr lang="en-US" sz="1800" dirty="0">
                        <a:effectLst/>
                      </a:endParaRPr>
                    </a:p>
                  </a:txBody>
                  <a:tcPr marL="18956" marR="15165" marT="18956" marB="17061" anchor="ctr"/>
                </a:tc>
                <a:tc>
                  <a:txBody>
                    <a:bodyPr/>
                    <a:lstStyle/>
                    <a:p>
                      <a:r>
                        <a:rPr lang="en-US" sz="1800" dirty="0" smtClean="0">
                          <a:effectLst/>
                        </a:rPr>
                        <a:t>Multiply,</a:t>
                      </a:r>
                      <a:r>
                        <a:rPr lang="en-US" sz="1800" baseline="0" dirty="0" smtClean="0">
                          <a:effectLst/>
                        </a:rPr>
                        <a:t> </a:t>
                      </a:r>
                      <a:r>
                        <a:rPr lang="en-US" sz="1800" dirty="0" smtClean="0">
                          <a:effectLst/>
                        </a:rPr>
                        <a:t>Divide,</a:t>
                      </a:r>
                      <a:r>
                        <a:rPr lang="en-US" sz="1800" baseline="0" dirty="0" smtClean="0">
                          <a:effectLst/>
                        </a:rPr>
                        <a:t> </a:t>
                      </a:r>
                      <a:r>
                        <a:rPr lang="en-US" sz="1800" dirty="0" smtClean="0">
                          <a:effectLst/>
                        </a:rPr>
                        <a:t>Remainder</a:t>
                      </a:r>
                      <a:endParaRPr lang="en-US" sz="1800" dirty="0">
                        <a:effectLst/>
                      </a:endParaRPr>
                    </a:p>
                  </a:txBody>
                  <a:tcPr marL="18956" marR="15165" marT="18956" marB="17061" anchor="ctr"/>
                </a:tc>
                <a:tc>
                  <a:txBody>
                    <a:bodyPr/>
                    <a:lstStyle/>
                    <a:p>
                      <a:r>
                        <a:rPr lang="en-US" sz="1800">
                          <a:effectLst/>
                        </a:rPr>
                        <a:t>Left to right</a:t>
                      </a:r>
                    </a:p>
                  </a:txBody>
                  <a:tcPr marL="18956" marR="15165" marT="18956" marB="17061" anchor="ctr"/>
                </a:tc>
              </a:tr>
              <a:tr h="260230">
                <a:tc>
                  <a:txBody>
                    <a:bodyPr/>
                    <a:lstStyle/>
                    <a:p>
                      <a:r>
                        <a:rPr lang="en-US" sz="1800" dirty="0" smtClean="0">
                          <a:effectLst/>
                        </a:rPr>
                        <a:t>+</a:t>
                      </a:r>
                      <a:r>
                        <a:rPr lang="en-US" sz="1800" baseline="0" dirty="0" smtClean="0">
                          <a:effectLst/>
                        </a:rPr>
                        <a:t>   </a:t>
                      </a:r>
                      <a:r>
                        <a:rPr lang="en-US" sz="1800" dirty="0" smtClean="0">
                          <a:effectLst/>
                        </a:rPr>
                        <a:t>-</a:t>
                      </a:r>
                      <a:endParaRPr lang="en-US" sz="1800" dirty="0">
                        <a:effectLst/>
                      </a:endParaRPr>
                    </a:p>
                  </a:txBody>
                  <a:tcPr marL="18956" marR="15165" marT="18956" marB="17061" anchor="ctr"/>
                </a:tc>
                <a:tc>
                  <a:txBody>
                    <a:bodyPr/>
                    <a:lstStyle/>
                    <a:p>
                      <a:r>
                        <a:rPr lang="en-US" sz="1800" dirty="0">
                          <a:effectLst/>
                        </a:rPr>
                        <a:t>Binary </a:t>
                      </a:r>
                      <a:r>
                        <a:rPr lang="en-US" sz="1800" dirty="0" smtClean="0">
                          <a:effectLst/>
                        </a:rPr>
                        <a:t>plus(Addition),</a:t>
                      </a:r>
                      <a:r>
                        <a:rPr lang="en-US" sz="1800" baseline="0" dirty="0" smtClean="0">
                          <a:effectLst/>
                        </a:rPr>
                        <a:t> </a:t>
                      </a:r>
                      <a:r>
                        <a:rPr lang="en-US" sz="1800" dirty="0" smtClean="0">
                          <a:effectLst/>
                        </a:rPr>
                        <a:t>Binary </a:t>
                      </a:r>
                      <a:r>
                        <a:rPr lang="en-US" sz="1800" dirty="0">
                          <a:effectLst/>
                        </a:rPr>
                        <a:t>minus(subtraction)</a:t>
                      </a:r>
                    </a:p>
                  </a:txBody>
                  <a:tcPr marL="18956" marR="15165" marT="18956" marB="17061" anchor="ctr"/>
                </a:tc>
                <a:tc>
                  <a:txBody>
                    <a:bodyPr/>
                    <a:lstStyle/>
                    <a:p>
                      <a:r>
                        <a:rPr lang="en-US" sz="1800">
                          <a:effectLst/>
                        </a:rPr>
                        <a:t>Left to right</a:t>
                      </a:r>
                    </a:p>
                  </a:txBody>
                  <a:tcPr marL="18956" marR="15165" marT="18956" marB="17061" anchor="ctr"/>
                </a:tc>
              </a:tr>
              <a:tr h="260230">
                <a:tc>
                  <a:txBody>
                    <a:bodyPr/>
                    <a:lstStyle/>
                    <a:p>
                      <a:r>
                        <a:rPr lang="en-US" sz="1800" dirty="0" smtClean="0">
                          <a:effectLst/>
                        </a:rPr>
                        <a:t>&lt;&lt;</a:t>
                      </a:r>
                      <a:r>
                        <a:rPr lang="en-US" sz="1800" baseline="0" dirty="0" smtClean="0">
                          <a:effectLst/>
                        </a:rPr>
                        <a:t>    </a:t>
                      </a:r>
                      <a:r>
                        <a:rPr lang="en-US" sz="1800" dirty="0" smtClean="0">
                          <a:effectLst/>
                        </a:rPr>
                        <a:t>&gt;&gt;</a:t>
                      </a:r>
                      <a:endParaRPr lang="en-US" sz="1800" dirty="0">
                        <a:effectLst/>
                      </a:endParaRPr>
                    </a:p>
                  </a:txBody>
                  <a:tcPr marL="18956" marR="15165" marT="18956" marB="17061" anchor="ctr"/>
                </a:tc>
                <a:tc>
                  <a:txBody>
                    <a:bodyPr/>
                    <a:lstStyle/>
                    <a:p>
                      <a:r>
                        <a:rPr lang="en-US" sz="1800" dirty="0">
                          <a:effectLst/>
                        </a:rPr>
                        <a:t>Left </a:t>
                      </a:r>
                      <a:r>
                        <a:rPr lang="en-US" sz="1800" dirty="0" smtClean="0">
                          <a:effectLst/>
                        </a:rPr>
                        <a:t>shift,</a:t>
                      </a:r>
                      <a:r>
                        <a:rPr lang="en-US" sz="1800" baseline="0" dirty="0" smtClean="0">
                          <a:effectLst/>
                        </a:rPr>
                        <a:t> </a:t>
                      </a:r>
                      <a:r>
                        <a:rPr lang="en-US" sz="1800" dirty="0" smtClean="0">
                          <a:effectLst/>
                        </a:rPr>
                        <a:t>Right </a:t>
                      </a:r>
                      <a:r>
                        <a:rPr lang="en-US" sz="1800" dirty="0">
                          <a:effectLst/>
                        </a:rPr>
                        <a:t>shift</a:t>
                      </a:r>
                    </a:p>
                  </a:txBody>
                  <a:tcPr marL="18956" marR="15165" marT="18956" marB="17061" anchor="ctr"/>
                </a:tc>
                <a:tc>
                  <a:txBody>
                    <a:bodyPr/>
                    <a:lstStyle/>
                    <a:p>
                      <a:r>
                        <a:rPr lang="en-US" sz="1800">
                          <a:effectLst/>
                        </a:rPr>
                        <a:t>Left to right</a:t>
                      </a:r>
                    </a:p>
                  </a:txBody>
                  <a:tcPr marL="18956" marR="15165" marT="18956" marB="17061" anchor="ctr"/>
                </a:tc>
              </a:tr>
              <a:tr h="490258">
                <a:tc>
                  <a:txBody>
                    <a:bodyPr/>
                    <a:lstStyle/>
                    <a:p>
                      <a:r>
                        <a:rPr lang="en-US" sz="1800" dirty="0" smtClean="0">
                          <a:effectLst/>
                        </a:rPr>
                        <a:t>&lt;</a:t>
                      </a:r>
                      <a:r>
                        <a:rPr lang="en-US" sz="1800" baseline="0" dirty="0" smtClean="0">
                          <a:effectLst/>
                        </a:rPr>
                        <a:t>  </a:t>
                      </a:r>
                      <a:r>
                        <a:rPr lang="en-US" sz="1800" dirty="0" smtClean="0">
                          <a:effectLst/>
                        </a:rPr>
                        <a:t>&lt;=</a:t>
                      </a:r>
                      <a:r>
                        <a:rPr lang="en-US" sz="1800" baseline="0" dirty="0" smtClean="0">
                          <a:effectLst/>
                        </a:rPr>
                        <a:t>  </a:t>
                      </a:r>
                      <a:r>
                        <a:rPr lang="en-US" sz="1800" dirty="0" smtClean="0">
                          <a:effectLst/>
                        </a:rPr>
                        <a:t>&gt;</a:t>
                      </a:r>
                      <a:r>
                        <a:rPr lang="en-US" sz="1800" baseline="0" dirty="0" smtClean="0">
                          <a:effectLst/>
                        </a:rPr>
                        <a:t>  </a:t>
                      </a:r>
                      <a:r>
                        <a:rPr lang="en-US" sz="1800" dirty="0" smtClean="0">
                          <a:effectLst/>
                        </a:rPr>
                        <a:t>&gt;=</a:t>
                      </a:r>
                      <a:endParaRPr lang="en-US" sz="1800" dirty="0">
                        <a:effectLst/>
                      </a:endParaRPr>
                    </a:p>
                  </a:txBody>
                  <a:tcPr marL="18956" marR="15165" marT="18956" marB="17061" anchor="ctr"/>
                </a:tc>
                <a:tc>
                  <a:txBody>
                    <a:bodyPr/>
                    <a:lstStyle/>
                    <a:p>
                      <a:r>
                        <a:rPr lang="en-US" sz="1800" dirty="0">
                          <a:effectLst/>
                        </a:rPr>
                        <a:t>Less </a:t>
                      </a:r>
                      <a:r>
                        <a:rPr lang="en-US" sz="1800" dirty="0" smtClean="0">
                          <a:effectLst/>
                        </a:rPr>
                        <a:t>than,</a:t>
                      </a:r>
                      <a:r>
                        <a:rPr lang="en-US" sz="1800" baseline="0" dirty="0" smtClean="0">
                          <a:effectLst/>
                        </a:rPr>
                        <a:t> </a:t>
                      </a:r>
                      <a:r>
                        <a:rPr lang="en-US" sz="1800" dirty="0" smtClean="0">
                          <a:effectLst/>
                        </a:rPr>
                        <a:t>Less </a:t>
                      </a:r>
                      <a:r>
                        <a:rPr lang="en-US" sz="1800" dirty="0">
                          <a:effectLst/>
                        </a:rPr>
                        <a:t>than or </a:t>
                      </a:r>
                      <a:r>
                        <a:rPr lang="en-US" sz="1800" dirty="0" smtClean="0">
                          <a:effectLst/>
                        </a:rPr>
                        <a:t>equal,</a:t>
                      </a:r>
                      <a:r>
                        <a:rPr lang="en-US" sz="1800" baseline="0" dirty="0" smtClean="0">
                          <a:effectLst/>
                        </a:rPr>
                        <a:t> </a:t>
                      </a:r>
                      <a:r>
                        <a:rPr lang="en-US" sz="1800" dirty="0" smtClean="0">
                          <a:effectLst/>
                        </a:rPr>
                        <a:t>Greater than,</a:t>
                      </a:r>
                      <a:r>
                        <a:rPr lang="en-US" sz="1800" baseline="0" dirty="0" smtClean="0">
                          <a:effectLst/>
                        </a:rPr>
                        <a:t> </a:t>
                      </a:r>
                      <a:r>
                        <a:rPr lang="en-US" sz="1800" dirty="0" smtClean="0">
                          <a:effectLst/>
                        </a:rPr>
                        <a:t>Greater </a:t>
                      </a:r>
                      <a:r>
                        <a:rPr lang="en-US" sz="1800" dirty="0">
                          <a:effectLst/>
                        </a:rPr>
                        <a:t>than or equal</a:t>
                      </a:r>
                    </a:p>
                  </a:txBody>
                  <a:tcPr marL="18956" marR="15165" marT="18956" marB="17061" anchor="ctr"/>
                </a:tc>
                <a:tc>
                  <a:txBody>
                    <a:bodyPr/>
                    <a:lstStyle/>
                    <a:p>
                      <a:r>
                        <a:rPr lang="en-US" sz="1800">
                          <a:effectLst/>
                        </a:rPr>
                        <a:t>Left to right</a:t>
                      </a:r>
                    </a:p>
                  </a:txBody>
                  <a:tcPr marL="18956" marR="15165" marT="18956" marB="17061" anchor="ctr"/>
                </a:tc>
              </a:tr>
              <a:tr h="260230">
                <a:tc>
                  <a:txBody>
                    <a:bodyPr/>
                    <a:lstStyle/>
                    <a:p>
                      <a:r>
                        <a:rPr lang="en-US" sz="1800" dirty="0" smtClean="0">
                          <a:effectLst/>
                        </a:rPr>
                        <a:t>==</a:t>
                      </a:r>
                      <a:r>
                        <a:rPr lang="en-US" sz="1800" baseline="0" dirty="0" smtClean="0">
                          <a:effectLst/>
                        </a:rPr>
                        <a:t> </a:t>
                      </a:r>
                      <a:r>
                        <a:rPr lang="en-US" sz="1800" dirty="0" smtClean="0">
                          <a:effectLst/>
                        </a:rPr>
                        <a:t>!=</a:t>
                      </a:r>
                      <a:endParaRPr lang="en-US" sz="1800" dirty="0">
                        <a:effectLst/>
                      </a:endParaRPr>
                    </a:p>
                  </a:txBody>
                  <a:tcPr marL="18956" marR="15165" marT="18956" marB="17061" anchor="ctr"/>
                </a:tc>
                <a:tc>
                  <a:txBody>
                    <a:bodyPr/>
                    <a:lstStyle/>
                    <a:p>
                      <a:r>
                        <a:rPr lang="en-US" sz="1800" dirty="0">
                          <a:effectLst/>
                        </a:rPr>
                        <a:t>Equal </a:t>
                      </a:r>
                      <a:r>
                        <a:rPr lang="en-US" sz="1800" dirty="0" smtClean="0">
                          <a:effectLst/>
                        </a:rPr>
                        <a:t>to,</a:t>
                      </a:r>
                      <a:r>
                        <a:rPr lang="en-US" sz="1800" baseline="0" dirty="0" smtClean="0">
                          <a:effectLst/>
                        </a:rPr>
                        <a:t> </a:t>
                      </a:r>
                      <a:r>
                        <a:rPr lang="en-US" sz="1800" dirty="0" smtClean="0">
                          <a:effectLst/>
                        </a:rPr>
                        <a:t>Not </a:t>
                      </a:r>
                      <a:r>
                        <a:rPr lang="en-US" sz="1800" dirty="0">
                          <a:effectLst/>
                        </a:rPr>
                        <a:t>equal to</a:t>
                      </a:r>
                    </a:p>
                  </a:txBody>
                  <a:tcPr marL="18956" marR="15165" marT="18956" marB="17061" anchor="ctr"/>
                </a:tc>
                <a:tc>
                  <a:txBody>
                    <a:bodyPr/>
                    <a:lstStyle/>
                    <a:p>
                      <a:r>
                        <a:rPr lang="en-US" sz="1800">
                          <a:effectLst/>
                        </a:rPr>
                        <a:t>Left to right</a:t>
                      </a:r>
                    </a:p>
                  </a:txBody>
                  <a:tcPr marL="18956" marR="15165" marT="18956" marB="17061" anchor="ctr"/>
                </a:tc>
              </a:tr>
              <a:tr h="260230">
                <a:tc>
                  <a:txBody>
                    <a:bodyPr/>
                    <a:lstStyle/>
                    <a:p>
                      <a:r>
                        <a:rPr lang="en-US" sz="1800">
                          <a:effectLst/>
                        </a:rPr>
                        <a:t>&amp;</a:t>
                      </a:r>
                    </a:p>
                  </a:txBody>
                  <a:tcPr marL="18956" marR="15165" marT="18956" marB="17061" anchor="ctr"/>
                </a:tc>
                <a:tc>
                  <a:txBody>
                    <a:bodyPr/>
                    <a:lstStyle/>
                    <a:p>
                      <a:r>
                        <a:rPr lang="en-US" sz="1800" dirty="0">
                          <a:effectLst/>
                        </a:rPr>
                        <a:t>Bitwise AND</a:t>
                      </a:r>
                    </a:p>
                  </a:txBody>
                  <a:tcPr marL="18956" marR="15165" marT="18956" marB="17061" anchor="ctr"/>
                </a:tc>
                <a:tc>
                  <a:txBody>
                    <a:bodyPr/>
                    <a:lstStyle/>
                    <a:p>
                      <a:r>
                        <a:rPr lang="en-US" sz="1800">
                          <a:effectLst/>
                        </a:rPr>
                        <a:t>Left to right</a:t>
                      </a:r>
                    </a:p>
                  </a:txBody>
                  <a:tcPr marL="18956" marR="15165" marT="18956" marB="17061" anchor="ctr"/>
                </a:tc>
              </a:tr>
              <a:tr h="260230">
                <a:tc>
                  <a:txBody>
                    <a:bodyPr/>
                    <a:lstStyle/>
                    <a:p>
                      <a:r>
                        <a:rPr lang="en-US" sz="1800">
                          <a:effectLst/>
                        </a:rPr>
                        <a:t>^</a:t>
                      </a:r>
                    </a:p>
                  </a:txBody>
                  <a:tcPr marL="18956" marR="15165" marT="18956" marB="17061" anchor="ctr"/>
                </a:tc>
                <a:tc>
                  <a:txBody>
                    <a:bodyPr/>
                    <a:lstStyle/>
                    <a:p>
                      <a:r>
                        <a:rPr lang="en-US" sz="1800">
                          <a:effectLst/>
                        </a:rPr>
                        <a:t>Bitwise exclusive OR</a:t>
                      </a:r>
                    </a:p>
                  </a:txBody>
                  <a:tcPr marL="18956" marR="15165" marT="18956" marB="17061" anchor="ctr"/>
                </a:tc>
                <a:tc>
                  <a:txBody>
                    <a:bodyPr/>
                    <a:lstStyle/>
                    <a:p>
                      <a:r>
                        <a:rPr lang="en-US" sz="1800">
                          <a:effectLst/>
                        </a:rPr>
                        <a:t>Left to right</a:t>
                      </a:r>
                    </a:p>
                  </a:txBody>
                  <a:tcPr marL="18956" marR="15165" marT="18956" marB="17061" anchor="ctr"/>
                </a:tc>
              </a:tr>
              <a:tr h="260230">
                <a:tc>
                  <a:txBody>
                    <a:bodyPr/>
                    <a:lstStyle/>
                    <a:p>
                      <a:r>
                        <a:rPr lang="en-US" sz="1800">
                          <a:effectLst/>
                        </a:rPr>
                        <a:t>|</a:t>
                      </a:r>
                    </a:p>
                  </a:txBody>
                  <a:tcPr marL="18956" marR="15165" marT="18956" marB="17061" anchor="ctr"/>
                </a:tc>
                <a:tc>
                  <a:txBody>
                    <a:bodyPr/>
                    <a:lstStyle/>
                    <a:p>
                      <a:r>
                        <a:rPr lang="en-US" sz="1800">
                          <a:effectLst/>
                        </a:rPr>
                        <a:t>Bitwise OR</a:t>
                      </a:r>
                    </a:p>
                  </a:txBody>
                  <a:tcPr marL="18956" marR="15165" marT="18956" marB="17061" anchor="ctr"/>
                </a:tc>
                <a:tc>
                  <a:txBody>
                    <a:bodyPr/>
                    <a:lstStyle/>
                    <a:p>
                      <a:r>
                        <a:rPr lang="en-US" sz="1800">
                          <a:effectLst/>
                        </a:rPr>
                        <a:t>Left to right</a:t>
                      </a:r>
                    </a:p>
                  </a:txBody>
                  <a:tcPr marL="18956" marR="15165" marT="18956" marB="17061" anchor="ctr"/>
                </a:tc>
              </a:tr>
              <a:tr h="260230">
                <a:tc>
                  <a:txBody>
                    <a:bodyPr/>
                    <a:lstStyle/>
                    <a:p>
                      <a:r>
                        <a:rPr lang="en-US" sz="1800">
                          <a:effectLst/>
                        </a:rPr>
                        <a:t>&amp;&amp;</a:t>
                      </a:r>
                    </a:p>
                  </a:txBody>
                  <a:tcPr marL="18956" marR="15165" marT="18956" marB="17061" anchor="ctr"/>
                </a:tc>
                <a:tc>
                  <a:txBody>
                    <a:bodyPr/>
                    <a:lstStyle/>
                    <a:p>
                      <a:r>
                        <a:rPr lang="en-US" sz="1800" dirty="0">
                          <a:effectLst/>
                        </a:rPr>
                        <a:t>Logical AND</a:t>
                      </a:r>
                    </a:p>
                  </a:txBody>
                  <a:tcPr marL="18956" marR="15165" marT="18956" marB="17061" anchor="ctr"/>
                </a:tc>
                <a:tc>
                  <a:txBody>
                    <a:bodyPr/>
                    <a:lstStyle/>
                    <a:p>
                      <a:r>
                        <a:rPr lang="en-US" sz="1800">
                          <a:effectLst/>
                        </a:rPr>
                        <a:t>Left to right</a:t>
                      </a:r>
                    </a:p>
                  </a:txBody>
                  <a:tcPr marL="18956" marR="15165" marT="18956" marB="17061" anchor="ctr"/>
                </a:tc>
              </a:tr>
              <a:tr h="260230">
                <a:tc>
                  <a:txBody>
                    <a:bodyPr/>
                    <a:lstStyle/>
                    <a:p>
                      <a:r>
                        <a:rPr lang="en-US" sz="1800">
                          <a:effectLst/>
                        </a:rPr>
                        <a:t>||</a:t>
                      </a:r>
                    </a:p>
                  </a:txBody>
                  <a:tcPr marL="18956" marR="15165" marT="18956" marB="17061" anchor="ctr"/>
                </a:tc>
                <a:tc>
                  <a:txBody>
                    <a:bodyPr/>
                    <a:lstStyle/>
                    <a:p>
                      <a:r>
                        <a:rPr lang="en-US" sz="1800" dirty="0">
                          <a:effectLst/>
                        </a:rPr>
                        <a:t>Logical OR</a:t>
                      </a:r>
                    </a:p>
                  </a:txBody>
                  <a:tcPr marL="18956" marR="15165" marT="18956" marB="17061" anchor="ctr"/>
                </a:tc>
                <a:tc>
                  <a:txBody>
                    <a:bodyPr/>
                    <a:lstStyle/>
                    <a:p>
                      <a:r>
                        <a:rPr lang="en-US" sz="1800">
                          <a:effectLst/>
                        </a:rPr>
                        <a:t>Left to right</a:t>
                      </a:r>
                    </a:p>
                  </a:txBody>
                  <a:tcPr marL="18956" marR="15165" marT="18956" marB="17061" anchor="ctr"/>
                </a:tc>
              </a:tr>
              <a:tr h="260230">
                <a:tc>
                  <a:txBody>
                    <a:bodyPr/>
                    <a:lstStyle/>
                    <a:p>
                      <a:r>
                        <a:rPr lang="en-US" sz="1800">
                          <a:effectLst/>
                        </a:rPr>
                        <a:t>?:</a:t>
                      </a:r>
                    </a:p>
                  </a:txBody>
                  <a:tcPr marL="18956" marR="15165" marT="18956" marB="17061" anchor="ctr"/>
                </a:tc>
                <a:tc>
                  <a:txBody>
                    <a:bodyPr/>
                    <a:lstStyle/>
                    <a:p>
                      <a:r>
                        <a:rPr lang="en-US" sz="1800">
                          <a:effectLst/>
                        </a:rPr>
                        <a:t>Conditional Operator</a:t>
                      </a:r>
                    </a:p>
                  </a:txBody>
                  <a:tcPr marL="18956" marR="15165" marT="18956" marB="17061" anchor="ctr"/>
                </a:tc>
                <a:tc>
                  <a:txBody>
                    <a:bodyPr/>
                    <a:lstStyle/>
                    <a:p>
                      <a:r>
                        <a:rPr lang="en-US" sz="1800">
                          <a:effectLst/>
                        </a:rPr>
                        <a:t>Right to left</a:t>
                      </a:r>
                    </a:p>
                  </a:txBody>
                  <a:tcPr marL="18956" marR="15165" marT="18956" marB="17061" anchor="ctr"/>
                </a:tc>
              </a:tr>
              <a:tr h="950314">
                <a:tc>
                  <a:txBody>
                    <a:bodyPr/>
                    <a:lstStyle/>
                    <a:p>
                      <a:r>
                        <a:rPr lang="en-US" sz="1800" dirty="0" smtClean="0">
                          <a:effectLst/>
                        </a:rPr>
                        <a:t>=</a:t>
                      </a:r>
                      <a:r>
                        <a:rPr lang="en-US" sz="1800" baseline="0" dirty="0" smtClean="0">
                          <a:effectLst/>
                        </a:rPr>
                        <a:t> </a:t>
                      </a:r>
                      <a:r>
                        <a:rPr lang="en-US" sz="1800" dirty="0" smtClean="0">
                          <a:effectLst/>
                        </a:rPr>
                        <a:t>*=</a:t>
                      </a:r>
                      <a:r>
                        <a:rPr lang="en-US" sz="1800" baseline="0" dirty="0" smtClean="0">
                          <a:effectLst/>
                        </a:rPr>
                        <a:t>  </a:t>
                      </a:r>
                      <a:r>
                        <a:rPr lang="en-US" sz="1800" dirty="0" smtClean="0">
                          <a:effectLst/>
                        </a:rPr>
                        <a:t>/=</a:t>
                      </a:r>
                      <a:r>
                        <a:rPr lang="en-US" sz="1800" baseline="0" dirty="0" smtClean="0">
                          <a:effectLst/>
                        </a:rPr>
                        <a:t>  </a:t>
                      </a:r>
                      <a:r>
                        <a:rPr lang="en-US" sz="1800" dirty="0" smtClean="0">
                          <a:effectLst/>
                        </a:rPr>
                        <a:t>%=</a:t>
                      </a:r>
                      <a:r>
                        <a:rPr lang="en-US" sz="1800" baseline="0" dirty="0" smtClean="0">
                          <a:effectLst/>
                        </a:rPr>
                        <a:t>  </a:t>
                      </a:r>
                      <a:r>
                        <a:rPr lang="en-US" sz="1800" dirty="0" smtClean="0">
                          <a:effectLst/>
                        </a:rPr>
                        <a:t>-=</a:t>
                      </a:r>
                      <a:r>
                        <a:rPr lang="en-US" sz="1800" baseline="0" dirty="0" smtClean="0">
                          <a:effectLst/>
                        </a:rPr>
                        <a:t>  </a:t>
                      </a:r>
                      <a:r>
                        <a:rPr lang="en-US" sz="1800" dirty="0" smtClean="0">
                          <a:effectLst/>
                        </a:rPr>
                        <a:t>&amp;=</a:t>
                      </a:r>
                      <a:r>
                        <a:rPr lang="en-US" sz="1800" baseline="0" dirty="0" smtClean="0">
                          <a:effectLst/>
                        </a:rPr>
                        <a:t>  </a:t>
                      </a:r>
                      <a:r>
                        <a:rPr lang="en-US" sz="1800" dirty="0" smtClean="0">
                          <a:effectLst/>
                        </a:rPr>
                        <a:t>^=</a:t>
                      </a:r>
                      <a:r>
                        <a:rPr lang="en-US" sz="1800" baseline="0" dirty="0" smtClean="0">
                          <a:effectLst/>
                        </a:rPr>
                        <a:t>  </a:t>
                      </a:r>
                      <a:r>
                        <a:rPr lang="en-US" sz="1800" dirty="0" smtClean="0">
                          <a:effectLst/>
                        </a:rPr>
                        <a:t>|=</a:t>
                      </a:r>
                      <a:r>
                        <a:rPr lang="en-US" sz="1800" baseline="0" dirty="0" smtClean="0">
                          <a:effectLst/>
                        </a:rPr>
                        <a:t>  </a:t>
                      </a:r>
                      <a:r>
                        <a:rPr lang="en-US" sz="1800" dirty="0" smtClean="0">
                          <a:effectLst/>
                        </a:rPr>
                        <a:t>&lt;&lt;=</a:t>
                      </a:r>
                      <a:r>
                        <a:rPr lang="en-US" sz="1800" baseline="0" dirty="0" smtClean="0">
                          <a:effectLst/>
                        </a:rPr>
                        <a:t>  </a:t>
                      </a:r>
                      <a:r>
                        <a:rPr lang="en-US" sz="1800" dirty="0" smtClean="0">
                          <a:effectLst/>
                        </a:rPr>
                        <a:t>&gt;&gt;=</a:t>
                      </a:r>
                      <a:endParaRPr lang="en-US" sz="1800" dirty="0">
                        <a:effectLst/>
                      </a:endParaRPr>
                    </a:p>
                  </a:txBody>
                  <a:tcPr marL="18956" marR="15165" marT="18956" marB="17061" anchor="ctr"/>
                </a:tc>
                <a:tc>
                  <a:txBody>
                    <a:bodyPr/>
                    <a:lstStyle/>
                    <a:p>
                      <a:r>
                        <a:rPr lang="en-US" sz="1800" dirty="0">
                          <a:effectLst/>
                        </a:rPr>
                        <a:t>Simple </a:t>
                      </a:r>
                      <a:r>
                        <a:rPr lang="en-US" sz="1800" dirty="0" smtClean="0">
                          <a:effectLst/>
                        </a:rPr>
                        <a:t>assignment,</a:t>
                      </a:r>
                      <a:r>
                        <a:rPr lang="en-US" sz="1800" baseline="0" dirty="0" smtClean="0">
                          <a:effectLst/>
                        </a:rPr>
                        <a:t> </a:t>
                      </a:r>
                      <a:r>
                        <a:rPr lang="en-US" sz="1800" dirty="0" smtClean="0">
                          <a:effectLst/>
                        </a:rPr>
                        <a:t>Assign product,</a:t>
                      </a:r>
                      <a:r>
                        <a:rPr lang="en-US" sz="1800" baseline="0" dirty="0" smtClean="0">
                          <a:effectLst/>
                        </a:rPr>
                        <a:t> </a:t>
                      </a:r>
                      <a:r>
                        <a:rPr lang="en-US" sz="1800" dirty="0" smtClean="0">
                          <a:effectLst/>
                        </a:rPr>
                        <a:t>Assign quotient,</a:t>
                      </a:r>
                      <a:r>
                        <a:rPr lang="en-US" sz="1800" baseline="0" dirty="0" smtClean="0">
                          <a:effectLst/>
                        </a:rPr>
                        <a:t> </a:t>
                      </a:r>
                      <a:r>
                        <a:rPr lang="en-US" sz="1800" dirty="0" smtClean="0">
                          <a:effectLst/>
                        </a:rPr>
                        <a:t>Assign remainder,</a:t>
                      </a:r>
                      <a:r>
                        <a:rPr lang="en-US" sz="1800" baseline="0" dirty="0" smtClean="0">
                          <a:effectLst/>
                        </a:rPr>
                        <a:t> </a:t>
                      </a:r>
                      <a:r>
                        <a:rPr lang="en-US" sz="1800" dirty="0" smtClean="0">
                          <a:effectLst/>
                        </a:rPr>
                        <a:t>Assign sum,</a:t>
                      </a:r>
                      <a:r>
                        <a:rPr lang="en-US" sz="1800" baseline="0" dirty="0" smtClean="0">
                          <a:effectLst/>
                        </a:rPr>
                        <a:t> </a:t>
                      </a:r>
                      <a:r>
                        <a:rPr lang="en-US" sz="1800" dirty="0" smtClean="0">
                          <a:effectLst/>
                        </a:rPr>
                        <a:t>Assign difference,</a:t>
                      </a:r>
                      <a:r>
                        <a:rPr lang="en-US" sz="1800" baseline="0" dirty="0" smtClean="0">
                          <a:effectLst/>
                        </a:rPr>
                        <a:t> </a:t>
                      </a:r>
                      <a:r>
                        <a:rPr lang="en-US" sz="1800" dirty="0" smtClean="0">
                          <a:effectLst/>
                        </a:rPr>
                        <a:t>Assign </a:t>
                      </a:r>
                      <a:r>
                        <a:rPr lang="en-US" sz="1800" dirty="0">
                          <a:effectLst/>
                        </a:rPr>
                        <a:t>bitwise </a:t>
                      </a:r>
                      <a:r>
                        <a:rPr lang="en-US" sz="1800" dirty="0" smtClean="0">
                          <a:effectLst/>
                        </a:rPr>
                        <a:t>AND,</a:t>
                      </a:r>
                      <a:r>
                        <a:rPr lang="en-US" sz="1800" baseline="0" dirty="0" smtClean="0">
                          <a:effectLst/>
                        </a:rPr>
                        <a:t> </a:t>
                      </a:r>
                      <a:r>
                        <a:rPr lang="en-US" sz="1800" dirty="0" smtClean="0">
                          <a:effectLst/>
                        </a:rPr>
                        <a:t>Assign </a:t>
                      </a:r>
                      <a:r>
                        <a:rPr lang="en-US" sz="1800" dirty="0">
                          <a:effectLst/>
                        </a:rPr>
                        <a:t>bitwise </a:t>
                      </a:r>
                      <a:r>
                        <a:rPr lang="en-US" sz="1800" dirty="0" smtClean="0">
                          <a:effectLst/>
                        </a:rPr>
                        <a:t>XOR,</a:t>
                      </a:r>
                      <a:r>
                        <a:rPr lang="en-US" sz="1800" baseline="0" dirty="0" smtClean="0">
                          <a:effectLst/>
                        </a:rPr>
                        <a:t> </a:t>
                      </a:r>
                      <a:r>
                        <a:rPr lang="en-US" sz="1800" dirty="0" smtClean="0">
                          <a:effectLst/>
                        </a:rPr>
                        <a:t>Assign </a:t>
                      </a:r>
                      <a:r>
                        <a:rPr lang="en-US" sz="1800" dirty="0">
                          <a:effectLst/>
                        </a:rPr>
                        <a:t>bitwise </a:t>
                      </a:r>
                      <a:r>
                        <a:rPr lang="en-US" sz="1800" dirty="0" smtClean="0">
                          <a:effectLst/>
                        </a:rPr>
                        <a:t>OR,</a:t>
                      </a:r>
                      <a:r>
                        <a:rPr lang="en-US" sz="1800" baseline="0" dirty="0" smtClean="0">
                          <a:effectLst/>
                        </a:rPr>
                        <a:t> </a:t>
                      </a:r>
                      <a:r>
                        <a:rPr lang="en-US" sz="1800" dirty="0" smtClean="0">
                          <a:effectLst/>
                        </a:rPr>
                        <a:t>Assign </a:t>
                      </a:r>
                      <a:r>
                        <a:rPr lang="en-US" sz="1800" dirty="0">
                          <a:effectLst/>
                        </a:rPr>
                        <a:t>left </a:t>
                      </a:r>
                      <a:r>
                        <a:rPr lang="en-US" sz="1800" dirty="0" smtClean="0">
                          <a:effectLst/>
                        </a:rPr>
                        <a:t>shift,</a:t>
                      </a:r>
                      <a:r>
                        <a:rPr lang="en-US" sz="1800" baseline="0" dirty="0" smtClean="0">
                          <a:effectLst/>
                        </a:rPr>
                        <a:t> </a:t>
                      </a:r>
                      <a:r>
                        <a:rPr lang="en-US" sz="1800" dirty="0" smtClean="0">
                          <a:effectLst/>
                        </a:rPr>
                        <a:t>Assign </a:t>
                      </a:r>
                      <a:r>
                        <a:rPr lang="en-US" sz="1800" dirty="0">
                          <a:effectLst/>
                        </a:rPr>
                        <a:t>right shift</a:t>
                      </a:r>
                    </a:p>
                  </a:txBody>
                  <a:tcPr marL="18956" marR="15165" marT="18956" marB="17061" anchor="ctr"/>
                </a:tc>
                <a:tc>
                  <a:txBody>
                    <a:bodyPr/>
                    <a:lstStyle/>
                    <a:p>
                      <a:r>
                        <a:rPr lang="en-US" sz="1800" dirty="0">
                          <a:effectLst/>
                        </a:rPr>
                        <a:t>Right to left</a:t>
                      </a:r>
                    </a:p>
                  </a:txBody>
                  <a:tcPr marL="18956" marR="15165" marT="18956" marB="17061" anchor="ctr"/>
                </a:tc>
              </a:tr>
              <a:tr h="260230">
                <a:tc>
                  <a:txBody>
                    <a:bodyPr/>
                    <a:lstStyle/>
                    <a:p>
                      <a:r>
                        <a:rPr lang="en-US" sz="1800" dirty="0">
                          <a:effectLst/>
                        </a:rPr>
                        <a:t>,</a:t>
                      </a:r>
                    </a:p>
                  </a:txBody>
                  <a:tcPr marL="18956" marR="15165" marT="18956" marB="17061" anchor="ctr"/>
                </a:tc>
                <a:tc>
                  <a:txBody>
                    <a:bodyPr/>
                    <a:lstStyle/>
                    <a:p>
                      <a:r>
                        <a:rPr lang="en-US" sz="1800" dirty="0">
                          <a:effectLst/>
                        </a:rPr>
                        <a:t>Separator of expressions</a:t>
                      </a:r>
                    </a:p>
                  </a:txBody>
                  <a:tcPr marL="18956" marR="15165" marT="18956" marB="17061" anchor="ctr"/>
                </a:tc>
                <a:tc>
                  <a:txBody>
                    <a:bodyPr/>
                    <a:lstStyle/>
                    <a:p>
                      <a:r>
                        <a:rPr lang="en-US" sz="1800" dirty="0">
                          <a:effectLst/>
                        </a:rPr>
                        <a:t>Left to right</a:t>
                      </a:r>
                    </a:p>
                  </a:txBody>
                  <a:tcPr marL="18956" marR="15165" marT="18956" marB="17061" anchor="ctr"/>
                </a:tc>
              </a:tr>
            </a:tbl>
          </a:graphicData>
        </a:graphic>
      </p:graphicFrame>
    </p:spTree>
    <p:extLst>
      <p:ext uri="{BB962C8B-B14F-4D97-AF65-F5344CB8AC3E}">
        <p14:creationId xmlns:p14="http://schemas.microsoft.com/office/powerpoint/2010/main" val="3042693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TypeCasting</a:t>
            </a:r>
            <a:r>
              <a:rPr lang="en-US" dirty="0" smtClean="0"/>
              <a:t> in C</a:t>
            </a:r>
            <a:endParaRPr lang="en-US" dirty="0"/>
          </a:p>
        </p:txBody>
      </p:sp>
      <p:sp>
        <p:nvSpPr>
          <p:cNvPr id="3" name="Content Placeholder 2"/>
          <p:cNvSpPr>
            <a:spLocks noGrp="1"/>
          </p:cNvSpPr>
          <p:nvPr>
            <p:ph idx="1"/>
          </p:nvPr>
        </p:nvSpPr>
        <p:spPr/>
        <p:txBody>
          <a:bodyPr>
            <a:normAutofit/>
          </a:bodyPr>
          <a:lstStyle/>
          <a:p>
            <a:r>
              <a:rPr lang="en-US" sz="2400" dirty="0"/>
              <a:t>Typecasting is converting one data type into another one. It is also called as data conversion or type conversion in C language. It is one of the important concepts introduced in ‘C’ programming.</a:t>
            </a:r>
          </a:p>
          <a:p>
            <a:r>
              <a:rPr lang="en-US" sz="2400" dirty="0"/>
              <a:t>‘C’ programming provides two types of type casting operations:</a:t>
            </a:r>
          </a:p>
          <a:p>
            <a:r>
              <a:rPr lang="en-US" sz="2400" dirty="0"/>
              <a:t>Implicit type casting</a:t>
            </a:r>
          </a:p>
          <a:p>
            <a:r>
              <a:rPr lang="en-US" sz="2400" dirty="0"/>
              <a:t>Explicit type casting</a:t>
            </a:r>
          </a:p>
          <a:p>
            <a:endParaRPr lang="en-US" sz="2400" dirty="0"/>
          </a:p>
        </p:txBody>
      </p:sp>
    </p:spTree>
    <p:extLst>
      <p:ext uri="{BB962C8B-B14F-4D97-AF65-F5344CB8AC3E}">
        <p14:creationId xmlns:p14="http://schemas.microsoft.com/office/powerpoint/2010/main" val="169542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Implicit type </a:t>
            </a:r>
            <a:r>
              <a:rPr lang="en-US" b="1" dirty="0" smtClean="0"/>
              <a:t>casting</a:t>
            </a:r>
            <a:endParaRPr lang="en-US" dirty="0"/>
          </a:p>
        </p:txBody>
      </p:sp>
      <p:sp>
        <p:nvSpPr>
          <p:cNvPr id="3" name="Content Placeholder 2"/>
          <p:cNvSpPr>
            <a:spLocks noGrp="1"/>
          </p:cNvSpPr>
          <p:nvPr>
            <p:ph idx="1"/>
          </p:nvPr>
        </p:nvSpPr>
        <p:spPr/>
        <p:txBody>
          <a:bodyPr>
            <a:normAutofit/>
          </a:bodyPr>
          <a:lstStyle/>
          <a:p>
            <a:r>
              <a:rPr lang="en-US" sz="2400" dirty="0" smtClean="0"/>
              <a:t>Implicit </a:t>
            </a:r>
            <a:r>
              <a:rPr lang="en-US" sz="2400" dirty="0"/>
              <a:t>type casting means conversion of data types without losing its original meaning. </a:t>
            </a:r>
            <a:endParaRPr lang="en-US" sz="2400" dirty="0" smtClean="0"/>
          </a:p>
          <a:p>
            <a:r>
              <a:rPr lang="en-US" sz="2400" dirty="0" smtClean="0"/>
              <a:t>This </a:t>
            </a:r>
            <a:r>
              <a:rPr lang="en-US" sz="2400" dirty="0"/>
              <a:t>type of typecasting is essential when you want to change data types </a:t>
            </a:r>
            <a:r>
              <a:rPr lang="en-US" sz="2400" b="1" dirty="0"/>
              <a:t>without</a:t>
            </a:r>
            <a:r>
              <a:rPr lang="en-US" sz="2400" dirty="0"/>
              <a:t> changing the significance of the values stored inside the variable.</a:t>
            </a:r>
          </a:p>
          <a:p>
            <a:r>
              <a:rPr lang="en-US" sz="2400" dirty="0"/>
              <a:t>Implicit type conversion in C happens automatically when a value is copied to its compatible data type. </a:t>
            </a:r>
            <a:endParaRPr lang="en-US" sz="2400" dirty="0" smtClean="0"/>
          </a:p>
          <a:p>
            <a:r>
              <a:rPr lang="en-US" sz="2400" dirty="0" smtClean="0"/>
              <a:t>During </a:t>
            </a:r>
            <a:r>
              <a:rPr lang="en-US" sz="2400" dirty="0"/>
              <a:t>conversion, strict rules for type conversion are applied. </a:t>
            </a:r>
            <a:endParaRPr lang="en-US" sz="2400" dirty="0" smtClean="0"/>
          </a:p>
          <a:p>
            <a:r>
              <a:rPr lang="en-US" sz="2400" dirty="0" smtClean="0"/>
              <a:t>If </a:t>
            </a:r>
            <a:r>
              <a:rPr lang="en-US" sz="2400" dirty="0"/>
              <a:t>the operands are of two different data types, then an operand having lower data type is automatically converted into a higher data type. </a:t>
            </a:r>
          </a:p>
        </p:txBody>
      </p:sp>
    </p:spTree>
    <p:extLst>
      <p:ext uri="{BB962C8B-B14F-4D97-AF65-F5344CB8AC3E}">
        <p14:creationId xmlns:p14="http://schemas.microsoft.com/office/powerpoint/2010/main" val="622419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#include&lt;</a:t>
            </a:r>
            <a:r>
              <a:rPr lang="en-US" sz="2400" dirty="0" err="1"/>
              <a:t>stdio.h</a:t>
            </a:r>
            <a:r>
              <a:rPr lang="en-US" sz="2400" dirty="0"/>
              <a:t>&gt; </a:t>
            </a:r>
            <a:endParaRPr lang="en-US" sz="2400" dirty="0" smtClean="0"/>
          </a:p>
          <a:p>
            <a:pPr marL="0" indent="0">
              <a:buNone/>
            </a:pPr>
            <a:r>
              <a:rPr lang="en-US" sz="2400" dirty="0" err="1" smtClean="0"/>
              <a:t>int</a:t>
            </a:r>
            <a:r>
              <a:rPr lang="en-US" sz="2400" dirty="0" smtClean="0"/>
              <a:t> </a:t>
            </a:r>
            <a:r>
              <a:rPr lang="en-US" sz="2400" dirty="0"/>
              <a:t>main</a:t>
            </a:r>
            <a:r>
              <a:rPr lang="en-US" sz="2400" dirty="0" smtClean="0"/>
              <a:t>()</a:t>
            </a:r>
          </a:p>
          <a:p>
            <a:pPr marL="0" indent="0">
              <a:buNone/>
            </a:pPr>
            <a:r>
              <a:rPr lang="en-US" sz="2400" dirty="0" smtClean="0"/>
              <a:t>{ </a:t>
            </a:r>
          </a:p>
          <a:p>
            <a:pPr marL="400050" lvl="1" indent="0">
              <a:buNone/>
            </a:pPr>
            <a:r>
              <a:rPr lang="en-US" sz="2400" dirty="0" smtClean="0"/>
              <a:t>short </a:t>
            </a:r>
            <a:r>
              <a:rPr lang="en-US" sz="2400" dirty="0"/>
              <a:t>a=10; </a:t>
            </a:r>
            <a:endParaRPr lang="en-US" sz="2400" dirty="0" smtClean="0"/>
          </a:p>
          <a:p>
            <a:pPr marL="400050" lvl="1" indent="0">
              <a:buNone/>
            </a:pPr>
            <a:r>
              <a:rPr lang="en-US" sz="2400" dirty="0" smtClean="0"/>
              <a:t>//</a:t>
            </a:r>
            <a:r>
              <a:rPr lang="en-US" sz="2400" dirty="0"/>
              <a:t>initializing variable of short data type </a:t>
            </a:r>
            <a:endParaRPr lang="en-US" sz="2400" dirty="0" smtClean="0"/>
          </a:p>
          <a:p>
            <a:pPr marL="400050" lvl="1" indent="0">
              <a:buNone/>
            </a:pPr>
            <a:r>
              <a:rPr lang="en-US" sz="2400" dirty="0" err="1" smtClean="0"/>
              <a:t>int</a:t>
            </a:r>
            <a:r>
              <a:rPr lang="en-US" sz="2400" dirty="0" smtClean="0"/>
              <a:t> </a:t>
            </a:r>
            <a:r>
              <a:rPr lang="en-US" sz="2400" dirty="0"/>
              <a:t>b; </a:t>
            </a:r>
            <a:endParaRPr lang="en-US" sz="2400" dirty="0" smtClean="0"/>
          </a:p>
          <a:p>
            <a:pPr marL="400050" lvl="1" indent="0">
              <a:buNone/>
            </a:pPr>
            <a:r>
              <a:rPr lang="en-US" sz="2400" dirty="0" smtClean="0"/>
              <a:t>//</a:t>
            </a:r>
            <a:r>
              <a:rPr lang="en-US" sz="2400" dirty="0"/>
              <a:t>declaring </a:t>
            </a:r>
            <a:r>
              <a:rPr lang="en-US" sz="2400" dirty="0" err="1"/>
              <a:t>int</a:t>
            </a:r>
            <a:r>
              <a:rPr lang="en-US" sz="2400" dirty="0"/>
              <a:t> variable </a:t>
            </a:r>
            <a:endParaRPr lang="en-US" sz="2400" dirty="0" smtClean="0"/>
          </a:p>
          <a:p>
            <a:pPr marL="400050" lvl="1" indent="0">
              <a:buNone/>
            </a:pPr>
            <a:r>
              <a:rPr lang="en-US" sz="2400" dirty="0" smtClean="0"/>
              <a:t>b=a</a:t>
            </a:r>
            <a:r>
              <a:rPr lang="en-US" sz="2400" dirty="0"/>
              <a:t>; //implicit type casting </a:t>
            </a:r>
            <a:endParaRPr lang="en-US" sz="2400" dirty="0" smtClean="0"/>
          </a:p>
          <a:p>
            <a:pPr marL="400050" lvl="1" indent="0">
              <a:buNone/>
            </a:pPr>
            <a:r>
              <a:rPr lang="en-US" sz="2400" dirty="0" err="1" smtClean="0"/>
              <a:t>printf</a:t>
            </a:r>
            <a:r>
              <a:rPr lang="en-US" sz="2400" dirty="0"/>
              <a:t>("%d\</a:t>
            </a:r>
            <a:r>
              <a:rPr lang="en-US" sz="2400" dirty="0" err="1"/>
              <a:t>n",a</a:t>
            </a:r>
            <a:r>
              <a:rPr lang="en-US" sz="2400" dirty="0"/>
              <a:t>); </a:t>
            </a:r>
            <a:endParaRPr lang="en-US" sz="2400" dirty="0" smtClean="0"/>
          </a:p>
          <a:p>
            <a:pPr marL="400050" lvl="1" indent="0">
              <a:buNone/>
            </a:pPr>
            <a:r>
              <a:rPr lang="en-US" sz="2400" dirty="0" err="1" smtClean="0"/>
              <a:t>printf</a:t>
            </a:r>
            <a:r>
              <a:rPr lang="en-US" sz="2400" dirty="0"/>
              <a:t>("%d\</a:t>
            </a:r>
            <a:r>
              <a:rPr lang="en-US" sz="2400" dirty="0" err="1"/>
              <a:t>n",b</a:t>
            </a:r>
            <a:r>
              <a:rPr lang="en-US" sz="2400" dirty="0"/>
              <a:t>); </a:t>
            </a:r>
            <a:endParaRPr lang="en-US" sz="2400" dirty="0" smtClean="0"/>
          </a:p>
          <a:p>
            <a:pPr marL="0" indent="0">
              <a:buNone/>
            </a:pPr>
            <a:r>
              <a:rPr lang="en-US" sz="2400" dirty="0" smtClean="0"/>
              <a:t>}</a:t>
            </a:r>
            <a:endParaRPr lang="en-US" sz="2400" dirty="0"/>
          </a:p>
        </p:txBody>
      </p:sp>
    </p:spTree>
    <p:extLst>
      <p:ext uri="{BB962C8B-B14F-4D97-AF65-F5344CB8AC3E}">
        <p14:creationId xmlns:p14="http://schemas.microsoft.com/office/powerpoint/2010/main" val="1523444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Explicit type </a:t>
            </a:r>
            <a:r>
              <a:rPr lang="en-US" b="1" dirty="0" smtClean="0"/>
              <a:t>casting</a:t>
            </a:r>
            <a:endParaRPr lang="en-US" dirty="0"/>
          </a:p>
        </p:txBody>
      </p:sp>
      <p:sp>
        <p:nvSpPr>
          <p:cNvPr id="3" name="Content Placeholder 2"/>
          <p:cNvSpPr>
            <a:spLocks noGrp="1"/>
          </p:cNvSpPr>
          <p:nvPr>
            <p:ph idx="1"/>
          </p:nvPr>
        </p:nvSpPr>
        <p:spPr>
          <a:xfrm>
            <a:off x="457200" y="1219200"/>
            <a:ext cx="8153400" cy="5486400"/>
          </a:xfrm>
        </p:spPr>
        <p:txBody>
          <a:bodyPr>
            <a:normAutofit fontScale="70000" lnSpcReduction="20000"/>
          </a:bodyPr>
          <a:lstStyle/>
          <a:p>
            <a:r>
              <a:rPr lang="en-US" dirty="0" smtClean="0"/>
              <a:t>In </a:t>
            </a:r>
            <a:r>
              <a:rPr lang="en-US" dirty="0"/>
              <a:t>implicit type conversion, the data type is converted automatically. There are some scenarios in which we may have to force type conversion. </a:t>
            </a:r>
            <a:endParaRPr lang="en-US" dirty="0" smtClean="0"/>
          </a:p>
          <a:p>
            <a:r>
              <a:rPr lang="en-US" dirty="0" smtClean="0"/>
              <a:t>Suppose </a:t>
            </a:r>
            <a:r>
              <a:rPr lang="en-US" dirty="0"/>
              <a:t>we have a variable div that stores the division of two operands which are declared as an </a:t>
            </a:r>
            <a:r>
              <a:rPr lang="en-US" dirty="0" err="1"/>
              <a:t>int</a:t>
            </a:r>
            <a:r>
              <a:rPr lang="en-US" dirty="0"/>
              <a:t> data type.</a:t>
            </a:r>
          </a:p>
          <a:p>
            <a:r>
              <a:rPr lang="en-US" dirty="0" err="1"/>
              <a:t>int</a:t>
            </a:r>
            <a:r>
              <a:rPr lang="en-US" dirty="0"/>
              <a:t> result, var1=10, var2=3; </a:t>
            </a:r>
            <a:endParaRPr lang="en-US" dirty="0" smtClean="0"/>
          </a:p>
          <a:p>
            <a:r>
              <a:rPr lang="en-US" dirty="0" smtClean="0"/>
              <a:t>result=var1/var2</a:t>
            </a:r>
            <a:r>
              <a:rPr lang="en-US" dirty="0"/>
              <a:t>; </a:t>
            </a:r>
            <a:endParaRPr lang="en-US" dirty="0" smtClean="0"/>
          </a:p>
          <a:p>
            <a:r>
              <a:rPr lang="en-US" dirty="0" smtClean="0"/>
              <a:t>In </a:t>
            </a:r>
            <a:r>
              <a:rPr lang="en-US" dirty="0"/>
              <a:t>this case, after the division performed on variables var1 and var2 the result stored in the variable “result” will be in an integer format. Whenever this happens, the value stored in the variable “result” loses its meaning because it does not consider the fraction part which is normally obtained in the division of two numbers.</a:t>
            </a:r>
          </a:p>
          <a:p>
            <a:r>
              <a:rPr lang="en-US" dirty="0"/>
              <a:t>To force the type conversion in such situations, we use explicit type casting.</a:t>
            </a:r>
          </a:p>
          <a:p>
            <a:r>
              <a:rPr lang="en-US" dirty="0"/>
              <a:t>It requires a type casting operator. The general syntax for type casting operations is as follows:</a:t>
            </a:r>
          </a:p>
          <a:p>
            <a:r>
              <a:rPr lang="en-US" dirty="0"/>
              <a:t>(type-name) expression</a:t>
            </a:r>
          </a:p>
        </p:txBody>
      </p:sp>
    </p:spTree>
    <p:extLst>
      <p:ext uri="{BB962C8B-B14F-4D97-AF65-F5344CB8AC3E}">
        <p14:creationId xmlns:p14="http://schemas.microsoft.com/office/powerpoint/2010/main" val="645722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ARITHMETIC OPERATORS IN </a:t>
            </a:r>
            <a:r>
              <a:rPr lang="en-US" b="1" cap="all" dirty="0" smtClean="0"/>
              <a:t>C</a:t>
            </a:r>
            <a:endParaRPr lang="en-US" dirty="0"/>
          </a:p>
        </p:txBody>
      </p:sp>
      <p:sp>
        <p:nvSpPr>
          <p:cNvPr id="3" name="Content Placeholder 2"/>
          <p:cNvSpPr>
            <a:spLocks noGrp="1"/>
          </p:cNvSpPr>
          <p:nvPr>
            <p:ph idx="1"/>
          </p:nvPr>
        </p:nvSpPr>
        <p:spPr/>
        <p:txBody>
          <a:bodyPr>
            <a:normAutofit/>
          </a:bodyPr>
          <a:lstStyle/>
          <a:p>
            <a:r>
              <a:rPr lang="en-US" sz="2400" dirty="0"/>
              <a:t>C Arithmetic operators are used to perform mathematical calculations like addition, subtraction, multiplication, division and modulus in C programs</a:t>
            </a:r>
            <a:r>
              <a:rPr lang="en-US" sz="2400" dirty="0" smtClean="0"/>
              <a:t>.</a:t>
            </a:r>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74027077"/>
              </p:ext>
            </p:extLst>
          </p:nvPr>
        </p:nvGraphicFramePr>
        <p:xfrm>
          <a:off x="533400" y="3124200"/>
          <a:ext cx="8229600" cy="3347720"/>
        </p:xfrm>
        <a:graphic>
          <a:graphicData uri="http://schemas.openxmlformats.org/drawingml/2006/table">
            <a:tbl>
              <a:tblPr>
                <a:tableStyleId>{5940675A-B579-460E-94D1-54222C63F5DA}</a:tableStyleId>
              </a:tblPr>
              <a:tblGrid>
                <a:gridCol w="2895600"/>
                <a:gridCol w="5334000"/>
              </a:tblGrid>
              <a:tr h="0">
                <a:tc>
                  <a:txBody>
                    <a:bodyPr/>
                    <a:lstStyle/>
                    <a:p>
                      <a:pPr algn="l"/>
                      <a:r>
                        <a:rPr lang="en-US" sz="2400" b="1" dirty="0">
                          <a:effectLst/>
                        </a:rPr>
                        <a:t>Operator</a:t>
                      </a:r>
                    </a:p>
                  </a:txBody>
                  <a:tcPr marL="63500" marR="50800" marT="95250" marB="88900" anchor="ctr"/>
                </a:tc>
                <a:tc>
                  <a:txBody>
                    <a:bodyPr/>
                    <a:lstStyle/>
                    <a:p>
                      <a:pPr algn="l"/>
                      <a:r>
                        <a:rPr lang="en-US" sz="2400" b="1" dirty="0">
                          <a:effectLst/>
                        </a:rPr>
                        <a:t>Meaning of Operator</a:t>
                      </a:r>
                    </a:p>
                  </a:txBody>
                  <a:tcPr marL="63500" marR="50800" marT="95250" marB="88900" anchor="ctr"/>
                </a:tc>
              </a:tr>
              <a:tr h="0">
                <a:tc>
                  <a:txBody>
                    <a:bodyPr/>
                    <a:lstStyle/>
                    <a:p>
                      <a:r>
                        <a:rPr lang="en-US" sz="2400">
                          <a:effectLst/>
                        </a:rPr>
                        <a:t>+</a:t>
                      </a:r>
                    </a:p>
                  </a:txBody>
                  <a:tcPr marL="63500" marR="50800" marT="63500" marB="57150" anchor="ctr"/>
                </a:tc>
                <a:tc>
                  <a:txBody>
                    <a:bodyPr/>
                    <a:lstStyle/>
                    <a:p>
                      <a:r>
                        <a:rPr lang="en-US" sz="2400">
                          <a:effectLst/>
                        </a:rPr>
                        <a:t>addition or unary plus</a:t>
                      </a:r>
                    </a:p>
                  </a:txBody>
                  <a:tcPr marL="63500" marR="50800" marT="63500" marB="57150" anchor="ctr"/>
                </a:tc>
              </a:tr>
              <a:tr h="0">
                <a:tc>
                  <a:txBody>
                    <a:bodyPr/>
                    <a:lstStyle/>
                    <a:p>
                      <a:r>
                        <a:rPr lang="en-US" sz="2400">
                          <a:effectLst/>
                        </a:rPr>
                        <a:t>-</a:t>
                      </a:r>
                    </a:p>
                  </a:txBody>
                  <a:tcPr marL="63500" marR="50800" marT="63500" marB="57150" anchor="ctr"/>
                </a:tc>
                <a:tc>
                  <a:txBody>
                    <a:bodyPr/>
                    <a:lstStyle/>
                    <a:p>
                      <a:r>
                        <a:rPr lang="en-US" sz="2400">
                          <a:effectLst/>
                        </a:rPr>
                        <a:t>subtraction or unary minus</a:t>
                      </a:r>
                    </a:p>
                  </a:txBody>
                  <a:tcPr marL="63500" marR="50800" marT="63500" marB="57150" anchor="ctr"/>
                </a:tc>
              </a:tr>
              <a:tr h="0">
                <a:tc>
                  <a:txBody>
                    <a:bodyPr/>
                    <a:lstStyle/>
                    <a:p>
                      <a:r>
                        <a:rPr lang="en-US" sz="2400">
                          <a:effectLst/>
                        </a:rPr>
                        <a:t>*</a:t>
                      </a:r>
                    </a:p>
                  </a:txBody>
                  <a:tcPr marL="63500" marR="50800" marT="63500" marB="57150" anchor="ctr"/>
                </a:tc>
                <a:tc>
                  <a:txBody>
                    <a:bodyPr/>
                    <a:lstStyle/>
                    <a:p>
                      <a:r>
                        <a:rPr lang="en-US" sz="2400" dirty="0">
                          <a:effectLst/>
                        </a:rPr>
                        <a:t>multiplication</a:t>
                      </a:r>
                    </a:p>
                  </a:txBody>
                  <a:tcPr marL="63500" marR="50800" marT="63500" marB="57150" anchor="ctr"/>
                </a:tc>
              </a:tr>
              <a:tr h="0">
                <a:tc>
                  <a:txBody>
                    <a:bodyPr/>
                    <a:lstStyle/>
                    <a:p>
                      <a:r>
                        <a:rPr lang="en-US" sz="2400">
                          <a:effectLst/>
                        </a:rPr>
                        <a:t>/</a:t>
                      </a:r>
                    </a:p>
                  </a:txBody>
                  <a:tcPr marL="63500" marR="50800" marT="63500" marB="57150" anchor="ctr"/>
                </a:tc>
                <a:tc>
                  <a:txBody>
                    <a:bodyPr/>
                    <a:lstStyle/>
                    <a:p>
                      <a:r>
                        <a:rPr lang="en-US" sz="2400" dirty="0">
                          <a:effectLst/>
                        </a:rPr>
                        <a:t>division</a:t>
                      </a:r>
                    </a:p>
                  </a:txBody>
                  <a:tcPr marL="63500" marR="50800" marT="63500" marB="57150" anchor="ctr"/>
                </a:tc>
              </a:tr>
              <a:tr h="0">
                <a:tc>
                  <a:txBody>
                    <a:bodyPr/>
                    <a:lstStyle/>
                    <a:p>
                      <a:r>
                        <a:rPr lang="en-US" sz="2400">
                          <a:effectLst/>
                        </a:rPr>
                        <a:t>%</a:t>
                      </a:r>
                    </a:p>
                  </a:txBody>
                  <a:tcPr marL="63500" marR="50800" marT="63500" marB="57150" anchor="ctr"/>
                </a:tc>
                <a:tc>
                  <a:txBody>
                    <a:bodyPr/>
                    <a:lstStyle/>
                    <a:p>
                      <a:r>
                        <a:rPr lang="en-US" sz="2400" dirty="0">
                          <a:effectLst/>
                        </a:rPr>
                        <a:t>remainder after division( </a:t>
                      </a:r>
                      <a:r>
                        <a:rPr lang="en-US" sz="2400" dirty="0" err="1" smtClean="0">
                          <a:effectLst/>
                        </a:rPr>
                        <a:t>modulos</a:t>
                      </a:r>
                      <a:r>
                        <a:rPr lang="en-US" sz="2400" dirty="0" smtClean="0">
                          <a:effectLst/>
                        </a:rPr>
                        <a:t> </a:t>
                      </a:r>
                      <a:r>
                        <a:rPr lang="en-US" sz="2400" dirty="0">
                          <a:effectLst/>
                        </a:rPr>
                        <a:t>division)</a:t>
                      </a:r>
                    </a:p>
                  </a:txBody>
                  <a:tcPr marL="63500" marR="50800" marT="63500" marB="57150" anchor="ctr"/>
                </a:tc>
              </a:tr>
            </a:tbl>
          </a:graphicData>
        </a:graphic>
      </p:graphicFrame>
    </p:spTree>
    <p:extLst>
      <p:ext uri="{BB962C8B-B14F-4D97-AF65-F5344CB8AC3E}">
        <p14:creationId xmlns:p14="http://schemas.microsoft.com/office/powerpoint/2010/main" val="3203688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04800" y="1295400"/>
            <a:ext cx="8229600" cy="4525963"/>
          </a:xfrm>
        </p:spPr>
        <p:txBody>
          <a:bodyPr>
            <a:noAutofit/>
          </a:bodyPr>
          <a:lstStyle/>
          <a:p>
            <a:pPr marL="0" indent="0">
              <a:buNone/>
            </a:pPr>
            <a:r>
              <a:rPr lang="en-US" sz="2000" dirty="0"/>
              <a:t>#include&lt;</a:t>
            </a:r>
            <a:r>
              <a:rPr lang="en-US" sz="2000" dirty="0" err="1"/>
              <a:t>stdio.h</a:t>
            </a:r>
            <a:r>
              <a:rPr lang="en-US" sz="2000" dirty="0"/>
              <a:t>&gt;</a:t>
            </a:r>
          </a:p>
          <a:p>
            <a:pPr marL="0" indent="0">
              <a:buNone/>
            </a:pPr>
            <a:r>
              <a:rPr lang="en-US" sz="2000" dirty="0"/>
              <a:t> </a:t>
            </a:r>
            <a:r>
              <a:rPr lang="en-US" sz="2000" dirty="0" smtClean="0"/>
              <a:t>void main</a:t>
            </a:r>
            <a:r>
              <a:rPr lang="en-US" sz="2000" dirty="0"/>
              <a:t>()</a:t>
            </a:r>
          </a:p>
          <a:p>
            <a:pPr marL="0" indent="0">
              <a:buNone/>
            </a:pPr>
            <a:r>
              <a:rPr lang="en-US" sz="2000" dirty="0"/>
              <a:t>{</a:t>
            </a:r>
          </a:p>
          <a:p>
            <a:pPr marL="0" indent="0">
              <a:buNone/>
            </a:pPr>
            <a:r>
              <a:rPr lang="en-US" sz="2000" dirty="0"/>
              <a:t>   </a:t>
            </a:r>
            <a:r>
              <a:rPr lang="en-US" sz="2000" dirty="0" err="1"/>
              <a:t>int</a:t>
            </a:r>
            <a:r>
              <a:rPr lang="en-US" sz="2000" dirty="0"/>
              <a:t> a=40,b=20, </a:t>
            </a:r>
            <a:r>
              <a:rPr lang="en-US" sz="2000" dirty="0" err="1"/>
              <a:t>add,sub,mul,div,mod</a:t>
            </a:r>
            <a:r>
              <a:rPr lang="en-US" sz="2000" dirty="0"/>
              <a:t>;</a:t>
            </a:r>
          </a:p>
          <a:p>
            <a:pPr marL="0" indent="0">
              <a:buNone/>
            </a:pPr>
            <a:r>
              <a:rPr lang="en-US" sz="2000" dirty="0"/>
              <a:t>   add = </a:t>
            </a:r>
            <a:r>
              <a:rPr lang="en-US" sz="2000" dirty="0" err="1"/>
              <a:t>a+b</a:t>
            </a:r>
            <a:r>
              <a:rPr lang="en-US" sz="2000" dirty="0"/>
              <a:t>;</a:t>
            </a:r>
          </a:p>
          <a:p>
            <a:pPr marL="0" indent="0">
              <a:buNone/>
            </a:pPr>
            <a:r>
              <a:rPr lang="en-US" sz="2000" dirty="0"/>
              <a:t>   sub = a-b;</a:t>
            </a:r>
          </a:p>
          <a:p>
            <a:pPr marL="0" indent="0">
              <a:buNone/>
            </a:pPr>
            <a:r>
              <a:rPr lang="en-US" sz="2000" dirty="0"/>
              <a:t>   </a:t>
            </a:r>
            <a:r>
              <a:rPr lang="en-US" sz="2000" dirty="0" err="1"/>
              <a:t>mul</a:t>
            </a:r>
            <a:r>
              <a:rPr lang="en-US" sz="2000" dirty="0"/>
              <a:t> = a*b;</a:t>
            </a:r>
          </a:p>
          <a:p>
            <a:pPr marL="0" indent="0">
              <a:buNone/>
            </a:pPr>
            <a:r>
              <a:rPr lang="en-US" sz="2000" dirty="0"/>
              <a:t>   div = a/b;</a:t>
            </a:r>
          </a:p>
          <a:p>
            <a:pPr marL="0" indent="0">
              <a:buNone/>
            </a:pPr>
            <a:r>
              <a:rPr lang="en-US" sz="2000" dirty="0"/>
              <a:t>   mod = </a:t>
            </a:r>
            <a:r>
              <a:rPr lang="en-US" sz="2000" dirty="0" err="1"/>
              <a:t>a%b</a:t>
            </a:r>
            <a:r>
              <a:rPr lang="en-US" sz="2000" dirty="0"/>
              <a:t>;</a:t>
            </a:r>
          </a:p>
          <a:p>
            <a:pPr marL="0" indent="0">
              <a:buNone/>
            </a:pPr>
            <a:r>
              <a:rPr lang="en-US" sz="2000" dirty="0"/>
              <a:t>   </a:t>
            </a:r>
            <a:r>
              <a:rPr lang="en-US" sz="2000" dirty="0" err="1"/>
              <a:t>printf</a:t>
            </a:r>
            <a:r>
              <a:rPr lang="en-US" sz="2000" dirty="0"/>
              <a:t>("Addition of a, b is : %d\n", add);</a:t>
            </a:r>
          </a:p>
          <a:p>
            <a:pPr marL="0" indent="0">
              <a:buNone/>
            </a:pPr>
            <a:r>
              <a:rPr lang="en-US" sz="2000" dirty="0"/>
              <a:t>   </a:t>
            </a:r>
            <a:r>
              <a:rPr lang="en-US" sz="2000" dirty="0" err="1"/>
              <a:t>printf</a:t>
            </a:r>
            <a:r>
              <a:rPr lang="en-US" sz="2000" dirty="0"/>
              <a:t>("Subtraction of a, b is : %d\n", sub);</a:t>
            </a:r>
          </a:p>
          <a:p>
            <a:pPr marL="0" indent="0">
              <a:buNone/>
            </a:pPr>
            <a:r>
              <a:rPr lang="en-US" sz="2000" dirty="0"/>
              <a:t>   </a:t>
            </a:r>
            <a:r>
              <a:rPr lang="en-US" sz="2000" dirty="0" err="1"/>
              <a:t>printf</a:t>
            </a:r>
            <a:r>
              <a:rPr lang="en-US" sz="2000" dirty="0"/>
              <a:t>("Multiplication of a, b is : %d\n", </a:t>
            </a:r>
            <a:r>
              <a:rPr lang="en-US" sz="2000" dirty="0" err="1"/>
              <a:t>mul</a:t>
            </a:r>
            <a:r>
              <a:rPr lang="en-US" sz="2000" dirty="0"/>
              <a:t>);</a:t>
            </a:r>
          </a:p>
          <a:p>
            <a:pPr marL="0" indent="0">
              <a:buNone/>
            </a:pPr>
            <a:r>
              <a:rPr lang="en-US" sz="2000" dirty="0"/>
              <a:t>   </a:t>
            </a:r>
            <a:r>
              <a:rPr lang="en-US" sz="2000" dirty="0" err="1"/>
              <a:t>printf</a:t>
            </a:r>
            <a:r>
              <a:rPr lang="en-US" sz="2000" dirty="0"/>
              <a:t>("Division of a, b is : %d\n", div);</a:t>
            </a:r>
          </a:p>
          <a:p>
            <a:pPr marL="0" indent="0">
              <a:buNone/>
            </a:pPr>
            <a:r>
              <a:rPr lang="en-US" sz="2000" dirty="0"/>
              <a:t>   </a:t>
            </a:r>
            <a:r>
              <a:rPr lang="en-US" sz="2000" dirty="0" err="1"/>
              <a:t>printf</a:t>
            </a:r>
            <a:r>
              <a:rPr lang="en-US" sz="2000" dirty="0"/>
              <a:t>("Modulus of a, b is : %d\n", mod);</a:t>
            </a:r>
          </a:p>
          <a:p>
            <a:pPr marL="0" indent="0">
              <a:buNone/>
            </a:pPr>
            <a:r>
              <a:rPr lang="en-US" sz="2000" dirty="0"/>
              <a:t>}</a:t>
            </a:r>
          </a:p>
        </p:txBody>
      </p:sp>
    </p:spTree>
    <p:extLst>
      <p:ext uri="{BB962C8B-B14F-4D97-AF65-F5344CB8AC3E}">
        <p14:creationId xmlns:p14="http://schemas.microsoft.com/office/powerpoint/2010/main" val="4055120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2</a:t>
            </a:r>
            <a:endParaRPr lang="en-US" dirty="0"/>
          </a:p>
        </p:txBody>
      </p:sp>
      <p:sp>
        <p:nvSpPr>
          <p:cNvPr id="3" name="Content Placeholder 2"/>
          <p:cNvSpPr>
            <a:spLocks noGrp="1"/>
          </p:cNvSpPr>
          <p:nvPr>
            <p:ph idx="1"/>
          </p:nvPr>
        </p:nvSpPr>
        <p:spPr/>
        <p:txBody>
          <a:bodyPr numCol="2">
            <a:noAutofit/>
          </a:bodyPr>
          <a:lstStyle/>
          <a:p>
            <a:pPr marL="0" indent="0">
              <a:buNone/>
            </a:pPr>
            <a:r>
              <a:rPr lang="en-US" sz="2000" dirty="0"/>
              <a:t>#include&lt;</a:t>
            </a:r>
            <a:r>
              <a:rPr lang="en-US" sz="2000" dirty="0" err="1"/>
              <a:t>stdio.h</a:t>
            </a:r>
            <a:r>
              <a:rPr lang="en-US" sz="2000" dirty="0"/>
              <a:t>&gt;</a:t>
            </a:r>
          </a:p>
          <a:p>
            <a:pPr marL="0" indent="0">
              <a:buNone/>
            </a:pPr>
            <a:r>
              <a:rPr lang="en-US" sz="2000" dirty="0" smtClean="0"/>
              <a:t>void main</a:t>
            </a:r>
            <a:r>
              <a:rPr lang="en-US" sz="2000" dirty="0"/>
              <a:t>()</a:t>
            </a:r>
          </a:p>
          <a:p>
            <a:pPr marL="0" indent="0">
              <a:buNone/>
            </a:pPr>
            <a:r>
              <a:rPr lang="en-US" sz="2000" dirty="0"/>
              <a:t>{</a:t>
            </a:r>
          </a:p>
          <a:p>
            <a:pPr marL="0" indent="0">
              <a:buNone/>
            </a:pPr>
            <a:r>
              <a:rPr lang="en-US" sz="2000" dirty="0"/>
              <a:t>   </a:t>
            </a:r>
            <a:r>
              <a:rPr lang="en-US" sz="2000" dirty="0" err="1"/>
              <a:t>int</a:t>
            </a:r>
            <a:r>
              <a:rPr lang="en-US" sz="2000" dirty="0"/>
              <a:t> result;</a:t>
            </a:r>
          </a:p>
          <a:p>
            <a:pPr marL="0" indent="0">
              <a:buNone/>
            </a:pPr>
            <a:r>
              <a:rPr lang="en-US" sz="2000" dirty="0"/>
              <a:t>   result = 6%4;</a:t>
            </a:r>
          </a:p>
          <a:p>
            <a:pPr marL="0" indent="0">
              <a:buNone/>
            </a:pPr>
            <a:r>
              <a:rPr lang="en-US" sz="2000" dirty="0"/>
              <a:t>   </a:t>
            </a:r>
            <a:r>
              <a:rPr lang="en-US" sz="2000" dirty="0" err="1"/>
              <a:t>printf</a:t>
            </a:r>
            <a:r>
              <a:rPr lang="en-US" sz="2000" dirty="0"/>
              <a:t>("6%%4 = %d\</a:t>
            </a:r>
            <a:r>
              <a:rPr lang="en-US" sz="2000" dirty="0" err="1"/>
              <a:t>n",result</a:t>
            </a:r>
            <a:r>
              <a:rPr lang="en-US" sz="2000" dirty="0"/>
              <a:t>);</a:t>
            </a:r>
          </a:p>
          <a:p>
            <a:pPr marL="0" indent="0">
              <a:buNone/>
            </a:pPr>
            <a:r>
              <a:rPr lang="en-US" sz="2000" dirty="0"/>
              <a:t>   result = 4%6;</a:t>
            </a:r>
          </a:p>
          <a:p>
            <a:pPr marL="0" indent="0">
              <a:buNone/>
            </a:pPr>
            <a:r>
              <a:rPr lang="en-US" sz="2000" dirty="0"/>
              <a:t>   </a:t>
            </a:r>
            <a:r>
              <a:rPr lang="en-US" sz="2000" dirty="0" err="1"/>
              <a:t>printf</a:t>
            </a:r>
            <a:r>
              <a:rPr lang="en-US" sz="2000" dirty="0"/>
              <a:t>("4%%6 = %d\</a:t>
            </a:r>
            <a:r>
              <a:rPr lang="en-US" sz="2000" dirty="0" err="1"/>
              <a:t>n",result</a:t>
            </a:r>
            <a:r>
              <a:rPr lang="en-US" sz="2000" dirty="0"/>
              <a:t>);</a:t>
            </a:r>
          </a:p>
          <a:p>
            <a:pPr marL="0" indent="0">
              <a:buNone/>
            </a:pPr>
            <a:r>
              <a:rPr lang="en-US" sz="2000" dirty="0"/>
              <a:t>   result = 6%3;</a:t>
            </a:r>
          </a:p>
          <a:p>
            <a:pPr marL="0" indent="0">
              <a:buNone/>
            </a:pPr>
            <a:r>
              <a:rPr lang="en-US" sz="2000" dirty="0"/>
              <a:t>   </a:t>
            </a:r>
            <a:r>
              <a:rPr lang="en-US" sz="2000" dirty="0" err="1"/>
              <a:t>printf</a:t>
            </a:r>
            <a:r>
              <a:rPr lang="en-US" sz="2000" dirty="0"/>
              <a:t>("6%%3 = %d\</a:t>
            </a:r>
            <a:r>
              <a:rPr lang="en-US" sz="2000" dirty="0" err="1"/>
              <a:t>n",result</a:t>
            </a:r>
            <a:r>
              <a:rPr lang="en-US" sz="2000" dirty="0"/>
              <a:t>);</a:t>
            </a:r>
          </a:p>
          <a:p>
            <a:pPr marL="0" indent="0">
              <a:buNone/>
            </a:pPr>
            <a:r>
              <a:rPr lang="en-US" sz="2000" dirty="0"/>
              <a:t>   result = 3%6;</a:t>
            </a:r>
          </a:p>
          <a:p>
            <a:pPr marL="0" indent="0">
              <a:buNone/>
            </a:pPr>
            <a:r>
              <a:rPr lang="en-US" sz="2000" dirty="0"/>
              <a:t>   </a:t>
            </a:r>
            <a:r>
              <a:rPr lang="en-US" sz="2000" dirty="0" err="1"/>
              <a:t>printf</a:t>
            </a:r>
            <a:r>
              <a:rPr lang="en-US" sz="2000" dirty="0"/>
              <a:t>("3%%6 = %d\</a:t>
            </a:r>
            <a:r>
              <a:rPr lang="en-US" sz="2000" dirty="0" err="1"/>
              <a:t>n",result</a:t>
            </a:r>
            <a:r>
              <a:rPr lang="en-US" sz="2000" dirty="0"/>
              <a:t>);</a:t>
            </a:r>
          </a:p>
          <a:p>
            <a:pPr marL="0" indent="0">
              <a:buNone/>
            </a:pPr>
            <a:r>
              <a:rPr lang="en-US" sz="2000" dirty="0"/>
              <a:t>   result = 1%3;</a:t>
            </a:r>
          </a:p>
          <a:p>
            <a:pPr marL="0" indent="0">
              <a:buNone/>
            </a:pPr>
            <a:r>
              <a:rPr lang="en-US" sz="2000" dirty="0"/>
              <a:t>   </a:t>
            </a:r>
            <a:r>
              <a:rPr lang="en-US" sz="2000" dirty="0" err="1"/>
              <a:t>printf</a:t>
            </a:r>
            <a:r>
              <a:rPr lang="en-US" sz="2000" dirty="0"/>
              <a:t>("1%%3 = %d\</a:t>
            </a:r>
            <a:r>
              <a:rPr lang="en-US" sz="2000" dirty="0" err="1"/>
              <a:t>n",result</a:t>
            </a:r>
            <a:r>
              <a:rPr lang="en-US" sz="2000" dirty="0"/>
              <a:t>);</a:t>
            </a:r>
          </a:p>
          <a:p>
            <a:pPr marL="0" indent="0">
              <a:buNone/>
            </a:pPr>
            <a:r>
              <a:rPr lang="en-US" sz="2000" dirty="0"/>
              <a:t>   result = 3%1;</a:t>
            </a:r>
          </a:p>
          <a:p>
            <a:pPr marL="0" indent="0">
              <a:buNone/>
            </a:pPr>
            <a:r>
              <a:rPr lang="en-US" sz="2000" dirty="0"/>
              <a:t>   </a:t>
            </a:r>
            <a:r>
              <a:rPr lang="en-US" sz="2000" dirty="0" err="1"/>
              <a:t>printf</a:t>
            </a:r>
            <a:r>
              <a:rPr lang="en-US" sz="2000" dirty="0"/>
              <a:t>("3%%1 = %d\</a:t>
            </a:r>
            <a:r>
              <a:rPr lang="en-US" sz="2000" dirty="0" err="1"/>
              <a:t>n",result</a:t>
            </a:r>
            <a:r>
              <a:rPr lang="en-US" sz="2000" dirty="0"/>
              <a:t>);</a:t>
            </a:r>
          </a:p>
          <a:p>
            <a:pPr marL="0" indent="0">
              <a:buNone/>
            </a:pPr>
            <a:r>
              <a:rPr lang="en-US" sz="2000" dirty="0"/>
              <a:t>   result = 0%3;</a:t>
            </a:r>
          </a:p>
          <a:p>
            <a:pPr marL="0" indent="0">
              <a:buNone/>
            </a:pPr>
            <a:r>
              <a:rPr lang="en-US" sz="2000" dirty="0"/>
              <a:t>   </a:t>
            </a:r>
            <a:r>
              <a:rPr lang="en-US" sz="2000" dirty="0" err="1"/>
              <a:t>printf</a:t>
            </a:r>
            <a:r>
              <a:rPr lang="en-US" sz="2000" dirty="0"/>
              <a:t>("0%%3 = %d\</a:t>
            </a:r>
            <a:r>
              <a:rPr lang="en-US" sz="2000" dirty="0" err="1"/>
              <a:t>n",result</a:t>
            </a:r>
            <a:r>
              <a:rPr lang="en-US" sz="2000" dirty="0"/>
              <a:t>);</a:t>
            </a:r>
          </a:p>
          <a:p>
            <a:pPr marL="0" indent="0">
              <a:buNone/>
            </a:pPr>
            <a:r>
              <a:rPr lang="en-US" sz="2000" dirty="0"/>
              <a:t>   </a:t>
            </a:r>
          </a:p>
          <a:p>
            <a:pPr marL="0" indent="0">
              <a:buNone/>
            </a:pPr>
            <a:endParaRPr lang="en-US" sz="2000" dirty="0"/>
          </a:p>
          <a:p>
            <a:pPr marL="0" indent="0">
              <a:buNone/>
            </a:pPr>
            <a:r>
              <a:rPr lang="en-US" sz="2000" dirty="0"/>
              <a:t>}</a:t>
            </a:r>
          </a:p>
        </p:txBody>
      </p:sp>
    </p:spTree>
    <p:extLst>
      <p:ext uri="{BB962C8B-B14F-4D97-AF65-F5344CB8AC3E}">
        <p14:creationId xmlns:p14="http://schemas.microsoft.com/office/powerpoint/2010/main" val="66030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ASSIGNMENT OPERATORS IN </a:t>
            </a:r>
            <a:r>
              <a:rPr lang="en-US" b="1" cap="all" dirty="0" smtClean="0"/>
              <a:t>C</a:t>
            </a:r>
            <a:endParaRPr lang="en-US" dirty="0"/>
          </a:p>
        </p:txBody>
      </p:sp>
      <p:sp>
        <p:nvSpPr>
          <p:cNvPr id="3" name="Content Placeholder 2"/>
          <p:cNvSpPr>
            <a:spLocks noGrp="1"/>
          </p:cNvSpPr>
          <p:nvPr>
            <p:ph idx="1"/>
          </p:nvPr>
        </p:nvSpPr>
        <p:spPr/>
        <p:txBody>
          <a:bodyPr>
            <a:normAutofit/>
          </a:bodyPr>
          <a:lstStyle/>
          <a:p>
            <a:pPr fontAlgn="base"/>
            <a:r>
              <a:rPr lang="en-US" sz="2400" dirty="0" smtClean="0"/>
              <a:t>In </a:t>
            </a:r>
            <a:r>
              <a:rPr lang="en-US" sz="2400" dirty="0"/>
              <a:t>C programs, values for the variables are assigned using assignment operators.</a:t>
            </a:r>
          </a:p>
          <a:p>
            <a:pPr fontAlgn="base"/>
            <a:r>
              <a:rPr lang="en-US" sz="2400" dirty="0"/>
              <a:t>For example, if the value “10” is to be assigned for the variable “sum”, it can be assigned as “sum = 10;”</a:t>
            </a:r>
          </a:p>
          <a:p>
            <a:pPr fontAlgn="base"/>
            <a:r>
              <a:rPr lang="en-US" sz="2400" dirty="0"/>
              <a:t>There are 2 categories of assignment operators in C language. They are,</a:t>
            </a:r>
            <a:br>
              <a:rPr lang="en-US" sz="2400" dirty="0"/>
            </a:br>
            <a:r>
              <a:rPr lang="en-US" sz="2400" dirty="0"/>
              <a:t>1. Simple assignment operator ( Example: = )</a:t>
            </a:r>
            <a:br>
              <a:rPr lang="en-US" sz="2400" dirty="0"/>
            </a:br>
            <a:r>
              <a:rPr lang="en-US" sz="2400" dirty="0"/>
              <a:t>2. Compound assignment operators ( Example: +=, -=, *=, /=, %=, &amp;=, ^= )</a:t>
            </a:r>
          </a:p>
          <a:p>
            <a:endParaRPr lang="en-US" sz="2400" dirty="0"/>
          </a:p>
        </p:txBody>
      </p:sp>
    </p:spTree>
    <p:extLst>
      <p:ext uri="{BB962C8B-B14F-4D97-AF65-F5344CB8AC3E}">
        <p14:creationId xmlns:p14="http://schemas.microsoft.com/office/powerpoint/2010/main" val="597370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7064118"/>
              </p:ext>
            </p:extLst>
          </p:nvPr>
        </p:nvGraphicFramePr>
        <p:xfrm>
          <a:off x="533400" y="2449036"/>
          <a:ext cx="8229600" cy="3468370"/>
        </p:xfrm>
        <a:graphic>
          <a:graphicData uri="http://schemas.openxmlformats.org/drawingml/2006/table">
            <a:tbl>
              <a:tblPr>
                <a:tableStyleId>{5940675A-B579-460E-94D1-54222C63F5DA}</a:tableStyleId>
              </a:tblPr>
              <a:tblGrid>
                <a:gridCol w="2743200"/>
                <a:gridCol w="2743200"/>
                <a:gridCol w="2743200"/>
              </a:tblGrid>
              <a:tr h="0">
                <a:tc>
                  <a:txBody>
                    <a:bodyPr/>
                    <a:lstStyle/>
                    <a:p>
                      <a:pPr algn="l"/>
                      <a:r>
                        <a:rPr lang="en-US" sz="2400" dirty="0" smtClean="0">
                          <a:effectLst/>
                        </a:rPr>
                        <a:t>Operator</a:t>
                      </a:r>
                      <a:endParaRPr lang="en-US" sz="2400" b="0" dirty="0">
                        <a:effectLst/>
                      </a:endParaRPr>
                    </a:p>
                  </a:txBody>
                  <a:tcPr marL="63500" marR="50800" marT="95250" marB="88900" anchor="ctr"/>
                </a:tc>
                <a:tc>
                  <a:txBody>
                    <a:bodyPr/>
                    <a:lstStyle/>
                    <a:p>
                      <a:pPr algn="l"/>
                      <a:r>
                        <a:rPr lang="en-US" sz="2400">
                          <a:effectLst/>
                        </a:rPr>
                        <a:t>Example</a:t>
                      </a:r>
                      <a:endParaRPr lang="en-US" sz="2400" b="0">
                        <a:effectLst/>
                      </a:endParaRPr>
                    </a:p>
                  </a:txBody>
                  <a:tcPr marL="63500" marR="50800" marT="95250" marB="88900" anchor="ctr"/>
                </a:tc>
                <a:tc>
                  <a:txBody>
                    <a:bodyPr/>
                    <a:lstStyle/>
                    <a:p>
                      <a:pPr algn="l"/>
                      <a:r>
                        <a:rPr lang="en-US" sz="2400">
                          <a:effectLst/>
                        </a:rPr>
                        <a:t>Same as</a:t>
                      </a:r>
                      <a:endParaRPr lang="en-US" sz="2400" b="0">
                        <a:effectLst/>
                      </a:endParaRPr>
                    </a:p>
                  </a:txBody>
                  <a:tcPr marL="63500" marR="50800" marT="95250" marB="88900" anchor="ctr"/>
                </a:tc>
              </a:tr>
              <a:tr h="0">
                <a:tc>
                  <a:txBody>
                    <a:bodyPr/>
                    <a:lstStyle/>
                    <a:p>
                      <a:r>
                        <a:rPr lang="en-US" sz="2400" dirty="0">
                          <a:effectLst/>
                        </a:rPr>
                        <a:t>=</a:t>
                      </a:r>
                    </a:p>
                  </a:txBody>
                  <a:tcPr marL="63500" marR="50800" marT="63500" marB="57150" anchor="ctr"/>
                </a:tc>
                <a:tc>
                  <a:txBody>
                    <a:bodyPr/>
                    <a:lstStyle/>
                    <a:p>
                      <a:r>
                        <a:rPr lang="en-US" sz="2400">
                          <a:effectLst/>
                        </a:rPr>
                        <a:t>a = b</a:t>
                      </a:r>
                    </a:p>
                  </a:txBody>
                  <a:tcPr marL="63500" marR="50800" marT="63500" marB="57150" anchor="ctr"/>
                </a:tc>
                <a:tc>
                  <a:txBody>
                    <a:bodyPr/>
                    <a:lstStyle/>
                    <a:p>
                      <a:r>
                        <a:rPr lang="en-US" sz="2400">
                          <a:effectLst/>
                        </a:rPr>
                        <a:t>a = b</a:t>
                      </a:r>
                    </a:p>
                  </a:txBody>
                  <a:tcPr marL="63500" marR="50800" marT="63500" marB="57150" anchor="ctr"/>
                </a:tc>
              </a:tr>
              <a:tr h="0">
                <a:tc>
                  <a:txBody>
                    <a:bodyPr/>
                    <a:lstStyle/>
                    <a:p>
                      <a:r>
                        <a:rPr lang="en-US" sz="2400" dirty="0">
                          <a:effectLst/>
                        </a:rPr>
                        <a:t>+=</a:t>
                      </a:r>
                    </a:p>
                  </a:txBody>
                  <a:tcPr marL="63500" marR="50800" marT="63500" marB="57150" anchor="ctr"/>
                </a:tc>
                <a:tc>
                  <a:txBody>
                    <a:bodyPr/>
                    <a:lstStyle/>
                    <a:p>
                      <a:r>
                        <a:rPr lang="en-US" sz="2400">
                          <a:effectLst/>
                        </a:rPr>
                        <a:t>a += b</a:t>
                      </a:r>
                    </a:p>
                  </a:txBody>
                  <a:tcPr marL="63500" marR="50800" marT="63500" marB="57150" anchor="ctr"/>
                </a:tc>
                <a:tc>
                  <a:txBody>
                    <a:bodyPr/>
                    <a:lstStyle/>
                    <a:p>
                      <a:r>
                        <a:rPr lang="en-US" sz="2400">
                          <a:effectLst/>
                        </a:rPr>
                        <a:t>a = a+b</a:t>
                      </a:r>
                    </a:p>
                  </a:txBody>
                  <a:tcPr marL="63500" marR="50800" marT="63500" marB="57150" anchor="ctr"/>
                </a:tc>
              </a:tr>
              <a:tr h="0">
                <a:tc>
                  <a:txBody>
                    <a:bodyPr/>
                    <a:lstStyle/>
                    <a:p>
                      <a:r>
                        <a:rPr lang="en-US" sz="2400">
                          <a:effectLst/>
                        </a:rPr>
                        <a:t>-=</a:t>
                      </a:r>
                    </a:p>
                  </a:txBody>
                  <a:tcPr marL="63500" marR="50800" marT="63500" marB="57150" anchor="ctr"/>
                </a:tc>
                <a:tc>
                  <a:txBody>
                    <a:bodyPr/>
                    <a:lstStyle/>
                    <a:p>
                      <a:r>
                        <a:rPr lang="en-US" sz="2400" dirty="0">
                          <a:effectLst/>
                        </a:rPr>
                        <a:t>a -= b</a:t>
                      </a:r>
                    </a:p>
                  </a:txBody>
                  <a:tcPr marL="63500" marR="50800" marT="63500" marB="57150" anchor="ctr"/>
                </a:tc>
                <a:tc>
                  <a:txBody>
                    <a:bodyPr/>
                    <a:lstStyle/>
                    <a:p>
                      <a:r>
                        <a:rPr lang="en-US" sz="2400">
                          <a:effectLst/>
                        </a:rPr>
                        <a:t>a = a-b</a:t>
                      </a:r>
                    </a:p>
                  </a:txBody>
                  <a:tcPr marL="63500" marR="50800" marT="63500" marB="57150" anchor="ctr"/>
                </a:tc>
              </a:tr>
              <a:tr h="0">
                <a:tc>
                  <a:txBody>
                    <a:bodyPr/>
                    <a:lstStyle/>
                    <a:p>
                      <a:r>
                        <a:rPr lang="en-US" sz="2400" dirty="0">
                          <a:effectLst/>
                        </a:rPr>
                        <a:t>*=</a:t>
                      </a:r>
                    </a:p>
                  </a:txBody>
                  <a:tcPr marL="63500" marR="50800" marT="63500" marB="57150" anchor="ctr"/>
                </a:tc>
                <a:tc>
                  <a:txBody>
                    <a:bodyPr/>
                    <a:lstStyle/>
                    <a:p>
                      <a:r>
                        <a:rPr lang="en-US" sz="2400">
                          <a:effectLst/>
                        </a:rPr>
                        <a:t>a *= b</a:t>
                      </a:r>
                    </a:p>
                  </a:txBody>
                  <a:tcPr marL="63500" marR="50800" marT="63500" marB="57150" anchor="ctr"/>
                </a:tc>
                <a:tc>
                  <a:txBody>
                    <a:bodyPr/>
                    <a:lstStyle/>
                    <a:p>
                      <a:r>
                        <a:rPr lang="en-US" sz="2400">
                          <a:effectLst/>
                        </a:rPr>
                        <a:t>a = a*b</a:t>
                      </a:r>
                    </a:p>
                  </a:txBody>
                  <a:tcPr marL="63500" marR="50800" marT="63500" marB="57150" anchor="ctr"/>
                </a:tc>
              </a:tr>
              <a:tr h="0">
                <a:tc>
                  <a:txBody>
                    <a:bodyPr/>
                    <a:lstStyle/>
                    <a:p>
                      <a:r>
                        <a:rPr lang="en-US" sz="2400">
                          <a:effectLst/>
                        </a:rPr>
                        <a:t>/=</a:t>
                      </a:r>
                    </a:p>
                  </a:txBody>
                  <a:tcPr marL="63500" marR="50800" marT="63500" marB="57150" anchor="ctr"/>
                </a:tc>
                <a:tc>
                  <a:txBody>
                    <a:bodyPr/>
                    <a:lstStyle/>
                    <a:p>
                      <a:r>
                        <a:rPr lang="en-US" sz="2400">
                          <a:effectLst/>
                        </a:rPr>
                        <a:t>a /= b</a:t>
                      </a:r>
                    </a:p>
                  </a:txBody>
                  <a:tcPr marL="63500" marR="50800" marT="63500" marB="57150" anchor="ctr"/>
                </a:tc>
                <a:tc>
                  <a:txBody>
                    <a:bodyPr/>
                    <a:lstStyle/>
                    <a:p>
                      <a:r>
                        <a:rPr lang="en-US" sz="2400">
                          <a:effectLst/>
                        </a:rPr>
                        <a:t>a = a/b</a:t>
                      </a:r>
                    </a:p>
                  </a:txBody>
                  <a:tcPr marL="63500" marR="50800" marT="63500" marB="57150" anchor="ctr"/>
                </a:tc>
              </a:tr>
              <a:tr h="0">
                <a:tc>
                  <a:txBody>
                    <a:bodyPr/>
                    <a:lstStyle/>
                    <a:p>
                      <a:r>
                        <a:rPr lang="en-US" sz="2400">
                          <a:effectLst/>
                        </a:rPr>
                        <a:t>%=</a:t>
                      </a:r>
                    </a:p>
                  </a:txBody>
                  <a:tcPr marL="63500" marR="50800" marT="63500" marB="57150" anchor="ctr"/>
                </a:tc>
                <a:tc>
                  <a:txBody>
                    <a:bodyPr/>
                    <a:lstStyle/>
                    <a:p>
                      <a:r>
                        <a:rPr lang="en-US" sz="2400">
                          <a:effectLst/>
                        </a:rPr>
                        <a:t>a %= b</a:t>
                      </a:r>
                    </a:p>
                  </a:txBody>
                  <a:tcPr marL="63500" marR="50800" marT="63500" marB="57150" anchor="ctr"/>
                </a:tc>
                <a:tc>
                  <a:txBody>
                    <a:bodyPr/>
                    <a:lstStyle/>
                    <a:p>
                      <a:r>
                        <a:rPr lang="en-US" sz="2400" dirty="0">
                          <a:effectLst/>
                        </a:rPr>
                        <a:t>a = </a:t>
                      </a:r>
                      <a:r>
                        <a:rPr lang="en-US" sz="2400" dirty="0" err="1">
                          <a:effectLst/>
                        </a:rPr>
                        <a:t>a%b</a:t>
                      </a:r>
                      <a:endParaRPr lang="en-US" sz="2400" dirty="0">
                        <a:effectLst/>
                      </a:endParaRPr>
                    </a:p>
                  </a:txBody>
                  <a:tcPr marL="63500" marR="50800" marT="63500" marB="57150" anchor="ctr"/>
                </a:tc>
              </a:tr>
            </a:tbl>
          </a:graphicData>
        </a:graphic>
      </p:graphicFrame>
    </p:spTree>
    <p:extLst>
      <p:ext uri="{BB962C8B-B14F-4D97-AF65-F5344CB8AC3E}">
        <p14:creationId xmlns:p14="http://schemas.microsoft.com/office/powerpoint/2010/main" val="2877276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ln/>
        </p:spPr>
        <p:style>
          <a:lnRef idx="2">
            <a:schemeClr val="dk1"/>
          </a:lnRef>
          <a:fillRef idx="1">
            <a:schemeClr val="lt1"/>
          </a:fillRef>
          <a:effectRef idx="0">
            <a:schemeClr val="dk1"/>
          </a:effectRef>
          <a:fontRef idx="minor">
            <a:schemeClr val="dk1"/>
          </a:fontRef>
        </p:style>
        <p:txBody>
          <a:bodyPr numCol="2">
            <a:noAutofit/>
          </a:bodyPr>
          <a:lstStyle/>
          <a:p>
            <a:pPr marL="0" indent="0">
              <a:buNone/>
            </a:pPr>
            <a:r>
              <a:rPr lang="pt-BR" sz="2000" dirty="0"/>
              <a:t>#include &lt;stdio.h&gt;</a:t>
            </a:r>
          </a:p>
          <a:p>
            <a:pPr marL="0" indent="0">
              <a:buNone/>
            </a:pPr>
            <a:r>
              <a:rPr lang="pt-BR" sz="2000" dirty="0"/>
              <a:t>void main()</a:t>
            </a:r>
          </a:p>
          <a:p>
            <a:pPr marL="0" indent="0">
              <a:buNone/>
            </a:pPr>
            <a:r>
              <a:rPr lang="pt-BR" sz="2000" dirty="0"/>
              <a:t>{</a:t>
            </a:r>
          </a:p>
          <a:p>
            <a:pPr marL="0" indent="0">
              <a:buNone/>
            </a:pPr>
            <a:r>
              <a:rPr lang="pt-BR" sz="2000" dirty="0"/>
              <a:t>    int a = 5, c;</a:t>
            </a:r>
          </a:p>
          <a:p>
            <a:pPr marL="0" indent="0">
              <a:buNone/>
            </a:pPr>
            <a:endParaRPr lang="pt-BR" sz="2000" dirty="0"/>
          </a:p>
          <a:p>
            <a:pPr marL="0" indent="0">
              <a:buNone/>
            </a:pPr>
            <a:r>
              <a:rPr lang="pt-BR" sz="2000" dirty="0"/>
              <a:t>    c = a;</a:t>
            </a:r>
          </a:p>
          <a:p>
            <a:pPr marL="0" indent="0">
              <a:buNone/>
            </a:pPr>
            <a:r>
              <a:rPr lang="pt-BR" sz="2000" dirty="0"/>
              <a:t>    printf("c = %d \n", c);</a:t>
            </a:r>
          </a:p>
          <a:p>
            <a:pPr marL="0" indent="0">
              <a:buNone/>
            </a:pPr>
            <a:endParaRPr lang="pt-BR" sz="2000" dirty="0"/>
          </a:p>
          <a:p>
            <a:pPr marL="0" indent="0">
              <a:buNone/>
            </a:pPr>
            <a:r>
              <a:rPr lang="pt-BR" sz="2000" dirty="0"/>
              <a:t>    c += a; // c = c+a</a:t>
            </a:r>
          </a:p>
          <a:p>
            <a:pPr marL="0" indent="0">
              <a:buNone/>
            </a:pPr>
            <a:r>
              <a:rPr lang="pt-BR" sz="2000" dirty="0"/>
              <a:t>    printf("c = %d \n", c);</a:t>
            </a:r>
          </a:p>
          <a:p>
            <a:pPr marL="0" indent="0">
              <a:buNone/>
            </a:pPr>
            <a:endParaRPr lang="pt-BR" sz="2000" dirty="0"/>
          </a:p>
          <a:p>
            <a:pPr marL="0" indent="0">
              <a:buNone/>
            </a:pPr>
            <a:r>
              <a:rPr lang="pt-BR" sz="2000" dirty="0"/>
              <a:t>    c -= a; // c = c-a</a:t>
            </a:r>
          </a:p>
          <a:p>
            <a:pPr marL="0" indent="0">
              <a:buNone/>
            </a:pPr>
            <a:r>
              <a:rPr lang="pt-BR" sz="2000" dirty="0"/>
              <a:t>    printf("c = %d \n", c);</a:t>
            </a:r>
          </a:p>
          <a:p>
            <a:pPr marL="0" indent="0">
              <a:buNone/>
            </a:pPr>
            <a:endParaRPr lang="pt-BR" sz="2000" dirty="0"/>
          </a:p>
          <a:p>
            <a:pPr marL="0" indent="0">
              <a:buNone/>
            </a:pPr>
            <a:r>
              <a:rPr lang="pt-BR" sz="2000" dirty="0"/>
              <a:t>    c *= a; // c = c*a</a:t>
            </a:r>
          </a:p>
          <a:p>
            <a:pPr marL="0" indent="0">
              <a:buNone/>
            </a:pPr>
            <a:r>
              <a:rPr lang="pt-BR" sz="2000" dirty="0"/>
              <a:t>    printf("c = %d \n", c);</a:t>
            </a:r>
          </a:p>
          <a:p>
            <a:pPr marL="0" indent="0">
              <a:buNone/>
            </a:pPr>
            <a:endParaRPr lang="pt-BR" sz="2000" dirty="0"/>
          </a:p>
          <a:p>
            <a:pPr marL="0" indent="0">
              <a:buNone/>
            </a:pPr>
            <a:r>
              <a:rPr lang="pt-BR" sz="2000" dirty="0"/>
              <a:t>    c /= a; // c = c/a</a:t>
            </a:r>
          </a:p>
          <a:p>
            <a:pPr marL="0" indent="0">
              <a:buNone/>
            </a:pPr>
            <a:r>
              <a:rPr lang="pt-BR" sz="2000" dirty="0"/>
              <a:t>    printf("c = %d \n", c);</a:t>
            </a:r>
          </a:p>
          <a:p>
            <a:pPr marL="0" indent="0">
              <a:buNone/>
            </a:pPr>
            <a:endParaRPr lang="pt-BR" sz="2000" dirty="0"/>
          </a:p>
          <a:p>
            <a:pPr marL="0" indent="0">
              <a:buNone/>
            </a:pPr>
            <a:r>
              <a:rPr lang="pt-BR" sz="2000" dirty="0"/>
              <a:t>    c %= a; // c = c%a</a:t>
            </a:r>
          </a:p>
          <a:p>
            <a:pPr marL="0" indent="0">
              <a:buNone/>
            </a:pPr>
            <a:r>
              <a:rPr lang="pt-BR" sz="2000" dirty="0"/>
              <a:t>    printf("c = %d \n", c);</a:t>
            </a:r>
          </a:p>
          <a:p>
            <a:pPr marL="0" indent="0">
              <a:buNone/>
            </a:pPr>
            <a:endParaRPr lang="en-US" sz="2000" dirty="0"/>
          </a:p>
        </p:txBody>
      </p:sp>
      <p:cxnSp>
        <p:nvCxnSpPr>
          <p:cNvPr id="5" name="Straight Connector 4"/>
          <p:cNvCxnSpPr/>
          <p:nvPr/>
        </p:nvCxnSpPr>
        <p:spPr>
          <a:xfrm>
            <a:off x="4191000" y="1600200"/>
            <a:ext cx="0" cy="4572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7922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6531</TotalTime>
  <Words>2657</Words>
  <Application>Microsoft Office PowerPoint</Application>
  <PresentationFormat>On-screen Show (4:3)</PresentationFormat>
  <Paragraphs>497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Unit 4</vt:lpstr>
      <vt:lpstr>C Operators</vt:lpstr>
      <vt:lpstr>TYPES OF C OPERATORS</vt:lpstr>
      <vt:lpstr>ARITHMETIC OPERATORS IN C</vt:lpstr>
      <vt:lpstr>Example</vt:lpstr>
      <vt:lpstr>Example 2</vt:lpstr>
      <vt:lpstr>ASSIGNMENT OPERATORS IN C</vt:lpstr>
      <vt:lpstr>PowerPoint Presentation</vt:lpstr>
      <vt:lpstr>PowerPoint Presentation</vt:lpstr>
      <vt:lpstr> C Unary Operators</vt:lpstr>
      <vt:lpstr>PowerPoint Presentation</vt:lpstr>
      <vt:lpstr>PowerPoint Presentation</vt:lpstr>
      <vt:lpstr>C Relational Operators</vt:lpstr>
      <vt:lpstr>Example</vt:lpstr>
      <vt:lpstr>C Logical Operators</vt:lpstr>
      <vt:lpstr>Example</vt:lpstr>
      <vt:lpstr>Bitwise Operators</vt:lpstr>
      <vt:lpstr>Bitwise AND operator &amp;</vt:lpstr>
      <vt:lpstr>PowerPoint Presentation</vt:lpstr>
      <vt:lpstr>Bitwise OR operator |</vt:lpstr>
      <vt:lpstr>PowerPoint Presentation</vt:lpstr>
      <vt:lpstr>Bitwise XOR (exclusive OR) operator ^</vt:lpstr>
      <vt:lpstr>Bitwise complement operator ~</vt:lpstr>
      <vt:lpstr>PowerPoint Presentation</vt:lpstr>
      <vt:lpstr>Shift Operators in C programming</vt:lpstr>
      <vt:lpstr>PowerPoint Presentation</vt:lpstr>
      <vt:lpstr>Example</vt:lpstr>
      <vt:lpstr>Other Operators</vt:lpstr>
      <vt:lpstr>C Ternary Operator (?:)</vt:lpstr>
      <vt:lpstr>Example</vt:lpstr>
      <vt:lpstr>Operator Precedence and Associativity</vt:lpstr>
      <vt:lpstr>PowerPoint Presentation</vt:lpstr>
      <vt:lpstr>TypeCasting in C</vt:lpstr>
      <vt:lpstr>Implicit type casting</vt:lpstr>
      <vt:lpstr>Example</vt:lpstr>
      <vt:lpstr>Explicit type casting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 in C</dc:title>
  <dc:creator>Ujjwol Shakya</dc:creator>
  <cp:lastModifiedBy>Ujjwol Shakya</cp:lastModifiedBy>
  <cp:revision>194</cp:revision>
  <dcterms:created xsi:type="dcterms:W3CDTF">2006-08-16T00:00:00Z</dcterms:created>
  <dcterms:modified xsi:type="dcterms:W3CDTF">2022-04-11T07:44:06Z</dcterms:modified>
</cp:coreProperties>
</file>