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DB9A19-79B3-4D4C-85B8-78A546F80DCD}"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B6054-5399-49FE-A910-96241BE8CACB}" type="slidenum">
              <a:rPr lang="en-US" smtClean="0"/>
              <a:t>‹#›</a:t>
            </a:fld>
            <a:endParaRPr lang="en-US"/>
          </a:p>
        </p:txBody>
      </p:sp>
    </p:spTree>
    <p:extLst>
      <p:ext uri="{BB962C8B-B14F-4D97-AF65-F5344CB8AC3E}">
        <p14:creationId xmlns:p14="http://schemas.microsoft.com/office/powerpoint/2010/main" val="361029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B9A19-79B3-4D4C-85B8-78A546F80DCD}"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B6054-5399-49FE-A910-96241BE8CACB}" type="slidenum">
              <a:rPr lang="en-US" smtClean="0"/>
              <a:t>‹#›</a:t>
            </a:fld>
            <a:endParaRPr lang="en-US"/>
          </a:p>
        </p:txBody>
      </p:sp>
    </p:spTree>
    <p:extLst>
      <p:ext uri="{BB962C8B-B14F-4D97-AF65-F5344CB8AC3E}">
        <p14:creationId xmlns:p14="http://schemas.microsoft.com/office/powerpoint/2010/main" val="90228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B9A19-79B3-4D4C-85B8-78A546F80DCD}"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B6054-5399-49FE-A910-96241BE8CACB}" type="slidenum">
              <a:rPr lang="en-US" smtClean="0"/>
              <a:t>‹#›</a:t>
            </a:fld>
            <a:endParaRPr lang="en-US"/>
          </a:p>
        </p:txBody>
      </p:sp>
    </p:spTree>
    <p:extLst>
      <p:ext uri="{BB962C8B-B14F-4D97-AF65-F5344CB8AC3E}">
        <p14:creationId xmlns:p14="http://schemas.microsoft.com/office/powerpoint/2010/main" val="361786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B9A19-79B3-4D4C-85B8-78A546F80DCD}"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B6054-5399-49FE-A910-96241BE8CACB}" type="slidenum">
              <a:rPr lang="en-US" smtClean="0"/>
              <a:t>‹#›</a:t>
            </a:fld>
            <a:endParaRPr lang="en-US"/>
          </a:p>
        </p:txBody>
      </p:sp>
    </p:spTree>
    <p:extLst>
      <p:ext uri="{BB962C8B-B14F-4D97-AF65-F5344CB8AC3E}">
        <p14:creationId xmlns:p14="http://schemas.microsoft.com/office/powerpoint/2010/main" val="302430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DB9A19-79B3-4D4C-85B8-78A546F80DCD}"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B6054-5399-49FE-A910-96241BE8CACB}" type="slidenum">
              <a:rPr lang="en-US" smtClean="0"/>
              <a:t>‹#›</a:t>
            </a:fld>
            <a:endParaRPr lang="en-US"/>
          </a:p>
        </p:txBody>
      </p:sp>
    </p:spTree>
    <p:extLst>
      <p:ext uri="{BB962C8B-B14F-4D97-AF65-F5344CB8AC3E}">
        <p14:creationId xmlns:p14="http://schemas.microsoft.com/office/powerpoint/2010/main" val="1440332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DB9A19-79B3-4D4C-85B8-78A546F80DCD}"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B6054-5399-49FE-A910-96241BE8CACB}" type="slidenum">
              <a:rPr lang="en-US" smtClean="0"/>
              <a:t>‹#›</a:t>
            </a:fld>
            <a:endParaRPr lang="en-US"/>
          </a:p>
        </p:txBody>
      </p:sp>
    </p:spTree>
    <p:extLst>
      <p:ext uri="{BB962C8B-B14F-4D97-AF65-F5344CB8AC3E}">
        <p14:creationId xmlns:p14="http://schemas.microsoft.com/office/powerpoint/2010/main" val="113962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DB9A19-79B3-4D4C-85B8-78A546F80DCD}" type="datetimeFigureOut">
              <a:rPr lang="en-US" smtClean="0"/>
              <a:t>4/22/2022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7B6054-5399-49FE-A910-96241BE8CACB}" type="slidenum">
              <a:rPr lang="en-US" smtClean="0"/>
              <a:t>‹#›</a:t>
            </a:fld>
            <a:endParaRPr lang="en-US"/>
          </a:p>
        </p:txBody>
      </p:sp>
    </p:spTree>
    <p:extLst>
      <p:ext uri="{BB962C8B-B14F-4D97-AF65-F5344CB8AC3E}">
        <p14:creationId xmlns:p14="http://schemas.microsoft.com/office/powerpoint/2010/main" val="51338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DB9A19-79B3-4D4C-85B8-78A546F80DCD}" type="datetimeFigureOut">
              <a:rPr lang="en-US" smtClean="0"/>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7B6054-5399-49FE-A910-96241BE8CACB}" type="slidenum">
              <a:rPr lang="en-US" smtClean="0"/>
              <a:t>‹#›</a:t>
            </a:fld>
            <a:endParaRPr lang="en-US"/>
          </a:p>
        </p:txBody>
      </p:sp>
    </p:spTree>
    <p:extLst>
      <p:ext uri="{BB962C8B-B14F-4D97-AF65-F5344CB8AC3E}">
        <p14:creationId xmlns:p14="http://schemas.microsoft.com/office/powerpoint/2010/main" val="1194243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B9A19-79B3-4D4C-85B8-78A546F80DCD}" type="datetimeFigureOut">
              <a:rPr lang="en-US" smtClean="0"/>
              <a:t>4/22/2022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7B6054-5399-49FE-A910-96241BE8CACB}" type="slidenum">
              <a:rPr lang="en-US" smtClean="0"/>
              <a:t>‹#›</a:t>
            </a:fld>
            <a:endParaRPr lang="en-US"/>
          </a:p>
        </p:txBody>
      </p:sp>
    </p:spTree>
    <p:extLst>
      <p:ext uri="{BB962C8B-B14F-4D97-AF65-F5344CB8AC3E}">
        <p14:creationId xmlns:p14="http://schemas.microsoft.com/office/powerpoint/2010/main" val="371246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DB9A19-79B3-4D4C-85B8-78A546F80DCD}"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B6054-5399-49FE-A910-96241BE8CACB}" type="slidenum">
              <a:rPr lang="en-US" smtClean="0"/>
              <a:t>‹#›</a:t>
            </a:fld>
            <a:endParaRPr lang="en-US"/>
          </a:p>
        </p:txBody>
      </p:sp>
    </p:spTree>
    <p:extLst>
      <p:ext uri="{BB962C8B-B14F-4D97-AF65-F5344CB8AC3E}">
        <p14:creationId xmlns:p14="http://schemas.microsoft.com/office/powerpoint/2010/main" val="972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DB9A19-79B3-4D4C-85B8-78A546F80DCD}"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B6054-5399-49FE-A910-96241BE8CACB}" type="slidenum">
              <a:rPr lang="en-US" smtClean="0"/>
              <a:t>‹#›</a:t>
            </a:fld>
            <a:endParaRPr lang="en-US"/>
          </a:p>
        </p:txBody>
      </p:sp>
    </p:spTree>
    <p:extLst>
      <p:ext uri="{BB962C8B-B14F-4D97-AF65-F5344CB8AC3E}">
        <p14:creationId xmlns:p14="http://schemas.microsoft.com/office/powerpoint/2010/main" val="146295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B9A19-79B3-4D4C-85B8-78A546F80DCD}" type="datetimeFigureOut">
              <a:rPr lang="en-US" smtClean="0"/>
              <a:t>4/22/2022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B6054-5399-49FE-A910-96241BE8CACB}" type="slidenum">
              <a:rPr lang="en-US" smtClean="0"/>
              <a:t>‹#›</a:t>
            </a:fld>
            <a:endParaRPr lang="en-US"/>
          </a:p>
        </p:txBody>
      </p:sp>
    </p:spTree>
    <p:extLst>
      <p:ext uri="{BB962C8B-B14F-4D97-AF65-F5344CB8AC3E}">
        <p14:creationId xmlns:p14="http://schemas.microsoft.com/office/powerpoint/2010/main" val="3940825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5</a:t>
            </a:r>
            <a:endParaRPr lang="en-US" dirty="0"/>
          </a:p>
        </p:txBody>
      </p:sp>
      <p:sp>
        <p:nvSpPr>
          <p:cNvPr id="3" name="Subtitle 2"/>
          <p:cNvSpPr>
            <a:spLocks noGrp="1"/>
          </p:cNvSpPr>
          <p:nvPr>
            <p:ph type="subTitle" idx="1"/>
          </p:nvPr>
        </p:nvSpPr>
        <p:spPr/>
        <p:txBody>
          <a:bodyPr/>
          <a:lstStyle/>
          <a:p>
            <a:r>
              <a:rPr lang="en-US" dirty="0" smtClean="0"/>
              <a:t>Control Structure</a:t>
            </a:r>
            <a:endParaRPr lang="en-US" dirty="0"/>
          </a:p>
        </p:txBody>
      </p:sp>
    </p:spTree>
    <p:extLst>
      <p:ext uri="{BB962C8B-B14F-4D97-AF65-F5344CB8AC3E}">
        <p14:creationId xmlns:p14="http://schemas.microsoft.com/office/powerpoint/2010/main" val="3796747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Write a program that reads a number from user and display </a:t>
            </a:r>
            <a:r>
              <a:rPr lang="en-US" b="1" dirty="0" smtClean="0"/>
              <a:t>“Hello!!” </a:t>
            </a:r>
            <a:r>
              <a:rPr lang="en-US" dirty="0" smtClean="0"/>
              <a:t>if the number inputted is greater than 10.</a:t>
            </a:r>
            <a:endParaRPr lang="en-US" dirty="0"/>
          </a:p>
        </p:txBody>
      </p:sp>
    </p:spTree>
    <p:extLst>
      <p:ext uri="{BB962C8B-B14F-4D97-AF65-F5344CB8AC3E}">
        <p14:creationId xmlns:p14="http://schemas.microsoft.com/office/powerpoint/2010/main" val="3092741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 if...else </a:t>
            </a:r>
            <a:r>
              <a:rPr lang="en-US" b="1" dirty="0" smtClean="0"/>
              <a:t>statement</a:t>
            </a:r>
            <a:endParaRPr lang="en-US" dirty="0"/>
          </a:p>
        </p:txBody>
      </p:sp>
      <p:sp>
        <p:nvSpPr>
          <p:cNvPr id="3" name="Content Placeholder 2"/>
          <p:cNvSpPr>
            <a:spLocks noGrp="1"/>
          </p:cNvSpPr>
          <p:nvPr>
            <p:ph idx="1"/>
          </p:nvPr>
        </p:nvSpPr>
        <p:spPr/>
        <p:txBody>
          <a:bodyPr>
            <a:normAutofit/>
          </a:bodyPr>
          <a:lstStyle/>
          <a:p>
            <a:r>
              <a:rPr lang="en-US" sz="2400" dirty="0"/>
              <a:t>The if statement may have an optional else block. The syntax of </a:t>
            </a:r>
            <a:r>
              <a:rPr lang="en-US" sz="2400" dirty="0" err="1"/>
              <a:t>if..else</a:t>
            </a:r>
            <a:r>
              <a:rPr lang="en-US" sz="2400" dirty="0"/>
              <a:t> statement is</a:t>
            </a:r>
            <a:r>
              <a:rPr lang="en-US" sz="2400" dirty="0" smtClean="0"/>
              <a:t>:</a:t>
            </a:r>
          </a:p>
          <a:p>
            <a:pPr marL="800100" lvl="2" indent="0">
              <a:buNone/>
            </a:pPr>
            <a:r>
              <a:rPr lang="en-US" dirty="0"/>
              <a:t>if (</a:t>
            </a:r>
            <a:r>
              <a:rPr lang="en-US" dirty="0" err="1"/>
              <a:t>testExpression</a:t>
            </a:r>
            <a:r>
              <a:rPr lang="en-US" dirty="0"/>
              <a:t>) </a:t>
            </a:r>
          </a:p>
          <a:p>
            <a:pPr marL="800100" lvl="2" indent="0">
              <a:buNone/>
            </a:pPr>
            <a:r>
              <a:rPr lang="en-US" dirty="0"/>
              <a:t>{</a:t>
            </a:r>
          </a:p>
          <a:p>
            <a:pPr marL="800100" lvl="2" indent="0">
              <a:buNone/>
            </a:pPr>
            <a:r>
              <a:rPr lang="en-US" dirty="0"/>
              <a:t>	 // statement(s) inside the body of if </a:t>
            </a:r>
          </a:p>
          <a:p>
            <a:pPr marL="800100" lvl="2" indent="0">
              <a:buNone/>
            </a:pPr>
            <a:r>
              <a:rPr lang="en-US" dirty="0"/>
              <a:t>}</a:t>
            </a:r>
          </a:p>
          <a:p>
            <a:pPr marL="800100" lvl="2" indent="0">
              <a:buNone/>
            </a:pPr>
            <a:r>
              <a:rPr lang="en-US" dirty="0"/>
              <a:t> else </a:t>
            </a:r>
          </a:p>
          <a:p>
            <a:pPr marL="800100" lvl="2" indent="0">
              <a:buNone/>
            </a:pPr>
            <a:r>
              <a:rPr lang="en-US" dirty="0"/>
              <a:t>{ </a:t>
            </a:r>
          </a:p>
          <a:p>
            <a:pPr marL="800100" lvl="2" indent="0">
              <a:buNone/>
            </a:pPr>
            <a:r>
              <a:rPr lang="en-US" dirty="0"/>
              <a:t>	// statement(s) inside the body of else </a:t>
            </a:r>
          </a:p>
          <a:p>
            <a:pPr marL="800100" lvl="2" indent="0">
              <a:buNone/>
            </a:pPr>
            <a:r>
              <a:rPr lang="en-US" dirty="0"/>
              <a:t>}</a:t>
            </a:r>
          </a:p>
        </p:txBody>
      </p:sp>
    </p:spTree>
    <p:extLst>
      <p:ext uri="{BB962C8B-B14F-4D97-AF65-F5344CB8AC3E}">
        <p14:creationId xmlns:p14="http://schemas.microsoft.com/office/powerpoint/2010/main" val="1024858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How if...else statement works?</a:t>
            </a:r>
          </a:p>
          <a:p>
            <a:r>
              <a:rPr lang="en-US" sz="2400" dirty="0"/>
              <a:t>If test expression is evaluated to true,</a:t>
            </a:r>
          </a:p>
          <a:p>
            <a:r>
              <a:rPr lang="en-US" sz="2400" dirty="0"/>
              <a:t>statement(s) inside the body of if statement is executed</a:t>
            </a:r>
          </a:p>
          <a:p>
            <a:r>
              <a:rPr lang="en-US" sz="2400" dirty="0"/>
              <a:t>statement(s) inside the body of else statement is skipped from execution.</a:t>
            </a:r>
          </a:p>
          <a:p>
            <a:r>
              <a:rPr lang="en-US" sz="2400" dirty="0"/>
              <a:t>If test expression is evaluated to false,</a:t>
            </a:r>
          </a:p>
          <a:p>
            <a:r>
              <a:rPr lang="en-US" sz="2400" dirty="0"/>
              <a:t>statement(s) inside the body of else statement is executed</a:t>
            </a:r>
          </a:p>
          <a:p>
            <a:r>
              <a:rPr lang="en-US" sz="2400" dirty="0"/>
              <a:t>statement(s) inside the body of if statement is skipped.</a:t>
            </a:r>
          </a:p>
          <a:p>
            <a:endParaRPr lang="en-US" sz="2400" dirty="0"/>
          </a:p>
        </p:txBody>
      </p:sp>
    </p:spTree>
    <p:extLst>
      <p:ext uri="{BB962C8B-B14F-4D97-AF65-F5344CB8AC3E}">
        <p14:creationId xmlns:p14="http://schemas.microsoft.com/office/powerpoint/2010/main" val="805005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7805506"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5642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0"/>
            <a:ext cx="5173756"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8465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183"/>
            <a:ext cx="7696200" cy="825230"/>
          </a:xfrm>
        </p:spPr>
        <p:txBody>
          <a:bodyPr/>
          <a:lstStyle/>
          <a:p>
            <a:r>
              <a:rPr lang="en-US" dirty="0" smtClean="0"/>
              <a:t>Example</a:t>
            </a:r>
            <a:endParaRPr lang="en-US" dirty="0"/>
          </a:p>
        </p:txBody>
      </p:sp>
      <p:sp>
        <p:nvSpPr>
          <p:cNvPr id="3" name="Content Placeholder 2"/>
          <p:cNvSpPr>
            <a:spLocks noGrp="1"/>
          </p:cNvSpPr>
          <p:nvPr>
            <p:ph idx="1"/>
          </p:nvPr>
        </p:nvSpPr>
        <p:spPr>
          <a:xfrm>
            <a:off x="457200" y="762000"/>
            <a:ext cx="8305800" cy="5486400"/>
          </a:xfrm>
        </p:spPr>
        <p:txBody>
          <a:bodyPr>
            <a:noAutofit/>
          </a:bodyPr>
          <a:lstStyle/>
          <a:p>
            <a:pPr marL="0" indent="0">
              <a:buNone/>
            </a:pPr>
            <a:r>
              <a:rPr lang="en-US" sz="2200" dirty="0"/>
              <a:t>#include&lt;</a:t>
            </a:r>
            <a:r>
              <a:rPr lang="en-US" sz="2200" dirty="0" err="1"/>
              <a:t>stdio.h</a:t>
            </a:r>
            <a:r>
              <a:rPr lang="en-US" sz="2200" dirty="0"/>
              <a:t>&gt;    </a:t>
            </a:r>
          </a:p>
          <a:p>
            <a:pPr marL="0" indent="0">
              <a:buNone/>
            </a:pPr>
            <a:r>
              <a:rPr lang="en-US" sz="2200" b="1" dirty="0" smtClean="0"/>
              <a:t>void</a:t>
            </a:r>
            <a:r>
              <a:rPr lang="en-US" sz="2200" dirty="0"/>
              <a:t> main</a:t>
            </a:r>
            <a:r>
              <a:rPr lang="en-US" sz="2200" dirty="0" smtClean="0"/>
              <a:t>()</a:t>
            </a:r>
          </a:p>
          <a:p>
            <a:pPr marL="0" indent="0">
              <a:buNone/>
            </a:pPr>
            <a:r>
              <a:rPr lang="en-US" sz="2200" dirty="0" smtClean="0"/>
              <a:t>{</a:t>
            </a:r>
            <a:r>
              <a:rPr lang="en-US" sz="2200" dirty="0"/>
              <a:t>    </a:t>
            </a:r>
          </a:p>
          <a:p>
            <a:pPr marL="0" indent="0">
              <a:buNone/>
            </a:pPr>
            <a:r>
              <a:rPr lang="en-US" sz="2200" b="1" dirty="0" err="1"/>
              <a:t>int</a:t>
            </a:r>
            <a:r>
              <a:rPr lang="en-US" sz="2200" dirty="0"/>
              <a:t> </a:t>
            </a:r>
            <a:r>
              <a:rPr lang="en-US" sz="2200" dirty="0" smtClean="0"/>
              <a:t>number;</a:t>
            </a:r>
            <a:r>
              <a:rPr lang="en-US" sz="2200" dirty="0"/>
              <a:t>    </a:t>
            </a:r>
          </a:p>
          <a:p>
            <a:pPr marL="0" indent="0">
              <a:buNone/>
            </a:pPr>
            <a:r>
              <a:rPr lang="en-US" sz="2200" dirty="0" err="1"/>
              <a:t>printf</a:t>
            </a:r>
            <a:r>
              <a:rPr lang="en-US" sz="2200" dirty="0"/>
              <a:t>("enter a number:");    </a:t>
            </a:r>
          </a:p>
          <a:p>
            <a:pPr marL="0" indent="0">
              <a:buNone/>
            </a:pPr>
            <a:r>
              <a:rPr lang="en-US" sz="2200" dirty="0" err="1"/>
              <a:t>scanf</a:t>
            </a:r>
            <a:r>
              <a:rPr lang="en-US" sz="2200" dirty="0"/>
              <a:t>("%</a:t>
            </a:r>
            <a:r>
              <a:rPr lang="en-US" sz="2200" dirty="0" err="1"/>
              <a:t>d",&amp;number</a:t>
            </a:r>
            <a:r>
              <a:rPr lang="en-US" sz="2200" dirty="0"/>
              <a:t>);     </a:t>
            </a:r>
          </a:p>
          <a:p>
            <a:pPr marL="0" indent="0">
              <a:buNone/>
            </a:pPr>
            <a:r>
              <a:rPr lang="en-US" sz="2200" b="1" dirty="0"/>
              <a:t>if</a:t>
            </a:r>
            <a:r>
              <a:rPr lang="en-US" sz="2200" dirty="0"/>
              <a:t>(number%2==</a:t>
            </a:r>
            <a:r>
              <a:rPr lang="en-US" sz="2200" dirty="0" smtClean="0"/>
              <a:t>0)</a:t>
            </a:r>
          </a:p>
          <a:p>
            <a:pPr marL="0" indent="0">
              <a:buNone/>
            </a:pPr>
            <a:r>
              <a:rPr lang="en-US" sz="2200" dirty="0" smtClean="0"/>
              <a:t>{</a:t>
            </a:r>
            <a:r>
              <a:rPr lang="en-US" sz="2200" dirty="0"/>
              <a:t>    </a:t>
            </a:r>
          </a:p>
          <a:p>
            <a:pPr marL="0" indent="0">
              <a:buNone/>
            </a:pPr>
            <a:r>
              <a:rPr lang="en-US" sz="2200" dirty="0" smtClean="0"/>
              <a:t>	</a:t>
            </a:r>
            <a:r>
              <a:rPr lang="en-US" sz="2200" dirty="0" err="1" smtClean="0"/>
              <a:t>printf</a:t>
            </a:r>
            <a:r>
              <a:rPr lang="en-US" sz="2200" dirty="0"/>
              <a:t>("%d is even </a:t>
            </a:r>
            <a:r>
              <a:rPr lang="en-US" sz="2200" dirty="0" err="1"/>
              <a:t>number",number</a:t>
            </a:r>
            <a:r>
              <a:rPr lang="en-US" sz="2200" dirty="0"/>
              <a:t>);    </a:t>
            </a:r>
          </a:p>
          <a:p>
            <a:pPr marL="0" indent="0">
              <a:buNone/>
            </a:pPr>
            <a:r>
              <a:rPr lang="en-US" sz="2200" dirty="0"/>
              <a:t>}    </a:t>
            </a:r>
          </a:p>
          <a:p>
            <a:pPr marL="0" indent="0">
              <a:buNone/>
            </a:pPr>
            <a:r>
              <a:rPr lang="en-US" sz="2200" b="1" dirty="0"/>
              <a:t>e</a:t>
            </a:r>
            <a:r>
              <a:rPr lang="en-US" sz="2200" b="1" dirty="0" smtClean="0"/>
              <a:t>lse</a:t>
            </a:r>
          </a:p>
          <a:p>
            <a:pPr marL="0" indent="0">
              <a:buNone/>
            </a:pPr>
            <a:r>
              <a:rPr lang="en-US" sz="2200" dirty="0" smtClean="0"/>
              <a:t>{</a:t>
            </a:r>
            <a:r>
              <a:rPr lang="en-US" sz="2200" dirty="0"/>
              <a:t>    </a:t>
            </a:r>
          </a:p>
          <a:p>
            <a:pPr marL="0" indent="0">
              <a:buNone/>
            </a:pPr>
            <a:r>
              <a:rPr lang="en-US" sz="2200" dirty="0" smtClean="0"/>
              <a:t>	</a:t>
            </a:r>
            <a:r>
              <a:rPr lang="en-US" sz="2200" dirty="0" err="1" smtClean="0"/>
              <a:t>printf</a:t>
            </a:r>
            <a:r>
              <a:rPr lang="en-US" sz="2200" dirty="0"/>
              <a:t>("%d is odd </a:t>
            </a:r>
            <a:r>
              <a:rPr lang="en-US" sz="2200" dirty="0" err="1"/>
              <a:t>number",number</a:t>
            </a:r>
            <a:r>
              <a:rPr lang="en-US" sz="2200" dirty="0"/>
              <a:t>);    </a:t>
            </a:r>
          </a:p>
          <a:p>
            <a:pPr marL="0" indent="0">
              <a:buNone/>
            </a:pPr>
            <a:r>
              <a:rPr lang="en-US" sz="2200" dirty="0"/>
              <a:t>}     </a:t>
            </a:r>
          </a:p>
          <a:p>
            <a:pPr marL="0" indent="0">
              <a:buNone/>
            </a:pPr>
            <a:r>
              <a:rPr lang="en-US" sz="2200" dirty="0" smtClean="0"/>
              <a:t>}</a:t>
            </a:r>
            <a:r>
              <a:rPr lang="en-US" sz="2200" dirty="0"/>
              <a:t>    </a:t>
            </a:r>
          </a:p>
          <a:p>
            <a:pPr marL="0" indent="0">
              <a:buNone/>
            </a:pPr>
            <a:endParaRPr lang="en-US" sz="2200" dirty="0"/>
          </a:p>
        </p:txBody>
      </p:sp>
    </p:spTree>
    <p:extLst>
      <p:ext uri="{BB962C8B-B14F-4D97-AF65-F5344CB8AC3E}">
        <p14:creationId xmlns:p14="http://schemas.microsoft.com/office/powerpoint/2010/main" val="118267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Write a program that </a:t>
            </a:r>
            <a:r>
              <a:rPr lang="en-US" dirty="0" smtClean="0"/>
              <a:t>reads </a:t>
            </a:r>
            <a:r>
              <a:rPr lang="en-US" dirty="0"/>
              <a:t>a </a:t>
            </a:r>
            <a:r>
              <a:rPr lang="en-US" dirty="0" smtClean="0"/>
              <a:t>student score in C programming in the exam. If score is greater than 20, display “</a:t>
            </a:r>
            <a:r>
              <a:rPr lang="en-US" b="1" dirty="0" smtClean="0"/>
              <a:t>congratulation!! You have pass the exam</a:t>
            </a:r>
            <a:r>
              <a:rPr lang="en-US" dirty="0" smtClean="0"/>
              <a:t>” otherwise display “</a:t>
            </a:r>
            <a:r>
              <a:rPr lang="en-US" b="1" dirty="0" smtClean="0"/>
              <a:t>Sorry!!! You have fail the exam</a:t>
            </a:r>
            <a:r>
              <a:rPr lang="en-US" dirty="0" smtClean="0"/>
              <a:t>”.</a:t>
            </a:r>
            <a:endParaRPr lang="en-US" dirty="0"/>
          </a:p>
        </p:txBody>
      </p:sp>
    </p:spTree>
    <p:extLst>
      <p:ext uri="{BB962C8B-B14F-4D97-AF65-F5344CB8AC3E}">
        <p14:creationId xmlns:p14="http://schemas.microsoft.com/office/powerpoint/2010/main" val="3546268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if...else Ladder (if...else if....else Statement</a:t>
            </a:r>
            <a:r>
              <a:rPr lang="en-US" b="1" dirty="0" smtClean="0"/>
              <a:t>)</a:t>
            </a:r>
            <a:endParaRPr lang="en-US" dirty="0"/>
          </a:p>
        </p:txBody>
      </p:sp>
      <p:sp>
        <p:nvSpPr>
          <p:cNvPr id="3" name="Content Placeholder 2"/>
          <p:cNvSpPr>
            <a:spLocks noGrp="1"/>
          </p:cNvSpPr>
          <p:nvPr>
            <p:ph idx="1"/>
          </p:nvPr>
        </p:nvSpPr>
        <p:spPr/>
        <p:txBody>
          <a:bodyPr>
            <a:normAutofit/>
          </a:bodyPr>
          <a:lstStyle/>
          <a:p>
            <a:r>
              <a:rPr lang="en-US" sz="2400" dirty="0"/>
              <a:t>The if...else statement executes two different codes depending upon whether the test expression is true or false. Sometimes, a choice has to be made from more than 2 possibilities.</a:t>
            </a:r>
          </a:p>
          <a:p>
            <a:r>
              <a:rPr lang="en-US" sz="2400" dirty="0"/>
              <a:t>The if...else ladder allows you to check for multiple test expressions and execute different statement(s</a:t>
            </a:r>
            <a:r>
              <a:rPr lang="en-US" sz="2400" dirty="0" smtClean="0"/>
              <a:t>).</a:t>
            </a:r>
            <a:r>
              <a:rPr lang="en-US" sz="2400" dirty="0"/>
              <a:t/>
            </a:r>
            <a:br>
              <a:rPr lang="en-US" sz="2400" dirty="0"/>
            </a:br>
            <a:endParaRPr lang="en-US" sz="2400" dirty="0"/>
          </a:p>
        </p:txBody>
      </p:sp>
    </p:spTree>
    <p:extLst>
      <p:ext uri="{BB962C8B-B14F-4D97-AF65-F5344CB8AC3E}">
        <p14:creationId xmlns:p14="http://schemas.microsoft.com/office/powerpoint/2010/main" val="1918584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sz="2400" b="1" dirty="0"/>
              <a:t>Syntax of nested if...else statement.</a:t>
            </a:r>
          </a:p>
          <a:p>
            <a:pPr marL="800100" lvl="2" indent="0">
              <a:buNone/>
            </a:pPr>
            <a:r>
              <a:rPr lang="en-US" dirty="0"/>
              <a:t>if (testExpression1) { </a:t>
            </a:r>
            <a:endParaRPr lang="en-US" dirty="0" smtClean="0"/>
          </a:p>
          <a:p>
            <a:pPr marL="1314450" lvl="3" indent="0">
              <a:buNone/>
            </a:pPr>
            <a:r>
              <a:rPr lang="en-US" sz="2400" dirty="0" smtClean="0"/>
              <a:t>// </a:t>
            </a:r>
            <a:r>
              <a:rPr lang="en-US" sz="2400" dirty="0"/>
              <a:t>statement(s) </a:t>
            </a:r>
            <a:endParaRPr lang="en-US" sz="2400" dirty="0" smtClean="0"/>
          </a:p>
          <a:p>
            <a:pPr marL="1314450" lvl="3" indent="0">
              <a:buNone/>
            </a:pPr>
            <a:r>
              <a:rPr lang="en-US" sz="2400" dirty="0" smtClean="0"/>
              <a:t>} </a:t>
            </a:r>
          </a:p>
          <a:p>
            <a:pPr marL="800100" lvl="2" indent="0">
              <a:buNone/>
            </a:pPr>
            <a:r>
              <a:rPr lang="en-US" dirty="0" smtClean="0"/>
              <a:t>else </a:t>
            </a:r>
            <a:r>
              <a:rPr lang="en-US" dirty="0"/>
              <a:t>if(testExpression2) { </a:t>
            </a:r>
            <a:endParaRPr lang="en-US" dirty="0" smtClean="0"/>
          </a:p>
          <a:p>
            <a:pPr marL="1314450" lvl="3" indent="0">
              <a:buNone/>
            </a:pPr>
            <a:r>
              <a:rPr lang="en-US" sz="2400" dirty="0" smtClean="0"/>
              <a:t>// </a:t>
            </a:r>
            <a:r>
              <a:rPr lang="en-US" sz="2400" dirty="0"/>
              <a:t>statement(s) </a:t>
            </a:r>
            <a:endParaRPr lang="en-US" sz="2400" dirty="0" smtClean="0"/>
          </a:p>
          <a:p>
            <a:pPr marL="1314450" lvl="3" indent="0">
              <a:buNone/>
            </a:pPr>
            <a:r>
              <a:rPr lang="en-US" sz="2400" dirty="0" smtClean="0"/>
              <a:t>} </a:t>
            </a:r>
          </a:p>
          <a:p>
            <a:pPr marL="800100" lvl="2" indent="0">
              <a:buNone/>
            </a:pPr>
            <a:r>
              <a:rPr lang="en-US" dirty="0" smtClean="0"/>
              <a:t>else </a:t>
            </a:r>
            <a:r>
              <a:rPr lang="en-US" dirty="0"/>
              <a:t>if (</a:t>
            </a:r>
            <a:r>
              <a:rPr lang="en-US" dirty="0" err="1"/>
              <a:t>testExpression</a:t>
            </a:r>
            <a:r>
              <a:rPr lang="en-US" dirty="0"/>
              <a:t> 3) { </a:t>
            </a:r>
            <a:endParaRPr lang="en-US" dirty="0" smtClean="0"/>
          </a:p>
          <a:p>
            <a:pPr marL="1314450" lvl="3" indent="0">
              <a:buNone/>
            </a:pPr>
            <a:r>
              <a:rPr lang="en-US" sz="2400" dirty="0" smtClean="0"/>
              <a:t>// </a:t>
            </a:r>
            <a:r>
              <a:rPr lang="en-US" sz="2400" dirty="0"/>
              <a:t>statement(s) </a:t>
            </a:r>
            <a:endParaRPr lang="en-US" sz="2400" dirty="0" smtClean="0"/>
          </a:p>
          <a:p>
            <a:pPr marL="1314450" lvl="3" indent="0">
              <a:buNone/>
            </a:pPr>
            <a:r>
              <a:rPr lang="en-US" sz="2400" dirty="0" smtClean="0"/>
              <a:t>}  </a:t>
            </a:r>
          </a:p>
          <a:p>
            <a:pPr marL="800100" lvl="2" indent="0">
              <a:buNone/>
            </a:pPr>
            <a:r>
              <a:rPr lang="en-US" dirty="0" smtClean="0"/>
              <a:t>else </a:t>
            </a:r>
            <a:r>
              <a:rPr lang="en-US" dirty="0"/>
              <a:t>{ </a:t>
            </a:r>
            <a:endParaRPr lang="en-US" dirty="0" smtClean="0"/>
          </a:p>
          <a:p>
            <a:pPr marL="1314450" lvl="3" indent="0">
              <a:buNone/>
            </a:pPr>
            <a:r>
              <a:rPr lang="en-US" sz="2400" dirty="0" smtClean="0"/>
              <a:t>// </a:t>
            </a:r>
            <a:r>
              <a:rPr lang="en-US" sz="2400" dirty="0"/>
              <a:t>statement(s) </a:t>
            </a:r>
            <a:endParaRPr lang="en-US" sz="2400" dirty="0" smtClean="0"/>
          </a:p>
          <a:p>
            <a:pPr marL="800100" lvl="2" indent="0">
              <a:buNone/>
            </a:pPr>
            <a:r>
              <a:rPr lang="en-US" dirty="0" smtClean="0"/>
              <a:t>}</a:t>
            </a:r>
            <a:endParaRPr lang="en-US" dirty="0"/>
          </a:p>
        </p:txBody>
      </p:sp>
    </p:spTree>
    <p:extLst>
      <p:ext uri="{BB962C8B-B14F-4D97-AF65-F5344CB8AC3E}">
        <p14:creationId xmlns:p14="http://schemas.microsoft.com/office/powerpoint/2010/main" val="1489987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8061313"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5941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a:t>
            </a:r>
            <a:endParaRPr lang="en-US" dirty="0"/>
          </a:p>
        </p:txBody>
      </p:sp>
      <p:sp>
        <p:nvSpPr>
          <p:cNvPr id="3" name="Content Placeholder 2"/>
          <p:cNvSpPr>
            <a:spLocks noGrp="1"/>
          </p:cNvSpPr>
          <p:nvPr>
            <p:ph idx="1"/>
          </p:nvPr>
        </p:nvSpPr>
        <p:spPr>
          <a:xfrm>
            <a:off x="457200" y="1143000"/>
            <a:ext cx="8229600" cy="5486400"/>
          </a:xfrm>
        </p:spPr>
        <p:txBody>
          <a:bodyPr>
            <a:noAutofit/>
          </a:bodyPr>
          <a:lstStyle/>
          <a:p>
            <a:r>
              <a:rPr lang="en-US" sz="2400" dirty="0"/>
              <a:t>Statements is an executable part of the program it will do some </a:t>
            </a:r>
            <a:r>
              <a:rPr lang="en-US" sz="2400" dirty="0" smtClean="0"/>
              <a:t>action.</a:t>
            </a:r>
          </a:p>
          <a:p>
            <a:r>
              <a:rPr lang="en-US" sz="2400" dirty="0" smtClean="0"/>
              <a:t>A statement is a complete direction instructing the computer to carry out some task.</a:t>
            </a:r>
          </a:p>
          <a:p>
            <a:r>
              <a:rPr lang="en-US" sz="2400" dirty="0"/>
              <a:t>In general all arithmetic actions and logical actions are falls under </a:t>
            </a:r>
            <a:r>
              <a:rPr lang="en-US" sz="2400" dirty="0" smtClean="0"/>
              <a:t>statements Categories</a:t>
            </a:r>
          </a:p>
          <a:p>
            <a:r>
              <a:rPr lang="en-US" sz="2400" dirty="0" smtClean="0"/>
              <a:t>There are few categories of statement</a:t>
            </a:r>
          </a:p>
          <a:p>
            <a:pPr lvl="1"/>
            <a:r>
              <a:rPr lang="en-US" sz="2400" dirty="0"/>
              <a:t>Null Statement</a:t>
            </a:r>
          </a:p>
          <a:p>
            <a:pPr lvl="1"/>
            <a:r>
              <a:rPr lang="en-US" sz="2400" dirty="0"/>
              <a:t>Expression Statement</a:t>
            </a:r>
          </a:p>
          <a:p>
            <a:pPr lvl="1"/>
            <a:r>
              <a:rPr lang="en-US" sz="2400" dirty="0"/>
              <a:t>Compound Statement</a:t>
            </a:r>
          </a:p>
          <a:p>
            <a:pPr lvl="1"/>
            <a:r>
              <a:rPr lang="en-US" sz="2400" dirty="0"/>
              <a:t>Selection Statement</a:t>
            </a:r>
          </a:p>
          <a:p>
            <a:pPr lvl="1"/>
            <a:r>
              <a:rPr lang="en-US" sz="2400" dirty="0"/>
              <a:t>Iterative Statement</a:t>
            </a:r>
          </a:p>
          <a:p>
            <a:pPr lvl="1"/>
            <a:r>
              <a:rPr lang="en-US" sz="2400" dirty="0"/>
              <a:t>Jump Statement</a:t>
            </a:r>
          </a:p>
          <a:p>
            <a:endParaRPr lang="en-US" sz="2400" dirty="0"/>
          </a:p>
        </p:txBody>
      </p:sp>
    </p:spTree>
    <p:extLst>
      <p:ext uri="{BB962C8B-B14F-4D97-AF65-F5344CB8AC3E}">
        <p14:creationId xmlns:p14="http://schemas.microsoft.com/office/powerpoint/2010/main" val="3497261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dirty="0" smtClean="0"/>
              <a:t>Write a program that accepts income of a person in annual basis and display his class according to following conditions</a:t>
            </a:r>
          </a:p>
          <a:p>
            <a:pPr marL="0" indent="0">
              <a:buNone/>
            </a:pPr>
            <a:r>
              <a:rPr lang="en-US" sz="2800" dirty="0"/>
              <a:t>	</a:t>
            </a:r>
            <a:r>
              <a:rPr lang="en-US" sz="2800" dirty="0" smtClean="0"/>
              <a:t>below 50,000			class C</a:t>
            </a:r>
          </a:p>
          <a:p>
            <a:pPr marL="0" indent="0">
              <a:buNone/>
            </a:pPr>
            <a:r>
              <a:rPr lang="en-US" sz="2800"/>
              <a:t>	</a:t>
            </a:r>
            <a:r>
              <a:rPr lang="en-US" sz="2800" smtClean="0"/>
              <a:t>50,001-3,00,000</a:t>
            </a:r>
            <a:r>
              <a:rPr lang="en-US" sz="2800" dirty="0" smtClean="0"/>
              <a:t>			class B</a:t>
            </a:r>
          </a:p>
          <a:p>
            <a:pPr marL="0" indent="0">
              <a:buNone/>
            </a:pPr>
            <a:r>
              <a:rPr lang="en-US" sz="2800" dirty="0"/>
              <a:t>	</a:t>
            </a:r>
            <a:r>
              <a:rPr lang="en-US" sz="2800" dirty="0" smtClean="0"/>
              <a:t>3,00,001-10,00,000 	</a:t>
            </a:r>
            <a:r>
              <a:rPr lang="en-US" sz="2800" dirty="0"/>
              <a:t>	</a:t>
            </a:r>
            <a:r>
              <a:rPr lang="en-US" sz="2800" dirty="0" smtClean="0"/>
              <a:t>class A</a:t>
            </a:r>
          </a:p>
          <a:p>
            <a:pPr marL="0" indent="0">
              <a:buNone/>
            </a:pPr>
            <a:r>
              <a:rPr lang="en-US" sz="2800" dirty="0"/>
              <a:t>	</a:t>
            </a:r>
            <a:r>
              <a:rPr lang="en-US" sz="2800" dirty="0" smtClean="0"/>
              <a:t>above 1000000			class A+</a:t>
            </a:r>
          </a:p>
          <a:p>
            <a:pPr marL="0" indent="0">
              <a:buNone/>
            </a:pPr>
            <a:r>
              <a:rPr lang="en-US" sz="2800" dirty="0" smtClean="0"/>
              <a:t>	</a:t>
            </a:r>
            <a:endParaRPr lang="en-US" sz="2800" dirty="0"/>
          </a:p>
        </p:txBody>
      </p:sp>
    </p:spTree>
    <p:extLst>
      <p:ext uri="{BB962C8B-B14F-4D97-AF65-F5344CB8AC3E}">
        <p14:creationId xmlns:p14="http://schemas.microsoft.com/office/powerpoint/2010/main" val="2076335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Nested if...</a:t>
            </a:r>
            <a:r>
              <a:rPr lang="en-US" b="1" dirty="0" smtClean="0"/>
              <a:t>else</a:t>
            </a:r>
            <a:endParaRPr lang="en-US" dirty="0"/>
          </a:p>
        </p:txBody>
      </p:sp>
      <p:sp>
        <p:nvSpPr>
          <p:cNvPr id="3" name="Content Placeholder 2"/>
          <p:cNvSpPr>
            <a:spLocks noGrp="1"/>
          </p:cNvSpPr>
          <p:nvPr>
            <p:ph idx="1"/>
          </p:nvPr>
        </p:nvSpPr>
        <p:spPr/>
        <p:txBody>
          <a:bodyPr>
            <a:normAutofit/>
          </a:bodyPr>
          <a:lstStyle/>
          <a:p>
            <a:r>
              <a:rPr lang="en-US" sz="2400" dirty="0" smtClean="0"/>
              <a:t>It</a:t>
            </a:r>
            <a:r>
              <a:rPr lang="en-US" sz="2400" dirty="0"/>
              <a:t> is possible to include if...else statement(s) inside the body of another if...</a:t>
            </a:r>
            <a:r>
              <a:rPr lang="en-US" sz="2400" dirty="0" smtClean="0"/>
              <a:t>else statement</a:t>
            </a:r>
            <a:r>
              <a:rPr lang="en-US" sz="2400" dirty="0"/>
              <a:t>.</a:t>
            </a:r>
          </a:p>
          <a:p>
            <a:r>
              <a:rPr lang="en-US" sz="2400" dirty="0"/>
              <a:t>This program below relates two integers using either &lt;, &gt; and = similar like in if...</a:t>
            </a:r>
            <a:r>
              <a:rPr lang="en-US" sz="2400" dirty="0" smtClean="0"/>
              <a:t>else ladder </a:t>
            </a:r>
            <a:r>
              <a:rPr lang="en-US" sz="2400" dirty="0"/>
              <a:t>example. However, we will use nested if...else statement to solve this problem</a:t>
            </a:r>
            <a:r>
              <a:rPr lang="en-US" sz="2400" dirty="0" smtClean="0"/>
              <a:t>.</a:t>
            </a:r>
            <a:r>
              <a:rPr lang="en-US" sz="2400" dirty="0"/>
              <a:t/>
            </a:r>
            <a:br>
              <a:rPr lang="en-US" sz="2400" dirty="0"/>
            </a:br>
            <a:endParaRPr lang="en-US" sz="2400" dirty="0"/>
          </a:p>
        </p:txBody>
      </p:sp>
    </p:spTree>
    <p:extLst>
      <p:ext uri="{BB962C8B-B14F-4D97-AF65-F5344CB8AC3E}">
        <p14:creationId xmlns:p14="http://schemas.microsoft.com/office/powerpoint/2010/main" val="1626658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numCol="2">
            <a:normAutofit fontScale="62500" lnSpcReduction="20000"/>
          </a:bodyPr>
          <a:lstStyle/>
          <a:p>
            <a:pPr marL="0" indent="0">
              <a:buNone/>
            </a:pPr>
            <a:r>
              <a:rPr lang="en-US" dirty="0"/>
              <a:t>#include &lt;</a:t>
            </a:r>
            <a:r>
              <a:rPr lang="en-US" dirty="0" err="1"/>
              <a:t>stdio.h</a:t>
            </a:r>
            <a:r>
              <a:rPr lang="en-US" dirty="0"/>
              <a:t>&gt;</a:t>
            </a:r>
          </a:p>
          <a:p>
            <a:pPr marL="0" indent="0">
              <a:buNone/>
            </a:pPr>
            <a:r>
              <a:rPr lang="en-US" dirty="0"/>
              <a:t>#include&lt;</a:t>
            </a:r>
            <a:r>
              <a:rPr lang="en-US" dirty="0" err="1"/>
              <a:t>conio.h</a:t>
            </a:r>
            <a:r>
              <a:rPr lang="en-US" dirty="0"/>
              <a:t>&gt;</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n1, n2;</a:t>
            </a:r>
          </a:p>
          <a:p>
            <a:pPr marL="0" indent="0">
              <a:buNone/>
            </a:pPr>
            <a:r>
              <a:rPr lang="en-US" dirty="0"/>
              <a:t>    </a:t>
            </a:r>
            <a:r>
              <a:rPr lang="en-US" dirty="0" err="1"/>
              <a:t>printf</a:t>
            </a:r>
            <a:r>
              <a:rPr lang="en-US" dirty="0"/>
              <a:t>("Enter two integers: ");</a:t>
            </a:r>
          </a:p>
          <a:p>
            <a:pPr marL="0" indent="0">
              <a:buNone/>
            </a:pPr>
            <a:r>
              <a:rPr lang="en-US" dirty="0"/>
              <a:t>    </a:t>
            </a:r>
            <a:r>
              <a:rPr lang="en-US" dirty="0" err="1"/>
              <a:t>scanf</a:t>
            </a:r>
            <a:r>
              <a:rPr lang="en-US" dirty="0"/>
              <a:t>("%d %d", &amp;n1, &amp;n2);</a:t>
            </a:r>
          </a:p>
          <a:p>
            <a:pPr marL="0" indent="0">
              <a:buNone/>
            </a:pPr>
            <a:endParaRPr lang="en-US" dirty="0"/>
          </a:p>
          <a:p>
            <a:pPr marL="0" indent="0">
              <a:buNone/>
            </a:pPr>
            <a:r>
              <a:rPr lang="en-US" dirty="0"/>
              <a:t>    if (n1 &gt;= n2)</a:t>
            </a:r>
          </a:p>
          <a:p>
            <a:pPr marL="0" indent="0">
              <a:buNone/>
            </a:pPr>
            <a:r>
              <a:rPr lang="en-US" dirty="0"/>
              <a:t>    {</a:t>
            </a:r>
          </a:p>
          <a:p>
            <a:pPr marL="0" indent="0">
              <a:buNone/>
            </a:pPr>
            <a:r>
              <a:rPr lang="en-US" dirty="0"/>
              <a:t>      if (n1 == n2) </a:t>
            </a:r>
          </a:p>
          <a:p>
            <a:pPr marL="0" indent="0">
              <a:buNone/>
            </a:pPr>
            <a:r>
              <a:rPr lang="en-US" dirty="0"/>
              <a:t>      {</a:t>
            </a:r>
          </a:p>
          <a:p>
            <a:pPr marL="0" indent="0">
              <a:buNone/>
            </a:pPr>
            <a:r>
              <a:rPr lang="en-US" dirty="0"/>
              <a:t>        </a:t>
            </a:r>
            <a:r>
              <a:rPr lang="en-US" dirty="0" err="1"/>
              <a:t>printf</a:t>
            </a:r>
            <a:r>
              <a:rPr lang="en-US" dirty="0"/>
              <a:t>("Result: %d = %d",n1,n2);</a:t>
            </a:r>
          </a:p>
          <a:p>
            <a:pPr marL="0" indent="0">
              <a:buNone/>
            </a:pPr>
            <a:r>
              <a:rPr lang="en-US" dirty="0"/>
              <a:t>      }</a:t>
            </a:r>
          </a:p>
          <a:p>
            <a:pPr marL="0" indent="0">
              <a:buNone/>
            </a:pPr>
            <a:r>
              <a:rPr lang="en-US" dirty="0"/>
              <a:t>      else </a:t>
            </a:r>
          </a:p>
          <a:p>
            <a:pPr marL="0" indent="0">
              <a:buNone/>
            </a:pPr>
            <a:r>
              <a:rPr lang="en-US" dirty="0"/>
              <a:t>      {</a:t>
            </a:r>
          </a:p>
          <a:p>
            <a:pPr marL="0" indent="0">
              <a:buNone/>
            </a:pPr>
            <a:r>
              <a:rPr lang="en-US" dirty="0"/>
              <a:t>        </a:t>
            </a:r>
            <a:r>
              <a:rPr lang="en-US" dirty="0" err="1"/>
              <a:t>printf</a:t>
            </a:r>
            <a:r>
              <a:rPr lang="en-US" dirty="0"/>
              <a:t>("Result: %d &gt; %d", n1, n2);</a:t>
            </a:r>
          </a:p>
          <a:p>
            <a:pPr marL="0" indent="0">
              <a:buNone/>
            </a:pPr>
            <a:r>
              <a:rPr lang="en-US" dirty="0"/>
              <a:t>      }</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a:t>
            </a:r>
            <a:r>
              <a:rPr lang="en-US" dirty="0" err="1"/>
              <a:t>printf</a:t>
            </a:r>
            <a:r>
              <a:rPr lang="en-US" dirty="0"/>
              <a:t>("Result: %d &lt; %d",n1, n2);</a:t>
            </a:r>
          </a:p>
          <a:p>
            <a:pPr marL="0" indent="0">
              <a:buNone/>
            </a:pPr>
            <a:r>
              <a:rPr lang="en-US" dirty="0"/>
              <a:t>    }</a:t>
            </a:r>
          </a:p>
          <a:p>
            <a:pPr marL="0" indent="0">
              <a:buNone/>
            </a:pPr>
            <a:r>
              <a:rPr lang="en-US" dirty="0"/>
              <a:t>    </a:t>
            </a:r>
            <a:r>
              <a:rPr lang="en-US" dirty="0" err="1"/>
              <a:t>getch</a:t>
            </a:r>
            <a:r>
              <a:rPr lang="en-US" dirty="0"/>
              <a:t>();</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11376317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Write a program to calculate whether the given year is leap year or not.</a:t>
            </a:r>
            <a:endParaRPr lang="en-US" dirty="0"/>
          </a:p>
        </p:txBody>
      </p:sp>
    </p:spTree>
    <p:extLst>
      <p:ext uri="{BB962C8B-B14F-4D97-AF65-F5344CB8AC3E}">
        <p14:creationId xmlns:p14="http://schemas.microsoft.com/office/powerpoint/2010/main" val="8661382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switch...case </a:t>
            </a:r>
            <a:r>
              <a:rPr lang="en-US" dirty="0" smtClean="0"/>
              <a:t>Statement</a:t>
            </a:r>
            <a:endParaRPr lang="en-US" dirty="0"/>
          </a:p>
        </p:txBody>
      </p:sp>
      <p:sp>
        <p:nvSpPr>
          <p:cNvPr id="3" name="Content Placeholder 2"/>
          <p:cNvSpPr>
            <a:spLocks noGrp="1"/>
          </p:cNvSpPr>
          <p:nvPr>
            <p:ph idx="1"/>
          </p:nvPr>
        </p:nvSpPr>
        <p:spPr/>
        <p:txBody>
          <a:bodyPr>
            <a:normAutofit/>
          </a:bodyPr>
          <a:lstStyle/>
          <a:p>
            <a:r>
              <a:rPr lang="en-US" sz="2400" dirty="0"/>
              <a:t>The </a:t>
            </a:r>
            <a:r>
              <a:rPr lang="en-US" sz="2400" dirty="0" err="1"/>
              <a:t>if..else..if</a:t>
            </a:r>
            <a:r>
              <a:rPr lang="en-US" sz="2400" dirty="0"/>
              <a:t> ladder allows you to execute a block code among many alternatives. If you are checking on the value of a single variable in if...else...if, it is better to use </a:t>
            </a:r>
            <a:r>
              <a:rPr lang="en-US" sz="2400" dirty="0" smtClean="0"/>
              <a:t>switch statement</a:t>
            </a:r>
            <a:r>
              <a:rPr lang="en-US" sz="2400" dirty="0"/>
              <a:t>.</a:t>
            </a:r>
          </a:p>
          <a:p>
            <a:r>
              <a:rPr lang="en-US" sz="2400" dirty="0"/>
              <a:t>The switch statement is often faster than nested if...else (not always). Also, the syntax of switch statement is cleaner and easy to understand.</a:t>
            </a:r>
          </a:p>
          <a:p>
            <a:endParaRPr lang="en-US" sz="2400" dirty="0"/>
          </a:p>
        </p:txBody>
      </p:sp>
    </p:spTree>
    <p:extLst>
      <p:ext uri="{BB962C8B-B14F-4D97-AF65-F5344CB8AC3E}">
        <p14:creationId xmlns:p14="http://schemas.microsoft.com/office/powerpoint/2010/main" val="1439527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411162"/>
          </a:xfrm>
        </p:spPr>
        <p:txBody>
          <a:bodyPr>
            <a:normAutofit fontScale="90000"/>
          </a:bodyPr>
          <a:lstStyle/>
          <a:p>
            <a:r>
              <a:rPr lang="en-US" b="1" dirty="0"/>
              <a:t>Syntax of switch...</a:t>
            </a:r>
            <a:r>
              <a:rPr lang="en-US" b="1" dirty="0" smtClean="0"/>
              <a:t>case</a:t>
            </a:r>
            <a:endParaRPr lang="en-US" dirty="0"/>
          </a:p>
        </p:txBody>
      </p:sp>
      <p:sp>
        <p:nvSpPr>
          <p:cNvPr id="3" name="Content Placeholder 2"/>
          <p:cNvSpPr>
            <a:spLocks noGrp="1"/>
          </p:cNvSpPr>
          <p:nvPr>
            <p:ph idx="1"/>
          </p:nvPr>
        </p:nvSpPr>
        <p:spPr>
          <a:xfrm>
            <a:off x="533400" y="609600"/>
            <a:ext cx="8305800" cy="6096000"/>
          </a:xfrm>
        </p:spPr>
        <p:txBody>
          <a:bodyPr>
            <a:noAutofit/>
          </a:bodyPr>
          <a:lstStyle/>
          <a:p>
            <a:pPr marL="0" indent="0">
              <a:buNone/>
            </a:pPr>
            <a:r>
              <a:rPr lang="en-US" sz="2200" dirty="0" smtClean="0"/>
              <a:t>switch </a:t>
            </a:r>
            <a:r>
              <a:rPr lang="en-US" sz="2200" dirty="0"/>
              <a:t>(n)</a:t>
            </a:r>
          </a:p>
          <a:p>
            <a:pPr marL="0" indent="0">
              <a:buNone/>
            </a:pPr>
            <a:r>
              <a:rPr lang="en-US" sz="2200" dirty="0" smtClean="0"/>
              <a:t>{</a:t>
            </a:r>
            <a:endParaRPr lang="en-US" sz="2200" dirty="0"/>
          </a:p>
          <a:p>
            <a:pPr marL="0" indent="0">
              <a:buNone/>
            </a:pPr>
            <a:r>
              <a:rPr lang="en-US" sz="2200" dirty="0"/>
              <a:t>    case constant1:</a:t>
            </a:r>
          </a:p>
          <a:p>
            <a:pPr marL="0" indent="0">
              <a:buNone/>
            </a:pPr>
            <a:r>
              <a:rPr lang="en-US" sz="2200" dirty="0"/>
              <a:t>        // code to be executed if n is equal to constant1;</a:t>
            </a:r>
          </a:p>
          <a:p>
            <a:pPr marL="0" indent="0">
              <a:buNone/>
            </a:pPr>
            <a:r>
              <a:rPr lang="en-US" sz="2200" dirty="0"/>
              <a:t>        break;</a:t>
            </a:r>
          </a:p>
          <a:p>
            <a:pPr marL="0" indent="0">
              <a:buNone/>
            </a:pPr>
            <a:endParaRPr lang="en-US" sz="2200" dirty="0"/>
          </a:p>
          <a:p>
            <a:pPr marL="0" indent="0">
              <a:buNone/>
            </a:pPr>
            <a:r>
              <a:rPr lang="en-US" sz="2200" dirty="0"/>
              <a:t>    case constant2:</a:t>
            </a:r>
          </a:p>
          <a:p>
            <a:pPr marL="0" indent="0">
              <a:buNone/>
            </a:pPr>
            <a:r>
              <a:rPr lang="en-US" sz="2200" dirty="0"/>
              <a:t>        // code to be executed if n is equal to constant2;</a:t>
            </a:r>
          </a:p>
          <a:p>
            <a:pPr marL="0" indent="0">
              <a:buNone/>
            </a:pPr>
            <a:r>
              <a:rPr lang="en-US" sz="2200" dirty="0"/>
              <a:t>        break;</a:t>
            </a:r>
          </a:p>
          <a:p>
            <a:pPr marL="0" indent="0">
              <a:buNone/>
            </a:pPr>
            <a:r>
              <a:rPr lang="en-US" sz="2200" dirty="0"/>
              <a:t>        .</a:t>
            </a:r>
          </a:p>
          <a:p>
            <a:pPr marL="0" indent="0">
              <a:buNone/>
            </a:pPr>
            <a:r>
              <a:rPr lang="en-US" sz="2200" dirty="0"/>
              <a:t>        .</a:t>
            </a:r>
          </a:p>
          <a:p>
            <a:pPr marL="0" indent="0">
              <a:buNone/>
            </a:pPr>
            <a:r>
              <a:rPr lang="en-US" sz="2200" dirty="0"/>
              <a:t>        .</a:t>
            </a:r>
          </a:p>
          <a:p>
            <a:pPr marL="0" indent="0">
              <a:buNone/>
            </a:pPr>
            <a:r>
              <a:rPr lang="en-US" sz="2200" dirty="0"/>
              <a:t>    default:</a:t>
            </a:r>
          </a:p>
          <a:p>
            <a:pPr marL="0" indent="0">
              <a:buNone/>
            </a:pPr>
            <a:r>
              <a:rPr lang="en-US" sz="2200" dirty="0"/>
              <a:t>        // code to be executed if n doesn't match any constant</a:t>
            </a:r>
          </a:p>
          <a:p>
            <a:pPr marL="0" indent="0">
              <a:buNone/>
            </a:pPr>
            <a:r>
              <a:rPr lang="en-US" sz="2200" dirty="0"/>
              <a:t>}</a:t>
            </a:r>
          </a:p>
        </p:txBody>
      </p:sp>
    </p:spTree>
    <p:extLst>
      <p:ext uri="{BB962C8B-B14F-4D97-AF65-F5344CB8AC3E}">
        <p14:creationId xmlns:p14="http://schemas.microsoft.com/office/powerpoint/2010/main" val="3730878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28600"/>
            <a:ext cx="6629400" cy="6457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73494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dirty="0" smtClean="0"/>
              <a:t>Write a menu driven program for restaurant menu</a:t>
            </a:r>
          </a:p>
          <a:p>
            <a:pPr marL="514350" indent="-514350">
              <a:buFont typeface="+mj-lt"/>
              <a:buAutoNum type="arabicPeriod"/>
            </a:pPr>
            <a:r>
              <a:rPr lang="en-US" sz="2800" dirty="0" err="1" smtClean="0"/>
              <a:t>Momo</a:t>
            </a:r>
            <a:endParaRPr lang="en-US" sz="2800" dirty="0" smtClean="0"/>
          </a:p>
          <a:p>
            <a:pPr marL="514350" indent="-514350">
              <a:buFont typeface="+mj-lt"/>
              <a:buAutoNum type="arabicPeriod"/>
            </a:pPr>
            <a:r>
              <a:rPr lang="en-US" sz="2800" dirty="0" smtClean="0"/>
              <a:t>Pizza</a:t>
            </a:r>
          </a:p>
          <a:p>
            <a:pPr marL="514350" indent="-514350">
              <a:buFont typeface="+mj-lt"/>
              <a:buAutoNum type="arabicPeriod"/>
            </a:pPr>
            <a:r>
              <a:rPr lang="en-US" sz="2800" dirty="0" smtClean="0"/>
              <a:t>Noodles</a:t>
            </a:r>
          </a:p>
          <a:p>
            <a:pPr marL="514350" indent="-514350">
              <a:buFont typeface="+mj-lt"/>
              <a:buAutoNum type="arabicPeriod"/>
            </a:pPr>
            <a:r>
              <a:rPr lang="en-US" sz="2800" dirty="0" smtClean="0"/>
              <a:t>Burger</a:t>
            </a:r>
          </a:p>
          <a:p>
            <a:pPr marL="514350" indent="-514350">
              <a:buFont typeface="+mj-lt"/>
              <a:buAutoNum type="arabicPeriod"/>
            </a:pPr>
            <a:r>
              <a:rPr lang="en-US" sz="2800" dirty="0" smtClean="0"/>
              <a:t>Fry Rice</a:t>
            </a:r>
          </a:p>
          <a:p>
            <a:pPr marL="514350" indent="-514350">
              <a:buFont typeface="+mj-lt"/>
              <a:buAutoNum type="arabicPeriod"/>
            </a:pPr>
            <a:r>
              <a:rPr lang="en-US" sz="2800" dirty="0" smtClean="0"/>
              <a:t>Exit</a:t>
            </a:r>
            <a:endParaRPr lang="en-US" sz="2800" dirty="0"/>
          </a:p>
        </p:txBody>
      </p:sp>
    </p:spTree>
    <p:extLst>
      <p:ext uri="{BB962C8B-B14F-4D97-AF65-F5344CB8AC3E}">
        <p14:creationId xmlns:p14="http://schemas.microsoft.com/office/powerpoint/2010/main" val="484827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 {</a:t>
            </a:r>
          </a:p>
          <a:p>
            <a:pPr marL="0" indent="0">
              <a:buNone/>
            </a:pPr>
            <a:r>
              <a:rPr lang="en-US" dirty="0"/>
              <a:t>        </a:t>
            </a:r>
            <a:r>
              <a:rPr lang="en-US" dirty="0" err="1"/>
              <a:t>int</a:t>
            </a:r>
            <a:r>
              <a:rPr lang="en-US" dirty="0"/>
              <a:t> ID = 500;</a:t>
            </a:r>
          </a:p>
          <a:p>
            <a:pPr marL="0" indent="0">
              <a:buNone/>
            </a:pPr>
            <a:r>
              <a:rPr lang="en-US" dirty="0"/>
              <a:t>        </a:t>
            </a:r>
            <a:r>
              <a:rPr lang="en-US" dirty="0" err="1"/>
              <a:t>int</a:t>
            </a:r>
            <a:r>
              <a:rPr lang="en-US" dirty="0"/>
              <a:t> password = 000;</a:t>
            </a:r>
          </a:p>
          <a:p>
            <a:pPr marL="0" indent="0">
              <a:buNone/>
            </a:pPr>
            <a:r>
              <a:rPr lang="en-US" dirty="0"/>
              <a:t>        </a:t>
            </a:r>
            <a:r>
              <a:rPr lang="en-US" dirty="0" err="1"/>
              <a:t>printf</a:t>
            </a:r>
            <a:r>
              <a:rPr lang="en-US" dirty="0"/>
              <a:t>("</a:t>
            </a:r>
            <a:r>
              <a:rPr lang="en-US" dirty="0" err="1"/>
              <a:t>Plese</a:t>
            </a:r>
            <a:r>
              <a:rPr lang="en-US" dirty="0"/>
              <a:t> Enter Your ID:\n ");</a:t>
            </a:r>
          </a:p>
          <a:p>
            <a:pPr marL="0" indent="0">
              <a:buNone/>
            </a:pPr>
            <a:r>
              <a:rPr lang="en-US" dirty="0"/>
              <a:t>        </a:t>
            </a:r>
            <a:r>
              <a:rPr lang="en-US" dirty="0" err="1"/>
              <a:t>scanf</a:t>
            </a:r>
            <a:r>
              <a:rPr lang="en-US" dirty="0"/>
              <a:t>("%d", &amp; ID);</a:t>
            </a:r>
          </a:p>
          <a:p>
            <a:pPr marL="0" indent="0">
              <a:buNone/>
            </a:pPr>
            <a:r>
              <a:rPr lang="en-US" dirty="0"/>
              <a:t>        switch (ID) {</a:t>
            </a:r>
          </a:p>
          <a:p>
            <a:pPr marL="0" indent="0">
              <a:buNone/>
            </a:pPr>
            <a:r>
              <a:rPr lang="en-US" dirty="0"/>
              <a:t>            case 500:</a:t>
            </a:r>
          </a:p>
          <a:p>
            <a:pPr marL="0" indent="0">
              <a:buNone/>
            </a:pPr>
            <a:r>
              <a:rPr lang="en-US" dirty="0"/>
              <a:t>                </a:t>
            </a:r>
            <a:r>
              <a:rPr lang="en-US" dirty="0" err="1"/>
              <a:t>printf</a:t>
            </a:r>
            <a:r>
              <a:rPr lang="en-US" dirty="0"/>
              <a:t>("Enter your password:\n ");</a:t>
            </a:r>
          </a:p>
          <a:p>
            <a:pPr marL="0" indent="0">
              <a:buNone/>
            </a:pPr>
            <a:r>
              <a:rPr lang="en-US" dirty="0"/>
              <a:t>                </a:t>
            </a:r>
            <a:r>
              <a:rPr lang="en-US" dirty="0" err="1"/>
              <a:t>scanf</a:t>
            </a:r>
            <a:r>
              <a:rPr lang="en-US" dirty="0"/>
              <a:t>("%d", &amp; password);</a:t>
            </a:r>
          </a:p>
          <a:p>
            <a:pPr marL="0" indent="0">
              <a:buNone/>
            </a:pPr>
            <a:r>
              <a:rPr lang="en-US" dirty="0"/>
              <a:t>                </a:t>
            </a:r>
          </a:p>
        </p:txBody>
      </p:sp>
    </p:spTree>
    <p:extLst>
      <p:ext uri="{BB962C8B-B14F-4D97-AF65-F5344CB8AC3E}">
        <p14:creationId xmlns:p14="http://schemas.microsoft.com/office/powerpoint/2010/main" val="1196717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marL="0" indent="0">
              <a:buNone/>
            </a:pPr>
            <a:r>
              <a:rPr lang="en-US" dirty="0"/>
              <a:t>switch (password) {</a:t>
            </a:r>
          </a:p>
          <a:p>
            <a:pPr marL="0" indent="0">
              <a:buNone/>
            </a:pPr>
            <a:r>
              <a:rPr lang="en-US" dirty="0"/>
              <a:t>                    case 000:</a:t>
            </a:r>
          </a:p>
          <a:p>
            <a:pPr marL="0" indent="0">
              <a:buNone/>
            </a:pPr>
            <a:r>
              <a:rPr lang="en-US" dirty="0"/>
              <a:t>                        </a:t>
            </a:r>
            <a:r>
              <a:rPr lang="en-US" dirty="0" err="1"/>
              <a:t>printf</a:t>
            </a:r>
            <a:r>
              <a:rPr lang="en-US" dirty="0"/>
              <a:t>("Welcome Dear Programmer\n");</a:t>
            </a:r>
          </a:p>
          <a:p>
            <a:pPr marL="0" indent="0">
              <a:buNone/>
            </a:pPr>
            <a:r>
              <a:rPr lang="en-US" dirty="0"/>
              <a:t>                        break;</a:t>
            </a:r>
          </a:p>
          <a:p>
            <a:pPr marL="0" indent="0">
              <a:buNone/>
            </a:pPr>
            <a:r>
              <a:rPr lang="en-US" dirty="0"/>
              <a:t>                    default:</a:t>
            </a:r>
          </a:p>
          <a:p>
            <a:pPr marL="0" indent="0">
              <a:buNone/>
            </a:pPr>
            <a:r>
              <a:rPr lang="en-US" dirty="0"/>
              <a:t>                        </a:t>
            </a:r>
            <a:r>
              <a:rPr lang="en-US" dirty="0" err="1"/>
              <a:t>printf</a:t>
            </a:r>
            <a:r>
              <a:rPr lang="en-US" dirty="0"/>
              <a:t>("incorrect password");</a:t>
            </a:r>
          </a:p>
          <a:p>
            <a:pPr marL="0" indent="0">
              <a:buNone/>
            </a:pPr>
            <a:r>
              <a:rPr lang="en-US" dirty="0"/>
              <a:t>                        break;</a:t>
            </a:r>
          </a:p>
          <a:p>
            <a:pPr marL="0" indent="0">
              <a:buNone/>
            </a:pPr>
            <a:r>
              <a:rPr lang="en-US" dirty="0"/>
              <a:t>                }</a:t>
            </a:r>
          </a:p>
          <a:p>
            <a:pPr marL="0" indent="0">
              <a:buNone/>
            </a:pPr>
            <a:r>
              <a:rPr lang="en-US" dirty="0"/>
              <a:t>                break;</a:t>
            </a:r>
          </a:p>
          <a:p>
            <a:pPr marL="0" indent="0">
              <a:buNone/>
            </a:pPr>
            <a:r>
              <a:rPr lang="en-US" dirty="0"/>
              <a:t>            default:</a:t>
            </a:r>
          </a:p>
          <a:p>
            <a:pPr marL="0" indent="0">
              <a:buNone/>
            </a:pPr>
            <a:r>
              <a:rPr lang="en-US" dirty="0"/>
              <a:t>                </a:t>
            </a:r>
            <a:r>
              <a:rPr lang="en-US" dirty="0" err="1"/>
              <a:t>printf</a:t>
            </a:r>
            <a:r>
              <a:rPr lang="en-US" dirty="0"/>
              <a:t>("incorrect ID");</a:t>
            </a:r>
          </a:p>
          <a:p>
            <a:pPr marL="0" indent="0">
              <a:buNone/>
            </a:pPr>
            <a:r>
              <a:rPr lang="en-US" dirty="0"/>
              <a:t>                break;</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2080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Statement</a:t>
            </a:r>
            <a:endParaRPr lang="en-US" dirty="0"/>
          </a:p>
        </p:txBody>
      </p:sp>
      <p:sp>
        <p:nvSpPr>
          <p:cNvPr id="3" name="Content Placeholder 2"/>
          <p:cNvSpPr>
            <a:spLocks noGrp="1"/>
          </p:cNvSpPr>
          <p:nvPr>
            <p:ph idx="1"/>
          </p:nvPr>
        </p:nvSpPr>
        <p:spPr/>
        <p:txBody>
          <a:bodyPr>
            <a:normAutofit/>
          </a:bodyPr>
          <a:lstStyle/>
          <a:p>
            <a:r>
              <a:rPr lang="en-US" sz="2400" dirty="0" smtClean="0"/>
              <a:t>Writing only a semicolon indicates a null statement.</a:t>
            </a:r>
          </a:p>
          <a:p>
            <a:r>
              <a:rPr lang="en-US" sz="2400" dirty="0" smtClean="0"/>
              <a:t>Thus ; is a null or empty statement</a:t>
            </a:r>
          </a:p>
          <a:p>
            <a:pPr marL="0" indent="0">
              <a:buNone/>
            </a:pPr>
            <a:r>
              <a:rPr lang="en-US" sz="2400" dirty="0"/>
              <a:t>	</a:t>
            </a:r>
            <a:r>
              <a:rPr lang="en-US" sz="2400" dirty="0" smtClean="0"/>
              <a:t>;  	// null statement</a:t>
            </a:r>
          </a:p>
          <a:p>
            <a:r>
              <a:rPr lang="en-US" sz="2400" dirty="0" smtClean="0"/>
              <a:t>This statement is generally used in for and while looping statement</a:t>
            </a:r>
            <a:endParaRPr lang="en-US" sz="2400" dirty="0"/>
          </a:p>
        </p:txBody>
      </p:sp>
    </p:spTree>
    <p:extLst>
      <p:ext uri="{BB962C8B-B14F-4D97-AF65-F5344CB8AC3E}">
        <p14:creationId xmlns:p14="http://schemas.microsoft.com/office/powerpoint/2010/main" val="25361000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Repetitive Statement</a:t>
            </a:r>
            <a:endParaRPr lang="en-US" dirty="0"/>
          </a:p>
        </p:txBody>
      </p:sp>
      <p:sp>
        <p:nvSpPr>
          <p:cNvPr id="3" name="Content Placeholder 2"/>
          <p:cNvSpPr>
            <a:spLocks noGrp="1"/>
          </p:cNvSpPr>
          <p:nvPr>
            <p:ph idx="1"/>
          </p:nvPr>
        </p:nvSpPr>
        <p:spPr/>
        <p:txBody>
          <a:bodyPr>
            <a:noAutofit/>
          </a:bodyPr>
          <a:lstStyle/>
          <a:p>
            <a:r>
              <a:rPr lang="en-US" sz="2400" dirty="0"/>
              <a:t>A repetition statement allows you to specify that an action is to be repeated while some condition remains true</a:t>
            </a:r>
            <a:r>
              <a:rPr lang="en-US" sz="2400" dirty="0" smtClean="0"/>
              <a:t>.</a:t>
            </a:r>
          </a:p>
          <a:p>
            <a:r>
              <a:rPr lang="en-US" sz="2400" dirty="0" smtClean="0"/>
              <a:t>Loops are used when we want to execute a part of program or block of statement several times</a:t>
            </a:r>
          </a:p>
          <a:p>
            <a:r>
              <a:rPr lang="en-US" sz="2400" dirty="0" smtClean="0"/>
              <a:t>There are three types of loops</a:t>
            </a:r>
          </a:p>
          <a:p>
            <a:pPr lvl="1"/>
            <a:r>
              <a:rPr lang="en-US" sz="2400" dirty="0" smtClean="0"/>
              <a:t>The while loop</a:t>
            </a:r>
          </a:p>
          <a:p>
            <a:pPr lvl="1"/>
            <a:r>
              <a:rPr lang="en-US" sz="2400" dirty="0" smtClean="0"/>
              <a:t>The do while loop</a:t>
            </a:r>
          </a:p>
          <a:p>
            <a:pPr lvl="1"/>
            <a:r>
              <a:rPr lang="en-US" sz="2400" dirty="0" smtClean="0"/>
              <a:t>The for loop</a:t>
            </a:r>
          </a:p>
          <a:p>
            <a:r>
              <a:rPr lang="en-US" sz="2400" dirty="0" smtClean="0"/>
              <a:t>Each loop consist of two segments, one is known as the control statement and the other is the body of the loop</a:t>
            </a:r>
          </a:p>
          <a:p>
            <a:r>
              <a:rPr lang="en-US" sz="2400" dirty="0" smtClean="0"/>
              <a:t>Loop may be classified either entry-controlled loop or exit-controlled loop.</a:t>
            </a:r>
          </a:p>
          <a:p>
            <a:endParaRPr lang="en-US" sz="2400" dirty="0"/>
          </a:p>
        </p:txBody>
      </p:sp>
    </p:spTree>
    <p:extLst>
      <p:ext uri="{BB962C8B-B14F-4D97-AF65-F5344CB8AC3E}">
        <p14:creationId xmlns:p14="http://schemas.microsoft.com/office/powerpoint/2010/main" val="22852671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while loop</a:t>
            </a:r>
            <a:endParaRPr lang="en-US" dirty="0"/>
          </a:p>
        </p:txBody>
      </p:sp>
      <p:sp>
        <p:nvSpPr>
          <p:cNvPr id="3" name="Content Placeholder 2"/>
          <p:cNvSpPr>
            <a:spLocks noGrp="1"/>
          </p:cNvSpPr>
          <p:nvPr>
            <p:ph idx="1"/>
          </p:nvPr>
        </p:nvSpPr>
        <p:spPr/>
        <p:txBody>
          <a:bodyPr>
            <a:noAutofit/>
          </a:bodyPr>
          <a:lstStyle/>
          <a:p>
            <a:r>
              <a:rPr lang="en-US" sz="2400" dirty="0"/>
              <a:t>The syntax of a while loop is</a:t>
            </a:r>
            <a:r>
              <a:rPr lang="en-US" sz="2400" dirty="0" smtClean="0"/>
              <a:t>:</a:t>
            </a:r>
          </a:p>
          <a:p>
            <a:pPr marL="400050" lvl="1" indent="0">
              <a:buNone/>
            </a:pPr>
            <a:r>
              <a:rPr lang="en-US" sz="2400" dirty="0"/>
              <a:t>while (</a:t>
            </a:r>
            <a:r>
              <a:rPr lang="en-US" sz="2400" dirty="0" err="1"/>
              <a:t>testExpression</a:t>
            </a:r>
            <a:r>
              <a:rPr lang="en-US" sz="2400" dirty="0"/>
              <a:t>) </a:t>
            </a:r>
            <a:endParaRPr lang="en-US" sz="2400" dirty="0" smtClean="0"/>
          </a:p>
          <a:p>
            <a:pPr marL="400050" lvl="1" indent="0">
              <a:buNone/>
            </a:pPr>
            <a:r>
              <a:rPr lang="en-US" sz="2400" dirty="0" smtClean="0"/>
              <a:t>{ </a:t>
            </a:r>
          </a:p>
          <a:p>
            <a:pPr marL="400050" lvl="1" indent="0">
              <a:buNone/>
            </a:pPr>
            <a:r>
              <a:rPr lang="en-US" sz="2400" dirty="0"/>
              <a:t>	</a:t>
            </a:r>
            <a:r>
              <a:rPr lang="en-US" sz="2400" dirty="0" smtClean="0"/>
              <a:t>//</a:t>
            </a:r>
            <a:r>
              <a:rPr lang="en-US" sz="2400" dirty="0"/>
              <a:t>codes </a:t>
            </a:r>
            <a:endParaRPr lang="en-US" sz="2400" dirty="0" smtClean="0"/>
          </a:p>
          <a:p>
            <a:pPr marL="400050" lvl="1" indent="0">
              <a:buNone/>
            </a:pPr>
            <a:r>
              <a:rPr lang="en-US" sz="2400" dirty="0" smtClean="0"/>
              <a:t>}</a:t>
            </a:r>
          </a:p>
          <a:p>
            <a:r>
              <a:rPr lang="en-US" sz="2400" b="1" dirty="0"/>
              <a:t>How while loop works?</a:t>
            </a:r>
          </a:p>
          <a:p>
            <a:r>
              <a:rPr lang="en-US" sz="2400" dirty="0"/>
              <a:t>The while loop evaluates the test expression.</a:t>
            </a:r>
          </a:p>
          <a:p>
            <a:r>
              <a:rPr lang="en-US" sz="2400" dirty="0"/>
              <a:t>If the test expression is true (nonzero), codes inside the body of while loop is executed. The test expression is evaluated again. The process goes on until the test expression is false.</a:t>
            </a:r>
          </a:p>
          <a:p>
            <a:r>
              <a:rPr lang="en-US" sz="2400" dirty="0"/>
              <a:t>When the test expression is false, the while loop is terminated.</a:t>
            </a:r>
          </a:p>
          <a:p>
            <a:pPr marL="457200" indent="-457200"/>
            <a:endParaRPr lang="en-US" sz="2400" dirty="0"/>
          </a:p>
        </p:txBody>
      </p:sp>
    </p:spTree>
    <p:extLst>
      <p:ext uri="{BB962C8B-B14F-4D97-AF65-F5344CB8AC3E}">
        <p14:creationId xmlns:p14="http://schemas.microsoft.com/office/powerpoint/2010/main" val="39561577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4876800" cy="496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75367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Write a program to print Hello World five times.</a:t>
            </a:r>
          </a:p>
          <a:p>
            <a:pPr marL="514350" indent="-514350">
              <a:buFont typeface="+mj-lt"/>
              <a:buAutoNum type="arabicPeriod"/>
            </a:pPr>
            <a:r>
              <a:rPr lang="en-US" sz="2800" dirty="0" smtClean="0"/>
              <a:t>WAP to print all even numbers between 30-60</a:t>
            </a:r>
          </a:p>
          <a:p>
            <a:pPr marL="514350" indent="-514350">
              <a:buFont typeface="+mj-lt"/>
              <a:buAutoNum type="arabicPeriod"/>
            </a:pPr>
            <a:r>
              <a:rPr lang="en-US" sz="2800" dirty="0" smtClean="0"/>
              <a:t>WAP to find sum of first 10 natural numbers</a:t>
            </a:r>
          </a:p>
          <a:p>
            <a:pPr marL="514350" indent="-514350">
              <a:buFont typeface="+mj-lt"/>
              <a:buAutoNum type="arabicPeriod"/>
            </a:pPr>
            <a:r>
              <a:rPr lang="en-US" sz="2800" dirty="0" smtClean="0"/>
              <a:t>WAP to check whether the given number is prime or not.</a:t>
            </a:r>
            <a:endParaRPr lang="en-US" sz="2800" dirty="0"/>
          </a:p>
        </p:txBody>
      </p:sp>
    </p:spTree>
    <p:extLst>
      <p:ext uri="{BB962C8B-B14F-4D97-AF65-F5344CB8AC3E}">
        <p14:creationId xmlns:p14="http://schemas.microsoft.com/office/powerpoint/2010/main" val="3703435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The do</a:t>
            </a:r>
            <a:r>
              <a:rPr lang="en-US" b="1" dirty="0"/>
              <a:t>...while </a:t>
            </a:r>
            <a:r>
              <a:rPr lang="en-US" b="1" dirty="0" smtClean="0"/>
              <a:t>loop</a:t>
            </a:r>
            <a:endParaRPr lang="en-US" dirty="0"/>
          </a:p>
        </p:txBody>
      </p:sp>
      <p:sp>
        <p:nvSpPr>
          <p:cNvPr id="3" name="Content Placeholder 2"/>
          <p:cNvSpPr>
            <a:spLocks noGrp="1"/>
          </p:cNvSpPr>
          <p:nvPr>
            <p:ph idx="1"/>
          </p:nvPr>
        </p:nvSpPr>
        <p:spPr/>
        <p:txBody>
          <a:bodyPr>
            <a:normAutofit/>
          </a:bodyPr>
          <a:lstStyle/>
          <a:p>
            <a:r>
              <a:rPr lang="en-US" sz="2400" dirty="0"/>
              <a:t>The </a:t>
            </a:r>
            <a:r>
              <a:rPr lang="en-US" sz="2400" dirty="0" err="1"/>
              <a:t>do..while</a:t>
            </a:r>
            <a:r>
              <a:rPr lang="en-US" sz="2400" dirty="0"/>
              <a:t> loop is similar to the while loop with one important difference. The body of do...while loop is executed once, before checking the test expression. Hence, the do</a:t>
            </a:r>
            <a:r>
              <a:rPr lang="en-US" sz="2400" dirty="0" smtClean="0"/>
              <a:t>...while loop is executed at least once.</a:t>
            </a:r>
          </a:p>
          <a:p>
            <a:r>
              <a:rPr lang="en-US" sz="2400" b="1" dirty="0"/>
              <a:t>do...while loop Syntax</a:t>
            </a:r>
          </a:p>
          <a:p>
            <a:pPr marL="0" indent="0">
              <a:buNone/>
            </a:pPr>
            <a:r>
              <a:rPr lang="en-US" sz="2400" dirty="0" smtClean="0"/>
              <a:t>	do </a:t>
            </a:r>
          </a:p>
          <a:p>
            <a:pPr marL="0" indent="0">
              <a:buNone/>
            </a:pPr>
            <a:r>
              <a:rPr lang="en-US" sz="2400" dirty="0" smtClean="0"/>
              <a:t>	{	 </a:t>
            </a:r>
          </a:p>
          <a:p>
            <a:pPr marL="457200" lvl="1" indent="0">
              <a:buNone/>
            </a:pPr>
            <a:r>
              <a:rPr lang="en-US" sz="2400" dirty="0" smtClean="0"/>
              <a:t>		// </a:t>
            </a:r>
            <a:r>
              <a:rPr lang="en-US" sz="2400" dirty="0"/>
              <a:t>codes </a:t>
            </a:r>
            <a:endParaRPr lang="en-US" sz="2400" dirty="0" smtClean="0"/>
          </a:p>
          <a:p>
            <a:pPr marL="457200" lvl="1" indent="0">
              <a:buNone/>
            </a:pPr>
            <a:r>
              <a:rPr lang="en-US" sz="2400" dirty="0" smtClean="0"/>
              <a:t>	} </a:t>
            </a:r>
            <a:r>
              <a:rPr lang="en-US" sz="2400" dirty="0"/>
              <a:t>while (</a:t>
            </a:r>
            <a:r>
              <a:rPr lang="en-US" sz="2400" dirty="0" err="1"/>
              <a:t>testExpression</a:t>
            </a:r>
            <a:r>
              <a:rPr lang="en-US" sz="2400" dirty="0"/>
              <a:t>);</a:t>
            </a:r>
          </a:p>
        </p:txBody>
      </p:sp>
    </p:spTree>
    <p:extLst>
      <p:ext uri="{BB962C8B-B14F-4D97-AF65-F5344CB8AC3E}">
        <p14:creationId xmlns:p14="http://schemas.microsoft.com/office/powerpoint/2010/main" val="4031718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How do...while loop works?</a:t>
            </a:r>
          </a:p>
          <a:p>
            <a:r>
              <a:rPr lang="en-US" sz="2400" dirty="0"/>
              <a:t>The code block (loop body) inside the braces is executed once.</a:t>
            </a:r>
          </a:p>
          <a:p>
            <a:r>
              <a:rPr lang="en-US" sz="2400" dirty="0"/>
              <a:t>Then, the test expression is evaluated. If the test expression is true, the loop body is executed again. This process goes on until the test expression is evaluated to 0 (false).</a:t>
            </a:r>
          </a:p>
          <a:p>
            <a:r>
              <a:rPr lang="en-US" sz="2400" dirty="0"/>
              <a:t>When the test expression is false (nonzero), the do...while loop is terminated</a:t>
            </a:r>
            <a:r>
              <a:rPr lang="en-US" sz="2400" dirty="0" smtClean="0"/>
              <a:t>.</a:t>
            </a:r>
            <a:r>
              <a:rPr lang="en-US" sz="2400" dirty="0"/>
              <a:t/>
            </a:r>
            <a:br>
              <a:rPr lang="en-US" sz="2400" dirty="0"/>
            </a:br>
            <a:endParaRPr lang="en-US" sz="2400" dirty="0"/>
          </a:p>
        </p:txBody>
      </p:sp>
    </p:spTree>
    <p:extLst>
      <p:ext uri="{BB962C8B-B14F-4D97-AF65-F5344CB8AC3E}">
        <p14:creationId xmlns:p14="http://schemas.microsoft.com/office/powerpoint/2010/main" val="13658378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295400"/>
            <a:ext cx="49530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62540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Write a program to print Hello World five </a:t>
            </a:r>
            <a:r>
              <a:rPr lang="en-US" sz="2800" dirty="0" smtClean="0"/>
              <a:t>times using do while loop.</a:t>
            </a:r>
            <a:endParaRPr lang="en-US" sz="2800" dirty="0"/>
          </a:p>
          <a:p>
            <a:endParaRPr lang="en-US" sz="2800" dirty="0"/>
          </a:p>
        </p:txBody>
      </p:sp>
    </p:spTree>
    <p:extLst>
      <p:ext uri="{BB962C8B-B14F-4D97-AF65-F5344CB8AC3E}">
        <p14:creationId xmlns:p14="http://schemas.microsoft.com/office/powerpoint/2010/main" val="10150184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52400"/>
            <a:ext cx="6172200" cy="6518953"/>
          </a:xfrm>
        </p:spPr>
      </p:pic>
    </p:spTree>
    <p:extLst>
      <p:ext uri="{BB962C8B-B14F-4D97-AF65-F5344CB8AC3E}">
        <p14:creationId xmlns:p14="http://schemas.microsoft.com/office/powerpoint/2010/main" val="2311664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229600" cy="880353"/>
          </a:xfrm>
        </p:spPr>
        <p:txBody>
          <a:bodyPr/>
          <a:lstStyle/>
          <a:p>
            <a:r>
              <a:rPr lang="en-US" dirty="0" smtClean="0"/>
              <a:t>The for loop</a:t>
            </a:r>
            <a:endParaRPr lang="en-US" dirty="0"/>
          </a:p>
        </p:txBody>
      </p:sp>
      <p:sp>
        <p:nvSpPr>
          <p:cNvPr id="3" name="Content Placeholder 2"/>
          <p:cNvSpPr>
            <a:spLocks noGrp="1"/>
          </p:cNvSpPr>
          <p:nvPr>
            <p:ph idx="1"/>
          </p:nvPr>
        </p:nvSpPr>
        <p:spPr>
          <a:xfrm>
            <a:off x="457200" y="990600"/>
            <a:ext cx="8229600" cy="4525963"/>
          </a:xfrm>
        </p:spPr>
        <p:txBody>
          <a:bodyPr>
            <a:noAutofit/>
          </a:bodyPr>
          <a:lstStyle/>
          <a:p>
            <a:r>
              <a:rPr lang="en-US" sz="2400" dirty="0"/>
              <a:t> The syntax of for loop is</a:t>
            </a:r>
            <a:r>
              <a:rPr lang="en-US" sz="2400" dirty="0" smtClean="0"/>
              <a:t>:</a:t>
            </a:r>
          </a:p>
          <a:p>
            <a:pPr marL="0" indent="0">
              <a:buNone/>
            </a:pPr>
            <a:r>
              <a:rPr lang="en-US" sz="2400" dirty="0"/>
              <a:t>	for (</a:t>
            </a:r>
            <a:r>
              <a:rPr lang="en-US" sz="2400" dirty="0" smtClean="0"/>
              <a:t>initialization; </a:t>
            </a:r>
            <a:r>
              <a:rPr lang="en-US" sz="2400" dirty="0" err="1"/>
              <a:t>testExpression</a:t>
            </a:r>
            <a:r>
              <a:rPr lang="en-US" sz="2400" dirty="0"/>
              <a:t>; </a:t>
            </a:r>
            <a:r>
              <a:rPr lang="en-US" sz="2400" dirty="0" err="1"/>
              <a:t>updateStatement</a:t>
            </a:r>
            <a:r>
              <a:rPr lang="en-US" sz="2400" dirty="0" smtClean="0"/>
              <a:t>)</a:t>
            </a:r>
          </a:p>
          <a:p>
            <a:pPr marL="0" indent="0">
              <a:buNone/>
            </a:pPr>
            <a:r>
              <a:rPr lang="en-US" sz="2400" dirty="0" smtClean="0"/>
              <a:t> 	{ </a:t>
            </a:r>
            <a:endParaRPr lang="en-US" sz="2400" dirty="0"/>
          </a:p>
          <a:p>
            <a:pPr marL="0" indent="0">
              <a:buNone/>
            </a:pPr>
            <a:r>
              <a:rPr lang="en-US" sz="2400" dirty="0" smtClean="0"/>
              <a:t>		// </a:t>
            </a:r>
            <a:r>
              <a:rPr lang="en-US" sz="2400" dirty="0"/>
              <a:t>codes </a:t>
            </a:r>
            <a:endParaRPr lang="en-US" sz="2400" dirty="0" smtClean="0"/>
          </a:p>
          <a:p>
            <a:pPr marL="0" indent="0">
              <a:buNone/>
            </a:pPr>
            <a:r>
              <a:rPr lang="en-US" sz="2400" dirty="0" smtClean="0"/>
              <a:t>	}</a:t>
            </a:r>
          </a:p>
          <a:p>
            <a:r>
              <a:rPr lang="en-US" sz="2400" b="1" dirty="0"/>
              <a:t>How for loop works?</a:t>
            </a:r>
          </a:p>
          <a:p>
            <a:r>
              <a:rPr lang="en-US" sz="2400" dirty="0"/>
              <a:t>The initialization statement is executed only once.</a:t>
            </a:r>
          </a:p>
          <a:p>
            <a:r>
              <a:rPr lang="en-US" sz="2400" dirty="0"/>
              <a:t>Then, the test expression is evaluated. If the test expression is false (0), for loop is terminated. But if the test expression is true (nonzero), codes inside the body of for loop is executed and the update expression is updated.</a:t>
            </a:r>
          </a:p>
          <a:p>
            <a:r>
              <a:rPr lang="en-US" sz="2400" dirty="0"/>
              <a:t>This process repeats until the test expression is false</a:t>
            </a:r>
            <a:r>
              <a:rPr lang="en-US" sz="2400" dirty="0" smtClean="0"/>
              <a:t>.</a:t>
            </a:r>
          </a:p>
          <a:p>
            <a:r>
              <a:rPr lang="en-US" sz="2400" dirty="0"/>
              <a:t>The for loop is commonly used when the number of iterations is known.</a:t>
            </a:r>
          </a:p>
          <a:p>
            <a:endParaRPr lang="en-US" sz="2400" dirty="0"/>
          </a:p>
          <a:p>
            <a:endParaRPr lang="en-US" sz="2400" dirty="0"/>
          </a:p>
        </p:txBody>
      </p:sp>
    </p:spTree>
    <p:extLst>
      <p:ext uri="{BB962C8B-B14F-4D97-AF65-F5344CB8AC3E}">
        <p14:creationId xmlns:p14="http://schemas.microsoft.com/office/powerpoint/2010/main" val="2342314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Statement</a:t>
            </a:r>
            <a:endParaRPr lang="en-US" dirty="0"/>
          </a:p>
        </p:txBody>
      </p:sp>
      <p:sp>
        <p:nvSpPr>
          <p:cNvPr id="3" name="Content Placeholder 2"/>
          <p:cNvSpPr>
            <a:spLocks noGrp="1"/>
          </p:cNvSpPr>
          <p:nvPr>
            <p:ph idx="1"/>
          </p:nvPr>
        </p:nvSpPr>
        <p:spPr/>
        <p:txBody>
          <a:bodyPr>
            <a:noAutofit/>
          </a:bodyPr>
          <a:lstStyle/>
          <a:p>
            <a:r>
              <a:rPr lang="en-US" sz="2400" dirty="0" smtClean="0"/>
              <a:t>It consist of an expression followed by a semicolon</a:t>
            </a:r>
          </a:p>
          <a:p>
            <a:r>
              <a:rPr lang="en-US" sz="2400" dirty="0" smtClean="0"/>
              <a:t>The execution statement causes the expression to be evaluated</a:t>
            </a:r>
          </a:p>
          <a:p>
            <a:pPr fontAlgn="base"/>
            <a:r>
              <a:rPr lang="en-US" sz="2400" dirty="0" smtClean="0"/>
              <a:t>Few </a:t>
            </a:r>
            <a:r>
              <a:rPr lang="en-US" sz="2400" dirty="0"/>
              <a:t>Examples for expression Statements </a:t>
            </a:r>
          </a:p>
          <a:p>
            <a:pPr lvl="1" fontAlgn="base"/>
            <a:r>
              <a:rPr lang="en-US" sz="2000" dirty="0"/>
              <a:t>X = Y + 10 ;</a:t>
            </a:r>
          </a:p>
          <a:p>
            <a:pPr lvl="1" fontAlgn="base"/>
            <a:r>
              <a:rPr lang="en-US" sz="2000" dirty="0"/>
              <a:t>20 &gt; 90;</a:t>
            </a:r>
          </a:p>
          <a:p>
            <a:pPr lvl="1" fontAlgn="base"/>
            <a:r>
              <a:rPr lang="en-US" sz="2000" dirty="0"/>
              <a:t>a ? b : c ;</a:t>
            </a:r>
          </a:p>
          <a:p>
            <a:pPr lvl="1" fontAlgn="base"/>
            <a:r>
              <a:rPr lang="en-US" sz="2000" dirty="0"/>
              <a:t>a = 10 + 20 * 30;</a:t>
            </a:r>
          </a:p>
          <a:p>
            <a:pPr lvl="1"/>
            <a:endParaRPr lang="en-US" sz="2000" dirty="0"/>
          </a:p>
        </p:txBody>
      </p:sp>
    </p:spTree>
    <p:extLst>
      <p:ext uri="{BB962C8B-B14F-4D97-AF65-F5344CB8AC3E}">
        <p14:creationId xmlns:p14="http://schemas.microsoft.com/office/powerpoint/2010/main" val="1081830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228600"/>
            <a:ext cx="461673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9784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a:t>Write a program to print Hello World five </a:t>
            </a:r>
            <a:r>
              <a:rPr lang="en-US" sz="2800" dirty="0" smtClean="0"/>
              <a:t>times using for loop.</a:t>
            </a:r>
            <a:endParaRPr lang="en-US" sz="2800" dirty="0"/>
          </a:p>
          <a:p>
            <a:endParaRPr lang="en-US" sz="2800" dirty="0"/>
          </a:p>
        </p:txBody>
      </p:sp>
    </p:spTree>
    <p:extLst>
      <p:ext uri="{BB962C8B-B14F-4D97-AF65-F5344CB8AC3E}">
        <p14:creationId xmlns:p14="http://schemas.microsoft.com/office/powerpoint/2010/main" val="2160281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 in C</a:t>
            </a:r>
            <a:endParaRPr lang="en-US" dirty="0"/>
          </a:p>
        </p:txBody>
      </p:sp>
      <p:sp>
        <p:nvSpPr>
          <p:cNvPr id="3" name="Content Placeholder 2"/>
          <p:cNvSpPr>
            <a:spLocks noGrp="1"/>
          </p:cNvSpPr>
          <p:nvPr>
            <p:ph idx="1"/>
          </p:nvPr>
        </p:nvSpPr>
        <p:spPr/>
        <p:txBody>
          <a:bodyPr>
            <a:noAutofit/>
          </a:bodyPr>
          <a:lstStyle/>
          <a:p>
            <a:r>
              <a:rPr lang="en-US" sz="2400" dirty="0"/>
              <a:t>C programming allows to use one loop inside another loop. The following section shows a few examples to illustrate the concept</a:t>
            </a:r>
            <a:r>
              <a:rPr lang="en-US" sz="2400" dirty="0" smtClean="0"/>
              <a:t>.</a:t>
            </a:r>
          </a:p>
          <a:p>
            <a:r>
              <a:rPr lang="en-US" sz="2400" dirty="0" smtClean="0"/>
              <a:t>The </a:t>
            </a:r>
            <a:r>
              <a:rPr lang="en-US" sz="2400" dirty="0"/>
              <a:t>syntax for a </a:t>
            </a:r>
            <a:r>
              <a:rPr lang="en-US" sz="2400" b="1" dirty="0"/>
              <a:t>nested for loop</a:t>
            </a:r>
            <a:r>
              <a:rPr lang="en-US" sz="2400" dirty="0"/>
              <a:t> statement in C is as follows </a:t>
            </a:r>
            <a:endParaRPr lang="en-US" sz="2400" dirty="0" smtClean="0"/>
          </a:p>
          <a:p>
            <a:pPr marL="400050" lvl="1" indent="0">
              <a:buNone/>
            </a:pPr>
            <a:r>
              <a:rPr lang="en-US" sz="2400" dirty="0" smtClean="0"/>
              <a:t>for </a:t>
            </a:r>
            <a:r>
              <a:rPr lang="en-US" sz="2400" dirty="0"/>
              <a:t>( </a:t>
            </a:r>
            <a:r>
              <a:rPr lang="en-US" sz="2400" dirty="0" err="1"/>
              <a:t>init</a:t>
            </a:r>
            <a:r>
              <a:rPr lang="en-US" sz="2400" dirty="0"/>
              <a:t>; condition; increment ) </a:t>
            </a:r>
            <a:endParaRPr lang="en-US" sz="2400" dirty="0" smtClean="0"/>
          </a:p>
          <a:p>
            <a:pPr marL="400050" lvl="1" indent="0">
              <a:buNone/>
            </a:pPr>
            <a:r>
              <a:rPr lang="en-US" sz="2400" dirty="0" smtClean="0"/>
              <a:t>{</a:t>
            </a:r>
          </a:p>
          <a:p>
            <a:pPr marL="400050" lvl="1" indent="0">
              <a:buNone/>
            </a:pPr>
            <a:r>
              <a:rPr lang="en-US" sz="2400" dirty="0"/>
              <a:t>	</a:t>
            </a:r>
            <a:r>
              <a:rPr lang="en-US" sz="2400" dirty="0" smtClean="0"/>
              <a:t> </a:t>
            </a:r>
            <a:r>
              <a:rPr lang="en-US" sz="2400" dirty="0"/>
              <a:t>for ( </a:t>
            </a:r>
            <a:r>
              <a:rPr lang="en-US" sz="2400" dirty="0" err="1"/>
              <a:t>init</a:t>
            </a:r>
            <a:r>
              <a:rPr lang="en-US" sz="2400" dirty="0"/>
              <a:t>; condition; increment ) </a:t>
            </a:r>
            <a:endParaRPr lang="en-US" sz="2400" dirty="0" smtClean="0"/>
          </a:p>
          <a:p>
            <a:pPr marL="400050" lvl="1" indent="0">
              <a:buNone/>
            </a:pPr>
            <a:r>
              <a:rPr lang="en-US" sz="2400" dirty="0"/>
              <a:t>	</a:t>
            </a:r>
            <a:r>
              <a:rPr lang="en-US" sz="2400" dirty="0" smtClean="0"/>
              <a:t>{ </a:t>
            </a:r>
          </a:p>
          <a:p>
            <a:pPr marL="400050" lvl="1" indent="0">
              <a:buNone/>
            </a:pPr>
            <a:r>
              <a:rPr lang="en-US" sz="2400" dirty="0"/>
              <a:t>	</a:t>
            </a:r>
            <a:r>
              <a:rPr lang="en-US" sz="2400" dirty="0" smtClean="0"/>
              <a:t>	statement(s</a:t>
            </a:r>
            <a:r>
              <a:rPr lang="en-US" sz="2400" dirty="0"/>
              <a:t>); </a:t>
            </a:r>
            <a:endParaRPr lang="en-US" sz="2400" dirty="0" smtClean="0"/>
          </a:p>
          <a:p>
            <a:pPr marL="400050" lvl="1" indent="0">
              <a:buNone/>
            </a:pPr>
            <a:r>
              <a:rPr lang="en-US" sz="2400" dirty="0"/>
              <a:t>	</a:t>
            </a:r>
            <a:r>
              <a:rPr lang="en-US" sz="2400" dirty="0" smtClean="0"/>
              <a:t>}</a:t>
            </a:r>
          </a:p>
          <a:p>
            <a:pPr marL="400050" lvl="1" indent="0">
              <a:buNone/>
            </a:pPr>
            <a:r>
              <a:rPr lang="en-US" sz="2400" dirty="0"/>
              <a:t>	</a:t>
            </a:r>
            <a:r>
              <a:rPr lang="en-US" sz="2400" dirty="0" smtClean="0"/>
              <a:t> </a:t>
            </a:r>
            <a:r>
              <a:rPr lang="en-US" sz="2400" dirty="0"/>
              <a:t>statement(s); </a:t>
            </a:r>
            <a:endParaRPr lang="en-US" sz="2400" dirty="0" smtClean="0"/>
          </a:p>
          <a:p>
            <a:pPr marL="400050" lvl="1" indent="0">
              <a:buNone/>
            </a:pPr>
            <a:r>
              <a:rPr lang="en-US" sz="2400" dirty="0" smtClean="0"/>
              <a:t>}</a:t>
            </a:r>
            <a:endParaRPr lang="en-US" sz="2400" dirty="0"/>
          </a:p>
        </p:txBody>
      </p:sp>
    </p:spTree>
    <p:extLst>
      <p:ext uri="{BB962C8B-B14F-4D97-AF65-F5344CB8AC3E}">
        <p14:creationId xmlns:p14="http://schemas.microsoft.com/office/powerpoint/2010/main" val="2512514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400" dirty="0"/>
              <a:t>The syntax for a </a:t>
            </a:r>
            <a:r>
              <a:rPr lang="en-US" sz="2400" b="1" dirty="0"/>
              <a:t>nested while loop</a:t>
            </a:r>
            <a:r>
              <a:rPr lang="en-US" sz="2400" dirty="0"/>
              <a:t> statement in C </a:t>
            </a:r>
            <a:r>
              <a:rPr lang="en-US" sz="2400" dirty="0" smtClean="0"/>
              <a:t>programm</a:t>
            </a:r>
            <a:r>
              <a:rPr lang="en-US" sz="2400" dirty="0"/>
              <a:t>ing language is as </a:t>
            </a:r>
            <a:r>
              <a:rPr lang="en-US" sz="2400" dirty="0" smtClean="0"/>
              <a:t>follows</a:t>
            </a:r>
          </a:p>
          <a:p>
            <a:pPr marL="400050" lvl="1" indent="0">
              <a:buNone/>
            </a:pPr>
            <a:r>
              <a:rPr lang="en-US" sz="2400" dirty="0"/>
              <a:t>while(condition) </a:t>
            </a:r>
            <a:endParaRPr lang="en-US" sz="2400" dirty="0" smtClean="0"/>
          </a:p>
          <a:p>
            <a:pPr marL="400050" lvl="1" indent="0">
              <a:buNone/>
            </a:pPr>
            <a:r>
              <a:rPr lang="en-US" sz="2400" dirty="0" smtClean="0"/>
              <a:t>{ </a:t>
            </a:r>
          </a:p>
          <a:p>
            <a:pPr marL="400050" lvl="1" indent="0">
              <a:buNone/>
            </a:pPr>
            <a:r>
              <a:rPr lang="en-US" sz="2400" dirty="0"/>
              <a:t>	</a:t>
            </a:r>
            <a:r>
              <a:rPr lang="en-US" sz="2400" dirty="0" smtClean="0"/>
              <a:t>while(condition</a:t>
            </a:r>
            <a:r>
              <a:rPr lang="en-US" sz="2400" dirty="0"/>
              <a:t>) </a:t>
            </a:r>
            <a:endParaRPr lang="en-US" sz="2400" dirty="0" smtClean="0"/>
          </a:p>
          <a:p>
            <a:pPr marL="400050" lvl="1" indent="0">
              <a:buNone/>
            </a:pPr>
            <a:r>
              <a:rPr lang="en-US" sz="2400" dirty="0"/>
              <a:t>	</a:t>
            </a:r>
            <a:r>
              <a:rPr lang="en-US" sz="2400" dirty="0" smtClean="0"/>
              <a:t>{ </a:t>
            </a:r>
          </a:p>
          <a:p>
            <a:pPr marL="400050" lvl="1" indent="0">
              <a:buNone/>
            </a:pPr>
            <a:r>
              <a:rPr lang="en-US" sz="2400" dirty="0"/>
              <a:t>	</a:t>
            </a:r>
            <a:r>
              <a:rPr lang="en-US" sz="2400" dirty="0" smtClean="0"/>
              <a:t>	statement(s</a:t>
            </a:r>
            <a:r>
              <a:rPr lang="en-US" sz="2400" dirty="0"/>
              <a:t>); </a:t>
            </a:r>
            <a:endParaRPr lang="en-US" sz="2400" dirty="0" smtClean="0"/>
          </a:p>
          <a:p>
            <a:pPr marL="400050" lvl="1" indent="0">
              <a:buNone/>
            </a:pPr>
            <a:r>
              <a:rPr lang="en-US" sz="2400" dirty="0"/>
              <a:t>	</a:t>
            </a:r>
            <a:r>
              <a:rPr lang="en-US" sz="2400" dirty="0" smtClean="0"/>
              <a:t>} </a:t>
            </a:r>
          </a:p>
          <a:p>
            <a:pPr marL="400050" lvl="1" indent="0">
              <a:buNone/>
            </a:pPr>
            <a:r>
              <a:rPr lang="en-US" sz="2400" dirty="0"/>
              <a:t>	</a:t>
            </a:r>
            <a:r>
              <a:rPr lang="en-US" sz="2400" dirty="0" smtClean="0"/>
              <a:t>statement(s</a:t>
            </a:r>
            <a:r>
              <a:rPr lang="en-US" sz="2400" dirty="0"/>
              <a:t>); </a:t>
            </a:r>
            <a:endParaRPr lang="en-US" sz="2400" dirty="0" smtClean="0"/>
          </a:p>
          <a:p>
            <a:pPr marL="400050" lvl="1" indent="0">
              <a:buNone/>
            </a:pPr>
            <a:r>
              <a:rPr lang="en-US" sz="2400" dirty="0" smtClean="0"/>
              <a:t>}</a:t>
            </a:r>
            <a:endParaRPr lang="en-US" sz="2400" dirty="0"/>
          </a:p>
        </p:txBody>
      </p:sp>
    </p:spTree>
    <p:extLst>
      <p:ext uri="{BB962C8B-B14F-4D97-AF65-F5344CB8AC3E}">
        <p14:creationId xmlns:p14="http://schemas.microsoft.com/office/powerpoint/2010/main" val="1002349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The syntax for a </a:t>
            </a:r>
            <a:r>
              <a:rPr lang="en-US" sz="2400" b="1" dirty="0"/>
              <a:t>nested do...while loop</a:t>
            </a:r>
            <a:r>
              <a:rPr lang="en-US" sz="2400" dirty="0"/>
              <a:t> statement in C programming language is as follows </a:t>
            </a:r>
            <a:r>
              <a:rPr lang="en-US" sz="2400" dirty="0" smtClean="0"/>
              <a:t>−</a:t>
            </a:r>
          </a:p>
          <a:p>
            <a:pPr marL="400050" lvl="1" indent="0">
              <a:buNone/>
            </a:pPr>
            <a:r>
              <a:rPr lang="en-US" sz="2400" dirty="0"/>
              <a:t>do </a:t>
            </a:r>
            <a:endParaRPr lang="en-US" sz="2400" dirty="0" smtClean="0"/>
          </a:p>
          <a:p>
            <a:pPr marL="400050" lvl="1" indent="0">
              <a:buNone/>
            </a:pPr>
            <a:r>
              <a:rPr lang="en-US" sz="2400" dirty="0" smtClean="0"/>
              <a:t>{ </a:t>
            </a:r>
          </a:p>
          <a:p>
            <a:pPr marL="857250" lvl="2" indent="0">
              <a:buNone/>
            </a:pPr>
            <a:r>
              <a:rPr lang="en-US" dirty="0" smtClean="0"/>
              <a:t>statement(s</a:t>
            </a:r>
            <a:r>
              <a:rPr lang="en-US" dirty="0"/>
              <a:t>); </a:t>
            </a:r>
            <a:endParaRPr lang="en-US" dirty="0" smtClean="0"/>
          </a:p>
          <a:p>
            <a:pPr marL="857250" lvl="2" indent="0">
              <a:buNone/>
            </a:pPr>
            <a:r>
              <a:rPr lang="en-US" dirty="0" smtClean="0"/>
              <a:t>do </a:t>
            </a:r>
          </a:p>
          <a:p>
            <a:pPr marL="857250" lvl="2" indent="0">
              <a:buNone/>
            </a:pPr>
            <a:r>
              <a:rPr lang="en-US" dirty="0" smtClean="0"/>
              <a:t>{ </a:t>
            </a:r>
          </a:p>
          <a:p>
            <a:pPr marL="1371600" lvl="3" indent="0">
              <a:buNone/>
            </a:pPr>
            <a:r>
              <a:rPr lang="en-US" sz="2400" dirty="0" smtClean="0"/>
              <a:t>statement(s</a:t>
            </a:r>
            <a:r>
              <a:rPr lang="en-US" sz="2400" dirty="0"/>
              <a:t>); </a:t>
            </a:r>
            <a:endParaRPr lang="en-US" sz="2400" dirty="0" smtClean="0"/>
          </a:p>
          <a:p>
            <a:pPr marL="857250" lvl="2" indent="0">
              <a:buNone/>
            </a:pPr>
            <a:r>
              <a:rPr lang="en-US" dirty="0" smtClean="0"/>
              <a:t>}while</a:t>
            </a:r>
            <a:r>
              <a:rPr lang="en-US" dirty="0"/>
              <a:t>( condition ); </a:t>
            </a:r>
            <a:endParaRPr lang="en-US" dirty="0" smtClean="0"/>
          </a:p>
          <a:p>
            <a:pPr marL="400050" lvl="1" indent="0">
              <a:buNone/>
            </a:pPr>
            <a:r>
              <a:rPr lang="en-US" sz="2400" dirty="0" smtClean="0"/>
              <a:t>}</a:t>
            </a:r>
            <a:r>
              <a:rPr lang="en-US" sz="2400" dirty="0"/>
              <a:t>while( condition );</a:t>
            </a:r>
          </a:p>
        </p:txBody>
      </p:sp>
    </p:spTree>
    <p:extLst>
      <p:ext uri="{BB962C8B-B14F-4D97-AF65-F5344CB8AC3E}">
        <p14:creationId xmlns:p14="http://schemas.microsoft.com/office/powerpoint/2010/main" val="654034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Jump Statements</a:t>
            </a:r>
            <a:endParaRPr lang="en-US" dirty="0"/>
          </a:p>
        </p:txBody>
      </p:sp>
      <p:sp>
        <p:nvSpPr>
          <p:cNvPr id="3" name="Content Placeholder 2"/>
          <p:cNvSpPr>
            <a:spLocks noGrp="1"/>
          </p:cNvSpPr>
          <p:nvPr>
            <p:ph idx="1"/>
          </p:nvPr>
        </p:nvSpPr>
        <p:spPr/>
        <p:txBody>
          <a:bodyPr>
            <a:normAutofit/>
          </a:bodyPr>
          <a:lstStyle/>
          <a:p>
            <a:r>
              <a:rPr lang="en-US" sz="2400" dirty="0"/>
              <a:t>Jump statements are used to interrupt the normal flow of program</a:t>
            </a:r>
            <a:r>
              <a:rPr lang="en-US" sz="2400" dirty="0" smtClean="0"/>
              <a:t>.</a:t>
            </a:r>
          </a:p>
          <a:p>
            <a:r>
              <a:rPr lang="en-US" sz="2400" b="1" dirty="0"/>
              <a:t>Types of Jump Statements</a:t>
            </a:r>
          </a:p>
          <a:p>
            <a:pPr lvl="1"/>
            <a:r>
              <a:rPr lang="en-US" sz="2400" dirty="0"/>
              <a:t>Break</a:t>
            </a:r>
          </a:p>
          <a:p>
            <a:pPr lvl="1"/>
            <a:r>
              <a:rPr lang="en-US" sz="2400" dirty="0"/>
              <a:t>Continue</a:t>
            </a:r>
          </a:p>
          <a:p>
            <a:pPr lvl="1"/>
            <a:r>
              <a:rPr lang="en-US" sz="2400" dirty="0" err="1"/>
              <a:t>GoTo</a:t>
            </a:r>
            <a:endParaRPr lang="en-US" sz="2400" dirty="0"/>
          </a:p>
          <a:p>
            <a:endParaRPr lang="en-US" sz="2400" dirty="0"/>
          </a:p>
        </p:txBody>
      </p:sp>
    </p:spTree>
    <p:extLst>
      <p:ext uri="{BB962C8B-B14F-4D97-AF65-F5344CB8AC3E}">
        <p14:creationId xmlns:p14="http://schemas.microsoft.com/office/powerpoint/2010/main" val="3425590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Break </a:t>
            </a:r>
            <a:r>
              <a:rPr lang="en-US" b="1" dirty="0" smtClean="0"/>
              <a:t>Statement</a:t>
            </a:r>
            <a:endParaRPr lang="en-US" dirty="0"/>
          </a:p>
        </p:txBody>
      </p:sp>
      <p:sp>
        <p:nvSpPr>
          <p:cNvPr id="3" name="Content Placeholder 2"/>
          <p:cNvSpPr>
            <a:spLocks noGrp="1"/>
          </p:cNvSpPr>
          <p:nvPr>
            <p:ph idx="1"/>
          </p:nvPr>
        </p:nvSpPr>
        <p:spPr/>
        <p:txBody>
          <a:bodyPr>
            <a:normAutofit/>
          </a:bodyPr>
          <a:lstStyle/>
          <a:p>
            <a:r>
              <a:rPr lang="en-US" sz="2400" dirty="0"/>
              <a:t>The break statement is used inside loop or switch statement. </a:t>
            </a:r>
            <a:endParaRPr lang="en-US" sz="2400" dirty="0" smtClean="0"/>
          </a:p>
          <a:p>
            <a:r>
              <a:rPr lang="en-US" sz="2400" dirty="0" smtClean="0"/>
              <a:t>When </a:t>
            </a:r>
            <a:r>
              <a:rPr lang="en-US" sz="2400" dirty="0"/>
              <a:t>compiler finds the break statement inside a loop, compiler will abort the loop and continue to execute statements followed by loop</a:t>
            </a:r>
            <a:r>
              <a:rPr lang="en-US" sz="2400" dirty="0" smtClean="0"/>
              <a:t>.</a:t>
            </a:r>
          </a:p>
          <a:p>
            <a:endParaRPr lang="en-US" sz="2400" dirty="0"/>
          </a:p>
        </p:txBody>
      </p:sp>
    </p:spTree>
    <p:extLst>
      <p:ext uri="{BB962C8B-B14F-4D97-AF65-F5344CB8AC3E}">
        <p14:creationId xmlns:p14="http://schemas.microsoft.com/office/powerpoint/2010/main" val="2917421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6397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533400" y="990600"/>
            <a:ext cx="8229600" cy="4525963"/>
          </a:xfrm>
        </p:spPr>
        <p:txBody>
          <a:bodyPr>
            <a:noAutofit/>
          </a:bodyPr>
          <a:lstStyle/>
          <a:p>
            <a:pPr marL="0" indent="0">
              <a:buNone/>
            </a:pPr>
            <a:r>
              <a:rPr lang="en-US" sz="2200" dirty="0"/>
              <a:t>#include&lt;</a:t>
            </a:r>
            <a:r>
              <a:rPr lang="en-US" sz="2200" dirty="0" err="1"/>
              <a:t>stdio.h</a:t>
            </a:r>
            <a:r>
              <a:rPr lang="en-US" sz="2200" dirty="0"/>
              <a:t>&gt;</a:t>
            </a:r>
          </a:p>
          <a:p>
            <a:pPr marL="0" indent="0">
              <a:buNone/>
            </a:pPr>
            <a:r>
              <a:rPr lang="en-US" sz="2200" dirty="0"/>
              <a:t>void main()</a:t>
            </a:r>
          </a:p>
          <a:p>
            <a:pPr marL="0" indent="0">
              <a:buNone/>
            </a:pPr>
            <a:r>
              <a:rPr lang="en-US" sz="2200" dirty="0"/>
              <a:t>{</a:t>
            </a:r>
          </a:p>
          <a:p>
            <a:pPr marL="0" indent="0">
              <a:buNone/>
            </a:pPr>
            <a:r>
              <a:rPr lang="en-US" sz="2200" dirty="0"/>
              <a:t> </a:t>
            </a:r>
            <a:r>
              <a:rPr lang="en-US" sz="2200" dirty="0" smtClean="0"/>
              <a:t>   </a:t>
            </a:r>
            <a:r>
              <a:rPr lang="en-US" sz="2200" dirty="0" err="1" smtClean="0"/>
              <a:t>int</a:t>
            </a:r>
            <a:r>
              <a:rPr lang="en-US" sz="2200" dirty="0" smtClean="0"/>
              <a:t> </a:t>
            </a:r>
            <a:r>
              <a:rPr lang="en-US" sz="2200" dirty="0"/>
              <a:t>a=1</a:t>
            </a:r>
            <a:r>
              <a:rPr lang="en-US" sz="2200" dirty="0" smtClean="0"/>
              <a:t>;</a:t>
            </a:r>
            <a:endParaRPr lang="en-US" sz="2200" dirty="0"/>
          </a:p>
          <a:p>
            <a:pPr marL="0" indent="0">
              <a:buNone/>
            </a:pPr>
            <a:r>
              <a:rPr lang="en-US" sz="2200" dirty="0"/>
              <a:t>    while(a&lt;=10)</a:t>
            </a:r>
          </a:p>
          <a:p>
            <a:pPr marL="0" indent="0">
              <a:buNone/>
            </a:pPr>
            <a:r>
              <a:rPr lang="en-US" sz="2200" dirty="0"/>
              <a:t>    {</a:t>
            </a:r>
          </a:p>
          <a:p>
            <a:pPr marL="0" indent="0">
              <a:buNone/>
            </a:pPr>
            <a:r>
              <a:rPr lang="en-US" sz="2200" dirty="0"/>
              <a:t>        if(a==5</a:t>
            </a:r>
            <a:r>
              <a:rPr lang="en-US" sz="2200" dirty="0" smtClean="0"/>
              <a:t>){</a:t>
            </a:r>
            <a:endParaRPr lang="en-US" sz="2200" dirty="0"/>
          </a:p>
          <a:p>
            <a:pPr marL="0" indent="0">
              <a:buNone/>
            </a:pPr>
            <a:r>
              <a:rPr lang="en-US" sz="2200" dirty="0"/>
              <a:t>        	break</a:t>
            </a:r>
            <a:r>
              <a:rPr lang="en-US" sz="2200" dirty="0" smtClean="0"/>
              <a:t>;</a:t>
            </a:r>
          </a:p>
          <a:p>
            <a:pPr marL="0" indent="0">
              <a:buNone/>
            </a:pPr>
            <a:r>
              <a:rPr lang="en-US" sz="2200" dirty="0"/>
              <a:t>	</a:t>
            </a:r>
            <a:r>
              <a:rPr lang="en-US" sz="2200" dirty="0" smtClean="0"/>
              <a:t>}</a:t>
            </a:r>
            <a:endParaRPr lang="en-US" sz="2200" dirty="0"/>
          </a:p>
          <a:p>
            <a:pPr marL="0" indent="0">
              <a:buNone/>
            </a:pPr>
            <a:r>
              <a:rPr lang="en-US" sz="2200" dirty="0"/>
              <a:t>        </a:t>
            </a:r>
            <a:r>
              <a:rPr lang="en-US" sz="2200" dirty="0" err="1"/>
              <a:t>printf</a:t>
            </a:r>
            <a:r>
              <a:rPr lang="en-US" sz="2200" dirty="0"/>
              <a:t>("\</a:t>
            </a:r>
            <a:r>
              <a:rPr lang="en-US" sz="2200" dirty="0" err="1"/>
              <a:t>nHello</a:t>
            </a:r>
            <a:r>
              <a:rPr lang="en-US" sz="2200" dirty="0"/>
              <a:t> %</a:t>
            </a:r>
            <a:r>
              <a:rPr lang="en-US" sz="2200" dirty="0" err="1"/>
              <a:t>d.",a</a:t>
            </a:r>
            <a:r>
              <a:rPr lang="en-US" sz="2200" dirty="0"/>
              <a:t>);</a:t>
            </a:r>
          </a:p>
          <a:p>
            <a:pPr marL="0" indent="0">
              <a:buNone/>
            </a:pPr>
            <a:r>
              <a:rPr lang="en-US" sz="2200" dirty="0"/>
              <a:t>        a++;</a:t>
            </a:r>
          </a:p>
          <a:p>
            <a:pPr marL="0" indent="0">
              <a:buNone/>
            </a:pPr>
            <a:r>
              <a:rPr lang="en-US" sz="2200" dirty="0"/>
              <a:t>    }</a:t>
            </a:r>
          </a:p>
          <a:p>
            <a:pPr marL="0" indent="0">
              <a:buNone/>
            </a:pPr>
            <a:r>
              <a:rPr lang="en-US" sz="2200" dirty="0"/>
              <a:t>    </a:t>
            </a:r>
            <a:r>
              <a:rPr lang="en-US" sz="2200" dirty="0" err="1"/>
              <a:t>printf</a:t>
            </a:r>
            <a:r>
              <a:rPr lang="en-US" sz="2200" dirty="0"/>
              <a:t>("\</a:t>
            </a:r>
            <a:r>
              <a:rPr lang="en-US" sz="2200" dirty="0" err="1"/>
              <a:t>nEnd</a:t>
            </a:r>
            <a:r>
              <a:rPr lang="en-US" sz="2200" dirty="0"/>
              <a:t> of Program.");</a:t>
            </a:r>
          </a:p>
          <a:p>
            <a:pPr marL="0" indent="0">
              <a:buNone/>
            </a:pPr>
            <a:r>
              <a:rPr lang="en-US" sz="2200" dirty="0"/>
              <a:t>}</a:t>
            </a:r>
          </a:p>
        </p:txBody>
      </p:sp>
    </p:spTree>
    <p:extLst>
      <p:ext uri="{BB962C8B-B14F-4D97-AF65-F5344CB8AC3E}">
        <p14:creationId xmlns:p14="http://schemas.microsoft.com/office/powerpoint/2010/main" val="2449587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Continue </a:t>
            </a:r>
            <a:r>
              <a:rPr lang="en-US" b="1" dirty="0" smtClean="0"/>
              <a:t>Statement</a:t>
            </a:r>
            <a:endParaRPr lang="en-US" dirty="0"/>
          </a:p>
        </p:txBody>
      </p:sp>
      <p:sp>
        <p:nvSpPr>
          <p:cNvPr id="3" name="Content Placeholder 2"/>
          <p:cNvSpPr>
            <a:spLocks noGrp="1"/>
          </p:cNvSpPr>
          <p:nvPr>
            <p:ph idx="1"/>
          </p:nvPr>
        </p:nvSpPr>
        <p:spPr/>
        <p:txBody>
          <a:bodyPr>
            <a:normAutofit/>
          </a:bodyPr>
          <a:lstStyle/>
          <a:p>
            <a:r>
              <a:rPr lang="en-US" sz="2400" dirty="0"/>
              <a:t>The continue statement is also used inside loop. </a:t>
            </a:r>
            <a:endParaRPr lang="en-US" sz="2400" dirty="0" smtClean="0"/>
          </a:p>
          <a:p>
            <a:r>
              <a:rPr lang="en-US" sz="2400" dirty="0" smtClean="0"/>
              <a:t>When </a:t>
            </a:r>
            <a:r>
              <a:rPr lang="en-US" sz="2400" dirty="0"/>
              <a:t>compiler finds the </a:t>
            </a:r>
            <a:r>
              <a:rPr lang="en-US" sz="2400" dirty="0" smtClean="0"/>
              <a:t>continue statement </a:t>
            </a:r>
            <a:r>
              <a:rPr lang="en-US" sz="2400" dirty="0"/>
              <a:t>inside a loop, compiler will skip all the </a:t>
            </a:r>
            <a:r>
              <a:rPr lang="en-US" sz="2400" dirty="0" smtClean="0"/>
              <a:t>following </a:t>
            </a:r>
            <a:r>
              <a:rPr lang="en-US" sz="2400" dirty="0"/>
              <a:t>statements in the loop and resume the loop.</a:t>
            </a:r>
          </a:p>
        </p:txBody>
      </p:sp>
    </p:spTree>
    <p:extLst>
      <p:ext uri="{BB962C8B-B14F-4D97-AF65-F5344CB8AC3E}">
        <p14:creationId xmlns:p14="http://schemas.microsoft.com/office/powerpoint/2010/main" val="778575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143000"/>
            <a:ext cx="8229600" cy="5562600"/>
          </a:xfrm>
        </p:spPr>
        <p:txBody>
          <a:bodyPr>
            <a:noAutofit/>
          </a:bodyPr>
          <a:lstStyle/>
          <a:p>
            <a:pPr marL="0" indent="0">
              <a:buNone/>
            </a:pPr>
            <a:r>
              <a:rPr lang="en-US" sz="2200" dirty="0"/>
              <a:t>#include&lt;</a:t>
            </a:r>
            <a:r>
              <a:rPr lang="en-US" sz="2200" dirty="0" err="1"/>
              <a:t>stdio.h</a:t>
            </a:r>
            <a:r>
              <a:rPr lang="en-US" sz="2200" dirty="0"/>
              <a:t>&gt;</a:t>
            </a:r>
          </a:p>
          <a:p>
            <a:pPr marL="0" indent="0">
              <a:buNone/>
            </a:pPr>
            <a:r>
              <a:rPr lang="en-US" sz="2200" dirty="0"/>
              <a:t>void main()</a:t>
            </a:r>
          </a:p>
          <a:p>
            <a:pPr marL="0" indent="0">
              <a:buNone/>
            </a:pPr>
            <a:r>
              <a:rPr lang="en-US" sz="2200" dirty="0"/>
              <a:t>{</a:t>
            </a:r>
          </a:p>
          <a:p>
            <a:pPr marL="0" indent="0">
              <a:buNone/>
            </a:pPr>
            <a:r>
              <a:rPr lang="en-US" sz="2200" dirty="0"/>
              <a:t>    </a:t>
            </a:r>
            <a:r>
              <a:rPr lang="en-US" sz="2200" dirty="0" err="1"/>
              <a:t>int</a:t>
            </a:r>
            <a:r>
              <a:rPr lang="en-US" sz="2200" dirty="0"/>
              <a:t> a=0;</a:t>
            </a:r>
          </a:p>
          <a:p>
            <a:pPr marL="0" indent="0">
              <a:buNone/>
            </a:pPr>
            <a:r>
              <a:rPr lang="en-US" sz="2200" dirty="0"/>
              <a:t>    while(a&lt;10)</a:t>
            </a:r>
          </a:p>
          <a:p>
            <a:pPr marL="0" indent="0">
              <a:buNone/>
            </a:pPr>
            <a:r>
              <a:rPr lang="en-US" sz="2200" dirty="0"/>
              <a:t>    {</a:t>
            </a:r>
          </a:p>
          <a:p>
            <a:pPr marL="0" indent="0">
              <a:buNone/>
            </a:pPr>
            <a:r>
              <a:rPr lang="en-US" sz="2200" dirty="0"/>
              <a:t>        a++;</a:t>
            </a:r>
          </a:p>
          <a:p>
            <a:pPr marL="0" indent="0">
              <a:buNone/>
            </a:pPr>
            <a:r>
              <a:rPr lang="en-US" sz="2200" dirty="0"/>
              <a:t>        if(a==5){</a:t>
            </a:r>
          </a:p>
          <a:p>
            <a:pPr marL="0" indent="0">
              <a:buNone/>
            </a:pPr>
            <a:r>
              <a:rPr lang="en-US" sz="2200" dirty="0"/>
              <a:t>        	continue;</a:t>
            </a:r>
          </a:p>
          <a:p>
            <a:pPr marL="0" indent="0">
              <a:buNone/>
            </a:pPr>
            <a:r>
              <a:rPr lang="en-US" sz="2200" dirty="0"/>
              <a:t>	</a:t>
            </a:r>
            <a:r>
              <a:rPr lang="en-US" sz="2200" dirty="0" smtClean="0"/>
              <a:t>}   </a:t>
            </a:r>
            <a:endParaRPr lang="en-US" sz="2200" dirty="0"/>
          </a:p>
          <a:p>
            <a:pPr marL="0" indent="0">
              <a:buNone/>
            </a:pPr>
            <a:r>
              <a:rPr lang="en-US" sz="2200" dirty="0"/>
              <a:t>        </a:t>
            </a:r>
            <a:r>
              <a:rPr lang="en-US" sz="2200" dirty="0" err="1"/>
              <a:t>printf</a:t>
            </a:r>
            <a:r>
              <a:rPr lang="en-US" sz="2200" dirty="0"/>
              <a:t>("\</a:t>
            </a:r>
            <a:r>
              <a:rPr lang="en-US" sz="2200" dirty="0" err="1"/>
              <a:t>nHello</a:t>
            </a:r>
            <a:r>
              <a:rPr lang="en-US" sz="2200" dirty="0"/>
              <a:t> %</a:t>
            </a:r>
            <a:r>
              <a:rPr lang="en-US" sz="2200" dirty="0" err="1"/>
              <a:t>d.",a</a:t>
            </a:r>
            <a:r>
              <a:rPr lang="en-US" sz="2200" dirty="0" smtClean="0"/>
              <a:t>);</a:t>
            </a:r>
            <a:endParaRPr lang="en-US" sz="2200" dirty="0"/>
          </a:p>
          <a:p>
            <a:pPr marL="0" indent="0">
              <a:buNone/>
            </a:pPr>
            <a:r>
              <a:rPr lang="en-US" sz="2200" dirty="0"/>
              <a:t>    }</a:t>
            </a:r>
          </a:p>
          <a:p>
            <a:pPr marL="0" indent="0">
              <a:buNone/>
            </a:pPr>
            <a:r>
              <a:rPr lang="en-US" sz="2200" dirty="0"/>
              <a:t>    </a:t>
            </a:r>
            <a:r>
              <a:rPr lang="en-US" sz="2200" dirty="0" err="1"/>
              <a:t>printf</a:t>
            </a:r>
            <a:r>
              <a:rPr lang="en-US" sz="2200" dirty="0"/>
              <a:t>("\</a:t>
            </a:r>
            <a:r>
              <a:rPr lang="en-US" sz="2200" dirty="0" err="1"/>
              <a:t>nEnd</a:t>
            </a:r>
            <a:r>
              <a:rPr lang="en-US" sz="2200" dirty="0"/>
              <a:t> of Program.");</a:t>
            </a:r>
          </a:p>
          <a:p>
            <a:pPr marL="0" indent="0">
              <a:buNone/>
            </a:pPr>
            <a:r>
              <a:rPr lang="en-US" sz="2200" dirty="0"/>
              <a:t>}</a:t>
            </a:r>
          </a:p>
        </p:txBody>
      </p:sp>
    </p:spTree>
    <p:extLst>
      <p:ext uri="{BB962C8B-B14F-4D97-AF65-F5344CB8AC3E}">
        <p14:creationId xmlns:p14="http://schemas.microsoft.com/office/powerpoint/2010/main" val="305420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Statement</a:t>
            </a:r>
            <a:endParaRPr lang="en-US" dirty="0"/>
          </a:p>
        </p:txBody>
      </p:sp>
      <p:sp>
        <p:nvSpPr>
          <p:cNvPr id="3" name="Content Placeholder 2"/>
          <p:cNvSpPr>
            <a:spLocks noGrp="1"/>
          </p:cNvSpPr>
          <p:nvPr>
            <p:ph idx="1"/>
          </p:nvPr>
        </p:nvSpPr>
        <p:spPr/>
        <p:txBody>
          <a:bodyPr>
            <a:noAutofit/>
          </a:bodyPr>
          <a:lstStyle/>
          <a:p>
            <a:pPr fontAlgn="base"/>
            <a:r>
              <a:rPr lang="en-US" sz="2400" dirty="0"/>
              <a:t>Compound statement is combination of several expression statements. Compound Statement is </a:t>
            </a:r>
            <a:r>
              <a:rPr lang="en-US" sz="2400" dirty="0">
                <a:solidFill>
                  <a:srgbClr val="FF0000"/>
                </a:solidFill>
              </a:rPr>
              <a:t>Enclosed within the Braces { }.</a:t>
            </a:r>
          </a:p>
          <a:p>
            <a:pPr fontAlgn="base"/>
            <a:r>
              <a:rPr lang="en-US" sz="2400" dirty="0"/>
              <a:t>Compound statement is also called as Block Statement.</a:t>
            </a:r>
          </a:p>
          <a:p>
            <a:r>
              <a:rPr lang="en-US" sz="2400" dirty="0"/>
              <a:t>There is no need of any semicolon at the end of Compound Statement. </a:t>
            </a:r>
            <a:endParaRPr lang="en-US" sz="2400" dirty="0" smtClean="0"/>
          </a:p>
          <a:p>
            <a:pPr fontAlgn="base"/>
            <a:r>
              <a:rPr lang="en-US" sz="2400" dirty="0"/>
              <a:t>Example for Compound Statement</a:t>
            </a:r>
          </a:p>
          <a:p>
            <a:pPr fontAlgn="base"/>
            <a:r>
              <a:rPr lang="en-US" sz="2400" b="1" dirty="0"/>
              <a:t>{</a:t>
            </a:r>
            <a:r>
              <a:rPr lang="en-US" sz="2400" dirty="0"/>
              <a:t/>
            </a:r>
            <a:br>
              <a:rPr lang="en-US" sz="2400" dirty="0"/>
            </a:br>
            <a:r>
              <a:rPr lang="en-US" sz="2400" b="1" dirty="0"/>
              <a:t>        </a:t>
            </a:r>
            <a:r>
              <a:rPr lang="en-US" sz="2400" dirty="0" err="1"/>
              <a:t>int</a:t>
            </a:r>
            <a:r>
              <a:rPr lang="en-US" sz="2400" dirty="0"/>
              <a:t> a=10,b=20,c;</a:t>
            </a:r>
            <a:br>
              <a:rPr lang="en-US" sz="2400" dirty="0"/>
            </a:br>
            <a:r>
              <a:rPr lang="en-US" sz="2400" dirty="0"/>
              <a:t>        c = a + b;</a:t>
            </a:r>
            <a:br>
              <a:rPr lang="en-US" sz="2400" dirty="0"/>
            </a:br>
            <a:r>
              <a:rPr lang="en-US" sz="2400" dirty="0"/>
              <a:t>        </a:t>
            </a:r>
            <a:r>
              <a:rPr lang="en-US" sz="2400" dirty="0" err="1"/>
              <a:t>printf</a:t>
            </a:r>
            <a:r>
              <a:rPr lang="en-US" sz="2400" dirty="0"/>
              <a:t>(“value of C is : %d </a:t>
            </a:r>
            <a:r>
              <a:rPr lang="en-US" sz="2400" dirty="0" err="1"/>
              <a:t>n”,c</a:t>
            </a:r>
            <a:r>
              <a:rPr lang="en-US" sz="2400" dirty="0"/>
              <a:t>);</a:t>
            </a:r>
            <a:br>
              <a:rPr lang="en-US" sz="2400" dirty="0"/>
            </a:br>
            <a:r>
              <a:rPr lang="en-US" sz="2400" b="1" dirty="0"/>
              <a:t>} </a:t>
            </a:r>
            <a:endParaRPr lang="en-US" sz="2400" dirty="0"/>
          </a:p>
          <a:p>
            <a:endParaRPr lang="en-US" sz="2400" dirty="0"/>
          </a:p>
        </p:txBody>
      </p:sp>
    </p:spTree>
    <p:extLst>
      <p:ext uri="{BB962C8B-B14F-4D97-AF65-F5344CB8AC3E}">
        <p14:creationId xmlns:p14="http://schemas.microsoft.com/office/powerpoint/2010/main" val="25420427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goto</a:t>
            </a:r>
            <a:r>
              <a:rPr lang="en-US" dirty="0" smtClean="0"/>
              <a:t> Statement</a:t>
            </a:r>
            <a:endParaRPr lang="en-US" dirty="0"/>
          </a:p>
        </p:txBody>
      </p:sp>
      <p:sp>
        <p:nvSpPr>
          <p:cNvPr id="3" name="Content Placeholder 2"/>
          <p:cNvSpPr>
            <a:spLocks noGrp="1"/>
          </p:cNvSpPr>
          <p:nvPr>
            <p:ph idx="1"/>
          </p:nvPr>
        </p:nvSpPr>
        <p:spPr>
          <a:xfrm>
            <a:off x="457200" y="1371600"/>
            <a:ext cx="8229600" cy="5105400"/>
          </a:xfrm>
        </p:spPr>
        <p:txBody>
          <a:bodyPr>
            <a:noAutofit/>
          </a:bodyPr>
          <a:lstStyle/>
          <a:p>
            <a:r>
              <a:rPr lang="en-US" sz="2400" dirty="0"/>
              <a:t>The </a:t>
            </a:r>
            <a:r>
              <a:rPr lang="en-US" sz="2400" dirty="0" err="1"/>
              <a:t>goto</a:t>
            </a:r>
            <a:r>
              <a:rPr lang="en-US" sz="2400" dirty="0"/>
              <a:t> statement is a jump statement which jumps from one point to </a:t>
            </a:r>
            <a:r>
              <a:rPr lang="en-US" sz="2400" dirty="0" smtClean="0"/>
              <a:t>another </a:t>
            </a:r>
            <a:r>
              <a:rPr lang="en-US" sz="2400" dirty="0"/>
              <a:t>point within a function</a:t>
            </a:r>
            <a:r>
              <a:rPr lang="en-US" sz="2400" dirty="0" smtClean="0"/>
              <a:t>.</a:t>
            </a:r>
          </a:p>
          <a:p>
            <a:r>
              <a:rPr lang="en-US" sz="2400" b="1" dirty="0"/>
              <a:t>Syntax of </a:t>
            </a:r>
            <a:r>
              <a:rPr lang="en-US" sz="2400" b="1" dirty="0" err="1"/>
              <a:t>goto</a:t>
            </a:r>
            <a:r>
              <a:rPr lang="en-US" sz="2400" b="1" dirty="0"/>
              <a:t> </a:t>
            </a:r>
            <a:r>
              <a:rPr lang="en-US" sz="2400" b="1" dirty="0" smtClean="0"/>
              <a:t>statement</a:t>
            </a:r>
          </a:p>
          <a:p>
            <a:pPr marL="400050" lvl="1" indent="0">
              <a:buNone/>
            </a:pPr>
            <a:r>
              <a:rPr lang="en-US" sz="2400" dirty="0" err="1"/>
              <a:t>goto</a:t>
            </a:r>
            <a:r>
              <a:rPr lang="en-US" sz="2400" dirty="0"/>
              <a:t> label; </a:t>
            </a:r>
            <a:endParaRPr lang="en-US" sz="2400" dirty="0" smtClean="0"/>
          </a:p>
          <a:p>
            <a:pPr marL="400050" lvl="1" indent="0">
              <a:buNone/>
            </a:pPr>
            <a:r>
              <a:rPr lang="en-US" sz="2400" dirty="0" smtClean="0"/>
              <a:t>	- </a:t>
            </a:r>
            <a:r>
              <a:rPr lang="en-US" sz="2400" dirty="0"/>
              <a:t>- - - - - - - - </a:t>
            </a:r>
            <a:r>
              <a:rPr lang="en-US" sz="2400" dirty="0" smtClean="0"/>
              <a:t>-</a:t>
            </a:r>
          </a:p>
          <a:p>
            <a:pPr marL="400050" lvl="1" indent="0">
              <a:buNone/>
            </a:pPr>
            <a:r>
              <a:rPr lang="en-US" sz="2400" dirty="0" smtClean="0"/>
              <a:t>	 - - </a:t>
            </a:r>
            <a:r>
              <a:rPr lang="en-US" sz="2400" dirty="0"/>
              <a:t>- - - - - - - - </a:t>
            </a:r>
            <a:endParaRPr lang="en-US" sz="2400" dirty="0" smtClean="0"/>
          </a:p>
          <a:p>
            <a:pPr marL="400050" lvl="1" indent="0">
              <a:buNone/>
            </a:pPr>
            <a:r>
              <a:rPr lang="en-US" sz="2400" dirty="0" smtClean="0"/>
              <a:t>label</a:t>
            </a:r>
            <a:r>
              <a:rPr lang="en-US" sz="2400" dirty="0"/>
              <a:t>: </a:t>
            </a:r>
            <a:endParaRPr lang="en-US" sz="2400" dirty="0" smtClean="0"/>
          </a:p>
          <a:p>
            <a:pPr marL="400050" lvl="1" indent="0">
              <a:buNone/>
            </a:pPr>
            <a:r>
              <a:rPr lang="en-US" sz="2400" dirty="0" smtClean="0"/>
              <a:t>	- </a:t>
            </a:r>
            <a:r>
              <a:rPr lang="en-US" sz="2400" dirty="0"/>
              <a:t>- - - - - - - - - </a:t>
            </a:r>
            <a:endParaRPr lang="en-US" sz="2400" dirty="0" smtClean="0"/>
          </a:p>
          <a:p>
            <a:pPr marL="400050" lvl="1" indent="0">
              <a:buNone/>
            </a:pPr>
            <a:r>
              <a:rPr lang="en-US" sz="2400" dirty="0" smtClean="0"/>
              <a:t>	- </a:t>
            </a:r>
            <a:r>
              <a:rPr lang="en-US" sz="2400" dirty="0"/>
              <a:t>- - - - - - - - </a:t>
            </a:r>
            <a:r>
              <a:rPr lang="en-US" sz="2400" dirty="0" smtClean="0"/>
              <a:t>-</a:t>
            </a:r>
          </a:p>
          <a:p>
            <a:r>
              <a:rPr lang="en-US" sz="2400" dirty="0"/>
              <a:t>In the above syntax, label is an identifier. When, the control of program reaches to </a:t>
            </a:r>
            <a:r>
              <a:rPr lang="en-US" sz="2400" dirty="0" err="1"/>
              <a:t>goto</a:t>
            </a:r>
            <a:r>
              <a:rPr lang="en-US" sz="2400" dirty="0"/>
              <a:t> statement, the control of the program will jump to the label: and executes the code after it.</a:t>
            </a:r>
          </a:p>
        </p:txBody>
      </p:sp>
    </p:spTree>
    <p:extLst>
      <p:ext uri="{BB962C8B-B14F-4D97-AF65-F5344CB8AC3E}">
        <p14:creationId xmlns:p14="http://schemas.microsoft.com/office/powerpoint/2010/main" val="3617712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pPr marL="0" indent="0">
              <a:buNone/>
            </a:pPr>
            <a:r>
              <a:rPr lang="en-US" sz="2200" dirty="0"/>
              <a:t>#include&lt;</a:t>
            </a:r>
            <a:r>
              <a:rPr lang="en-US" sz="2200" dirty="0" err="1"/>
              <a:t>stdio.h</a:t>
            </a:r>
            <a:r>
              <a:rPr lang="en-US" sz="2200" dirty="0"/>
              <a:t>&gt;</a:t>
            </a:r>
          </a:p>
          <a:p>
            <a:pPr marL="0" indent="0">
              <a:buNone/>
            </a:pPr>
            <a:r>
              <a:rPr lang="en-US" sz="2200" dirty="0"/>
              <a:t>void main()</a:t>
            </a:r>
          </a:p>
          <a:p>
            <a:pPr marL="0" indent="0">
              <a:buNone/>
            </a:pPr>
            <a:r>
              <a:rPr lang="en-US" sz="2200" dirty="0"/>
              <a:t>{</a:t>
            </a:r>
          </a:p>
          <a:p>
            <a:pPr marL="0" indent="0">
              <a:buNone/>
            </a:pPr>
            <a:r>
              <a:rPr lang="en-US" sz="2200" dirty="0"/>
              <a:t>    </a:t>
            </a:r>
            <a:r>
              <a:rPr lang="en-US" sz="2200" dirty="0" err="1"/>
              <a:t>printf</a:t>
            </a:r>
            <a:r>
              <a:rPr lang="en-US" sz="2200" dirty="0"/>
              <a:t>("\</a:t>
            </a:r>
            <a:r>
              <a:rPr lang="en-US" sz="2200" dirty="0" err="1"/>
              <a:t>nStatement</a:t>
            </a:r>
            <a:r>
              <a:rPr lang="en-US" sz="2200" dirty="0"/>
              <a:t> 1.");</a:t>
            </a:r>
          </a:p>
          <a:p>
            <a:pPr marL="0" indent="0">
              <a:buNone/>
            </a:pPr>
            <a:r>
              <a:rPr lang="en-US" sz="2200" dirty="0"/>
              <a:t>    </a:t>
            </a:r>
            <a:r>
              <a:rPr lang="en-US" sz="2200" dirty="0" err="1"/>
              <a:t>printf</a:t>
            </a:r>
            <a:r>
              <a:rPr lang="en-US" sz="2200" dirty="0"/>
              <a:t>("\</a:t>
            </a:r>
            <a:r>
              <a:rPr lang="en-US" sz="2200" dirty="0" err="1"/>
              <a:t>nStatement</a:t>
            </a:r>
            <a:r>
              <a:rPr lang="en-US" sz="2200" dirty="0"/>
              <a:t> 2.");</a:t>
            </a:r>
          </a:p>
          <a:p>
            <a:pPr marL="0" indent="0">
              <a:buNone/>
            </a:pPr>
            <a:r>
              <a:rPr lang="en-US" sz="2200" dirty="0"/>
              <a:t>    </a:t>
            </a:r>
            <a:r>
              <a:rPr lang="en-US" sz="2200" dirty="0" err="1"/>
              <a:t>printf</a:t>
            </a:r>
            <a:r>
              <a:rPr lang="en-US" sz="2200" dirty="0"/>
              <a:t>("\</a:t>
            </a:r>
            <a:r>
              <a:rPr lang="en-US" sz="2200" dirty="0" err="1"/>
              <a:t>nStatement</a:t>
            </a:r>
            <a:r>
              <a:rPr lang="en-US" sz="2200" dirty="0"/>
              <a:t> 3.");</a:t>
            </a:r>
          </a:p>
          <a:p>
            <a:pPr marL="0" indent="0">
              <a:buNone/>
            </a:pPr>
            <a:r>
              <a:rPr lang="en-US" sz="2200" dirty="0"/>
              <a:t>    </a:t>
            </a:r>
            <a:r>
              <a:rPr lang="en-US" sz="2200" dirty="0" err="1"/>
              <a:t>goto</a:t>
            </a:r>
            <a:r>
              <a:rPr lang="en-US" sz="2200" dirty="0"/>
              <a:t> last;</a:t>
            </a:r>
          </a:p>
          <a:p>
            <a:pPr marL="0" indent="0">
              <a:buNone/>
            </a:pPr>
            <a:r>
              <a:rPr lang="en-US" sz="2200" dirty="0"/>
              <a:t>    </a:t>
            </a:r>
            <a:r>
              <a:rPr lang="en-US" sz="2200" dirty="0" err="1"/>
              <a:t>printf</a:t>
            </a:r>
            <a:r>
              <a:rPr lang="en-US" sz="2200" dirty="0"/>
              <a:t>("\</a:t>
            </a:r>
            <a:r>
              <a:rPr lang="en-US" sz="2200" dirty="0" err="1"/>
              <a:t>nStatement</a:t>
            </a:r>
            <a:r>
              <a:rPr lang="en-US" sz="2200" dirty="0"/>
              <a:t> 4.");</a:t>
            </a:r>
          </a:p>
          <a:p>
            <a:pPr marL="0" indent="0">
              <a:buNone/>
            </a:pPr>
            <a:r>
              <a:rPr lang="en-US" sz="2200" dirty="0"/>
              <a:t>    </a:t>
            </a:r>
            <a:r>
              <a:rPr lang="en-US" sz="2200" dirty="0" err="1"/>
              <a:t>printf</a:t>
            </a:r>
            <a:r>
              <a:rPr lang="en-US" sz="2200" dirty="0"/>
              <a:t>("\</a:t>
            </a:r>
            <a:r>
              <a:rPr lang="en-US" sz="2200" dirty="0" err="1"/>
              <a:t>nStatement</a:t>
            </a:r>
            <a:r>
              <a:rPr lang="en-US" sz="2200" dirty="0"/>
              <a:t> 5.");</a:t>
            </a:r>
          </a:p>
          <a:p>
            <a:pPr marL="0" indent="0">
              <a:buNone/>
            </a:pPr>
            <a:endParaRPr lang="en-US" sz="2200" dirty="0"/>
          </a:p>
          <a:p>
            <a:pPr marL="0" indent="0">
              <a:buNone/>
            </a:pPr>
            <a:r>
              <a:rPr lang="en-US" sz="2200" dirty="0"/>
              <a:t>    last:</a:t>
            </a:r>
          </a:p>
          <a:p>
            <a:pPr marL="0" indent="0">
              <a:buNone/>
            </a:pPr>
            <a:r>
              <a:rPr lang="en-US" sz="2200" dirty="0"/>
              <a:t>    </a:t>
            </a:r>
            <a:r>
              <a:rPr lang="en-US" sz="2200" dirty="0" err="1"/>
              <a:t>printf</a:t>
            </a:r>
            <a:r>
              <a:rPr lang="en-US" sz="2200" dirty="0"/>
              <a:t>("\</a:t>
            </a:r>
            <a:r>
              <a:rPr lang="en-US" sz="2200" dirty="0" err="1"/>
              <a:t>nEnd</a:t>
            </a:r>
            <a:r>
              <a:rPr lang="en-US" sz="2200" dirty="0"/>
              <a:t> of Program.");</a:t>
            </a:r>
          </a:p>
          <a:p>
            <a:pPr marL="0" indent="0">
              <a:buNone/>
            </a:pPr>
            <a:r>
              <a:rPr lang="en-US" sz="2200" dirty="0"/>
              <a:t>}</a:t>
            </a:r>
          </a:p>
          <a:p>
            <a:pPr marL="0" indent="0">
              <a:buNone/>
            </a:pPr>
            <a:endParaRPr lang="en-US" sz="2200" dirty="0"/>
          </a:p>
        </p:txBody>
      </p:sp>
    </p:spTree>
    <p:extLst>
      <p:ext uri="{BB962C8B-B14F-4D97-AF65-F5344CB8AC3E}">
        <p14:creationId xmlns:p14="http://schemas.microsoft.com/office/powerpoint/2010/main" val="412654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Statement</a:t>
            </a:r>
            <a:endParaRPr lang="en-US" dirty="0"/>
          </a:p>
        </p:txBody>
      </p:sp>
      <p:sp>
        <p:nvSpPr>
          <p:cNvPr id="3" name="Content Placeholder 2"/>
          <p:cNvSpPr>
            <a:spLocks noGrp="1"/>
          </p:cNvSpPr>
          <p:nvPr>
            <p:ph idx="1"/>
          </p:nvPr>
        </p:nvSpPr>
        <p:spPr/>
        <p:txBody>
          <a:bodyPr>
            <a:normAutofit/>
          </a:bodyPr>
          <a:lstStyle/>
          <a:p>
            <a:r>
              <a:rPr lang="en-US" sz="2400" dirty="0" smtClean="0"/>
              <a:t>A selection statement is a one in which one group of statement is selected from several available groups, depending on the outcome of a logical test</a:t>
            </a:r>
          </a:p>
          <a:p>
            <a:r>
              <a:rPr lang="en-US" sz="2400" dirty="0"/>
              <a:t>Selection Statements are </a:t>
            </a:r>
            <a:r>
              <a:rPr lang="en-US" sz="2400" dirty="0" smtClean="0"/>
              <a:t>used in</a:t>
            </a:r>
            <a:r>
              <a:rPr lang="en-US" sz="2400" dirty="0"/>
              <a:t> </a:t>
            </a:r>
            <a:r>
              <a:rPr lang="en-US" sz="2400" dirty="0" smtClean="0"/>
              <a:t>decisions</a:t>
            </a:r>
            <a:r>
              <a:rPr lang="en-US" sz="2400" dirty="0"/>
              <a:t> making </a:t>
            </a:r>
            <a:r>
              <a:rPr lang="en-US" sz="2400" dirty="0" smtClean="0"/>
              <a:t>situations</a:t>
            </a:r>
          </a:p>
          <a:p>
            <a:pPr lvl="1" fontAlgn="base"/>
            <a:r>
              <a:rPr lang="en-US" sz="2400" b="1" dirty="0"/>
              <a:t>if</a:t>
            </a:r>
            <a:endParaRPr lang="en-US" sz="2400" dirty="0"/>
          </a:p>
          <a:p>
            <a:pPr lvl="1" fontAlgn="base"/>
            <a:r>
              <a:rPr lang="en-US" sz="2400" b="1" dirty="0"/>
              <a:t>if…else</a:t>
            </a:r>
            <a:endParaRPr lang="en-US" sz="2400" dirty="0"/>
          </a:p>
          <a:p>
            <a:pPr lvl="1" fontAlgn="base"/>
            <a:r>
              <a:rPr lang="en-US" sz="2400" b="1" dirty="0"/>
              <a:t>switch</a:t>
            </a:r>
            <a:endParaRPr lang="en-US" sz="2400" dirty="0"/>
          </a:p>
          <a:p>
            <a:pPr marL="0" indent="0">
              <a:buNone/>
            </a:pPr>
            <a:endParaRPr lang="en-US" sz="2400" dirty="0"/>
          </a:p>
        </p:txBody>
      </p:sp>
    </p:spTree>
    <p:extLst>
      <p:ext uri="{BB962C8B-B14F-4D97-AF65-F5344CB8AC3E}">
        <p14:creationId xmlns:p14="http://schemas.microsoft.com/office/powerpoint/2010/main" val="1712587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if Statement</a:t>
            </a:r>
            <a:endParaRPr lang="en-US" dirty="0"/>
          </a:p>
        </p:txBody>
      </p:sp>
      <p:sp>
        <p:nvSpPr>
          <p:cNvPr id="3" name="Content Placeholder 2"/>
          <p:cNvSpPr>
            <a:spLocks noGrp="1"/>
          </p:cNvSpPr>
          <p:nvPr>
            <p:ph idx="1"/>
          </p:nvPr>
        </p:nvSpPr>
        <p:spPr/>
        <p:txBody>
          <a:bodyPr>
            <a:noAutofit/>
          </a:bodyPr>
          <a:lstStyle/>
          <a:p>
            <a:r>
              <a:rPr lang="en-US" sz="2400" dirty="0" smtClean="0"/>
              <a:t>Syntax</a:t>
            </a:r>
          </a:p>
          <a:p>
            <a:pPr marL="457200" lvl="1" indent="0">
              <a:buNone/>
            </a:pPr>
            <a:r>
              <a:rPr lang="en-US" sz="2400" dirty="0"/>
              <a:t>if (</a:t>
            </a:r>
            <a:r>
              <a:rPr lang="en-US" sz="2400" dirty="0" err="1"/>
              <a:t>testExpression</a:t>
            </a:r>
            <a:r>
              <a:rPr lang="en-US" sz="2400" dirty="0"/>
              <a:t>) </a:t>
            </a:r>
            <a:endParaRPr lang="en-US" sz="2400" dirty="0" smtClean="0"/>
          </a:p>
          <a:p>
            <a:pPr marL="457200" lvl="1" indent="0">
              <a:buNone/>
            </a:pPr>
            <a:r>
              <a:rPr lang="en-US" sz="2400" dirty="0" smtClean="0"/>
              <a:t>{ </a:t>
            </a:r>
          </a:p>
          <a:p>
            <a:pPr marL="914400" lvl="2" indent="0">
              <a:buNone/>
            </a:pPr>
            <a:r>
              <a:rPr lang="en-US" dirty="0" smtClean="0"/>
              <a:t>// </a:t>
            </a:r>
            <a:r>
              <a:rPr lang="en-US" dirty="0"/>
              <a:t>statement(s) </a:t>
            </a:r>
            <a:endParaRPr lang="en-US" dirty="0" smtClean="0"/>
          </a:p>
          <a:p>
            <a:pPr marL="457200" lvl="1" indent="0">
              <a:buNone/>
            </a:pPr>
            <a:r>
              <a:rPr lang="en-US" sz="2400" dirty="0" smtClean="0"/>
              <a:t>}</a:t>
            </a:r>
          </a:p>
          <a:p>
            <a:r>
              <a:rPr lang="en-US" sz="2400" b="1" dirty="0"/>
              <a:t>How if statement works?</a:t>
            </a:r>
          </a:p>
          <a:p>
            <a:r>
              <a:rPr lang="en-US" sz="2400" dirty="0"/>
              <a:t>The if statement evaluates the test expression inside the parenthesis.</a:t>
            </a:r>
          </a:p>
          <a:p>
            <a:r>
              <a:rPr lang="en-US" sz="2400" dirty="0"/>
              <a:t>If the test expression is evaluated to true (nonzero), statement(s) inside the body of </a:t>
            </a:r>
            <a:r>
              <a:rPr lang="en-US" sz="2400" dirty="0" smtClean="0"/>
              <a:t>if is </a:t>
            </a:r>
            <a:r>
              <a:rPr lang="en-US" sz="2400" dirty="0"/>
              <a:t>executed.</a:t>
            </a:r>
          </a:p>
          <a:p>
            <a:r>
              <a:rPr lang="en-US" sz="2400" dirty="0"/>
              <a:t>If the test expression is evaluated to false (0), statement(s) inside the body of if is skipped from execution.</a:t>
            </a:r>
          </a:p>
          <a:p>
            <a:endParaRPr lang="en-US" sz="2400" dirty="0"/>
          </a:p>
        </p:txBody>
      </p:sp>
    </p:spTree>
    <p:extLst>
      <p:ext uri="{BB962C8B-B14F-4D97-AF65-F5344CB8AC3E}">
        <p14:creationId xmlns:p14="http://schemas.microsoft.com/office/powerpoint/2010/main" val="1000828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8605157"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6831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52400"/>
            <a:ext cx="5338664" cy="6369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0201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1147</Words>
  <Application>Microsoft Office PowerPoint</Application>
  <PresentationFormat>On-screen Show (4:3)</PresentationFormat>
  <Paragraphs>330</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Unit 5</vt:lpstr>
      <vt:lpstr>Statement</vt:lpstr>
      <vt:lpstr>Null Statement</vt:lpstr>
      <vt:lpstr>Expression Statement</vt:lpstr>
      <vt:lpstr>Compound Statement</vt:lpstr>
      <vt:lpstr>Selection Statement</vt:lpstr>
      <vt:lpstr>The if Statement</vt:lpstr>
      <vt:lpstr>PowerPoint Presentation</vt:lpstr>
      <vt:lpstr>PowerPoint Presentation</vt:lpstr>
      <vt:lpstr>PowerPoint Presentation</vt:lpstr>
      <vt:lpstr>C if...else statement</vt:lpstr>
      <vt:lpstr>PowerPoint Presentation</vt:lpstr>
      <vt:lpstr>PowerPoint Presentation</vt:lpstr>
      <vt:lpstr>PowerPoint Presentation</vt:lpstr>
      <vt:lpstr>Example</vt:lpstr>
      <vt:lpstr>PowerPoint Presentation</vt:lpstr>
      <vt:lpstr>if...else Ladder (if...else if....else Statement)</vt:lpstr>
      <vt:lpstr>PowerPoint Presentation</vt:lpstr>
      <vt:lpstr>PowerPoint Presentation</vt:lpstr>
      <vt:lpstr>PowerPoint Presentation</vt:lpstr>
      <vt:lpstr>Nested if...else</vt:lpstr>
      <vt:lpstr>Example</vt:lpstr>
      <vt:lpstr>PowerPoint Presentation</vt:lpstr>
      <vt:lpstr>C switch...case Statement</vt:lpstr>
      <vt:lpstr>Syntax of switch...case</vt:lpstr>
      <vt:lpstr>PowerPoint Presentation</vt:lpstr>
      <vt:lpstr>PowerPoint Presentation</vt:lpstr>
      <vt:lpstr>Example</vt:lpstr>
      <vt:lpstr>PowerPoint Presentation</vt:lpstr>
      <vt:lpstr>Repetitive Statement</vt:lpstr>
      <vt:lpstr>The while loop</vt:lpstr>
      <vt:lpstr>PowerPoint Presentation</vt:lpstr>
      <vt:lpstr>PowerPoint Presentation</vt:lpstr>
      <vt:lpstr> The do...while loop</vt:lpstr>
      <vt:lpstr>PowerPoint Presentation</vt:lpstr>
      <vt:lpstr>PowerPoint Presentation</vt:lpstr>
      <vt:lpstr>PowerPoint Presentation</vt:lpstr>
      <vt:lpstr>PowerPoint Presentation</vt:lpstr>
      <vt:lpstr>The for loop</vt:lpstr>
      <vt:lpstr>PowerPoint Presentation</vt:lpstr>
      <vt:lpstr>PowerPoint Presentation</vt:lpstr>
      <vt:lpstr>Nested loop in C</vt:lpstr>
      <vt:lpstr>PowerPoint Presentation</vt:lpstr>
      <vt:lpstr>PowerPoint Presentation</vt:lpstr>
      <vt:lpstr>C Jump Statements</vt:lpstr>
      <vt:lpstr>Break Statement</vt:lpstr>
      <vt:lpstr>Example</vt:lpstr>
      <vt:lpstr>Continue Statement</vt:lpstr>
      <vt:lpstr>Example</vt:lpstr>
      <vt:lpstr>goto Statement</vt:lpstr>
      <vt:lpstr>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USER</dc:creator>
  <cp:lastModifiedBy>USER</cp:lastModifiedBy>
  <cp:revision>2</cp:revision>
  <dcterms:created xsi:type="dcterms:W3CDTF">2022-04-20T07:53:10Z</dcterms:created>
  <dcterms:modified xsi:type="dcterms:W3CDTF">2022-04-22T07:26:47Z</dcterms:modified>
</cp:coreProperties>
</file>