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051683-8819-4449-B77A-872878A72BE6}">
  <a:tblStyle styleId="{73051683-8819-4449-B77A-872878A72BE6}" styleName="Table_0">
    <a:wholeTbl>
      <a:tcTxStyle b="off" i="off">
        <a:font>
          <a:latin typeface="Calibri"/>
          <a:ea typeface="Calibri"/>
          <a:cs typeface="Calibri"/>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40000"/>
            </a:schemeClr>
          </a:solidFill>
        </a:fill>
      </a:tcStyle>
    </a:band1H>
    <a:band2H>
      <a:tcTxStyle/>
    </a:band2H>
    <a:band1V>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fill>
          <a:solidFill>
            <a:schemeClr val="accent1">
              <a:alpha val="40000"/>
            </a:schemeClr>
          </a:solidFill>
        </a:fill>
      </a:tcStyle>
    </a:band1V>
    <a:band2V>
      <a:tcTxStyle/>
    </a:band2V>
    <a:la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alibri"/>
          <a:ea typeface="Calibri"/>
          <a:cs typeface="Calibri"/>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Unit 8.2</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Dynamic Memory Allocation in 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9" name="Google Shape;139;p22"/>
          <p:cNvSpPr txBox="1"/>
          <p:nvPr>
            <p:ph idx="1" type="body"/>
          </p:nvPr>
        </p:nvSpPr>
        <p:spPr>
          <a:xfrm>
            <a:off x="457200" y="1524000"/>
            <a:ext cx="8229600" cy="487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#include &lt;stdlib.h&gt;</a:t>
            </a:r>
            <a:endParaRPr/>
          </a:p>
          <a:p>
            <a:pPr indent="0" lvl="0" marL="0" rtl="0" algn="l">
              <a:spcBef>
                <a:spcPts val="48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    int n,i,*ptr,sum=0;</a:t>
            </a:r>
            <a:endParaRPr/>
          </a:p>
          <a:p>
            <a:pPr indent="0" lvl="0" marL="0" rtl="0" algn="l">
              <a:spcBef>
                <a:spcPts val="480"/>
              </a:spcBef>
              <a:spcAft>
                <a:spcPts val="0"/>
              </a:spcAft>
              <a:buClr>
                <a:schemeClr val="dk1"/>
              </a:buClr>
              <a:buSzPts val="2400"/>
              <a:buNone/>
            </a:pPr>
            <a:r>
              <a:rPr lang="en-US" sz="2400"/>
              <a:t>    printf("Enter number of elements: ");</a:t>
            </a:r>
            <a:endParaRPr/>
          </a:p>
          <a:p>
            <a:pPr indent="0" lvl="0" marL="0" rtl="0" algn="l">
              <a:spcBef>
                <a:spcPts val="480"/>
              </a:spcBef>
              <a:spcAft>
                <a:spcPts val="0"/>
              </a:spcAft>
              <a:buClr>
                <a:schemeClr val="dk1"/>
              </a:buClr>
              <a:buSzPts val="2400"/>
              <a:buNone/>
            </a:pPr>
            <a:r>
              <a:rPr lang="en-US" sz="2400"/>
              <a:t>    scanf("%d",&amp;n);</a:t>
            </a:r>
            <a:endParaRPr/>
          </a:p>
          <a:p>
            <a:pPr indent="0" lvl="0" marL="0" rtl="0" algn="l">
              <a:spcBef>
                <a:spcPts val="480"/>
              </a:spcBef>
              <a:spcAft>
                <a:spcPts val="0"/>
              </a:spcAft>
              <a:buClr>
                <a:schemeClr val="dk1"/>
              </a:buClr>
              <a:buSzPts val="2400"/>
              <a:buNone/>
            </a:pPr>
            <a:r>
              <a:rPr lang="en-US" sz="2400"/>
              <a:t>    ptr=(int*)calloc(n,sizeof(int));</a:t>
            </a:r>
            <a:endParaRPr/>
          </a:p>
          <a:p>
            <a:pPr indent="0" lvl="0" marL="0" rtl="0" algn="l">
              <a:spcBef>
                <a:spcPts val="480"/>
              </a:spcBef>
              <a:spcAft>
                <a:spcPts val="0"/>
              </a:spcAft>
              <a:buClr>
                <a:schemeClr val="dk1"/>
              </a:buClr>
              <a:buSzPts val="2400"/>
              <a:buNone/>
            </a:pPr>
            <a:r>
              <a:rPr lang="en-US" sz="2400"/>
              <a:t>    if(ptr==NULL)</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printf("Error! memory not allocated.");</a:t>
            </a:r>
            <a:endParaRPr/>
          </a:p>
          <a:p>
            <a:pPr indent="0" lvl="0" marL="0" rtl="0" algn="l">
              <a:spcBef>
                <a:spcPts val="480"/>
              </a:spcBef>
              <a:spcAft>
                <a:spcPts val="0"/>
              </a:spcAft>
              <a:buClr>
                <a:schemeClr val="dk1"/>
              </a:buClr>
              <a:buSzPts val="2400"/>
              <a:buNone/>
            </a:pPr>
            <a:r>
              <a:rPr lang="en-US" sz="2400"/>
              <a:t>        exit(0);</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5" name="Google Shape;14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 printf("Enter elements of array: ");</a:t>
            </a:r>
            <a:endParaRPr/>
          </a:p>
          <a:p>
            <a:pPr indent="0" lvl="0" marL="0" rtl="0" algn="l">
              <a:spcBef>
                <a:spcPts val="480"/>
              </a:spcBef>
              <a:spcAft>
                <a:spcPts val="0"/>
              </a:spcAft>
              <a:buClr>
                <a:schemeClr val="dk1"/>
              </a:buClr>
              <a:buSzPts val="2400"/>
              <a:buNone/>
            </a:pPr>
            <a:r>
              <a:rPr lang="en-US" sz="2400"/>
              <a:t>    for(i=0;i&lt;n;++i)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scanf("%d",ptr+i);</a:t>
            </a:r>
            <a:endParaRPr/>
          </a:p>
          <a:p>
            <a:pPr indent="0" lvl="0" marL="0" rtl="0" algn="l">
              <a:spcBef>
                <a:spcPts val="480"/>
              </a:spcBef>
              <a:spcAft>
                <a:spcPts val="0"/>
              </a:spcAft>
              <a:buClr>
                <a:schemeClr val="dk1"/>
              </a:buClr>
              <a:buSzPts val="2400"/>
              <a:buNone/>
            </a:pPr>
            <a:r>
              <a:rPr lang="en-US" sz="2400"/>
              <a:t>        sum+=*(ptr+i);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printf("Sum=%d",sum);</a:t>
            </a:r>
            <a:endParaRPr/>
          </a:p>
          <a:p>
            <a:pPr indent="0" lvl="0" marL="0" rtl="0" algn="l">
              <a:spcBef>
                <a:spcPts val="480"/>
              </a:spcBef>
              <a:spcAft>
                <a:spcPts val="0"/>
              </a:spcAft>
              <a:buClr>
                <a:schemeClr val="dk1"/>
              </a:buClr>
              <a:buSzPts val="2400"/>
              <a:buNone/>
            </a:pPr>
            <a:r>
              <a:rPr lang="en-US" sz="2400"/>
              <a:t>    free(ptr);</a:t>
            </a:r>
            <a:endParaRPr/>
          </a:p>
          <a:p>
            <a:pPr indent="0" lvl="0" marL="0" rtl="0" algn="l">
              <a:spcBef>
                <a:spcPts val="480"/>
              </a:spcBef>
              <a:spcAft>
                <a:spcPts val="0"/>
              </a:spcAft>
              <a:buClr>
                <a:schemeClr val="dk1"/>
              </a:buClr>
              <a:buSzPts val="2400"/>
              <a:buNone/>
            </a:pPr>
            <a:r>
              <a:rPr lang="en-US" sz="2400"/>
              <a:t>    return 0;</a:t>
            </a:r>
            <a:endParaRPr/>
          </a:p>
          <a:p>
            <a:pPr indent="0" lvl="0" marL="0" rtl="0" algn="l">
              <a:spcBef>
                <a:spcPts val="480"/>
              </a:spcBef>
              <a:spcAft>
                <a:spcPts val="0"/>
              </a:spcAft>
              <a:buClr>
                <a:schemeClr val="dk1"/>
              </a:buClr>
              <a:buSzPts val="2400"/>
              <a:buNone/>
            </a:pPr>
            <a:r>
              <a:rPr lang="en-US" sz="2400"/>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realloc()</a:t>
            </a:r>
            <a:endParaRPr/>
          </a:p>
        </p:txBody>
      </p:sp>
      <p:sp>
        <p:nvSpPr>
          <p:cNvPr id="151" name="Google Shape;15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If the previously allocated memory is insufficient or more than sufficient. Then, you can change memory size previously allocated using realloc().</a:t>
            </a:r>
            <a:endParaRPr/>
          </a:p>
          <a:p>
            <a:pPr indent="-342900" lvl="0" marL="342900" rtl="0" algn="l">
              <a:spcBef>
                <a:spcPts val="480"/>
              </a:spcBef>
              <a:spcAft>
                <a:spcPts val="0"/>
              </a:spcAft>
              <a:buClr>
                <a:schemeClr val="dk1"/>
              </a:buClr>
              <a:buSzPts val="2400"/>
              <a:buChar char="•"/>
            </a:pPr>
            <a:r>
              <a:rPr lang="en-US" sz="2400"/>
              <a:t>Syntax of realloc()</a:t>
            </a:r>
            <a:endParaRPr/>
          </a:p>
          <a:p>
            <a:pPr indent="-342900" lvl="0" marL="342900" rtl="0" algn="l">
              <a:spcBef>
                <a:spcPts val="480"/>
              </a:spcBef>
              <a:spcAft>
                <a:spcPts val="0"/>
              </a:spcAft>
              <a:buClr>
                <a:schemeClr val="dk1"/>
              </a:buClr>
              <a:buSzPts val="2400"/>
              <a:buChar char="•"/>
            </a:pPr>
            <a:r>
              <a:rPr lang="en-US" sz="2400"/>
              <a:t>ptr=realloc(ptr,newsize);</a:t>
            </a:r>
            <a:endParaRPr/>
          </a:p>
          <a:p>
            <a:pPr indent="-342900" lvl="0" marL="342900" rtl="0" algn="l">
              <a:spcBef>
                <a:spcPts val="480"/>
              </a:spcBef>
              <a:spcAft>
                <a:spcPts val="0"/>
              </a:spcAft>
              <a:buClr>
                <a:schemeClr val="dk1"/>
              </a:buClr>
              <a:buSzPts val="2400"/>
              <a:buChar char="•"/>
            </a:pPr>
            <a:r>
              <a:rPr lang="en-US" sz="2400"/>
              <a:t>Here, </a:t>
            </a:r>
            <a:r>
              <a:rPr b="1" lang="en-US" sz="2400"/>
              <a:t>ptr</a:t>
            </a:r>
            <a:r>
              <a:rPr lang="en-US" sz="2400"/>
              <a:t> is reallocated with size of newsize.</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7" name="Google Shape;15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#include &lt;stdlib.h&gt;</a:t>
            </a:r>
            <a:endParaRPr/>
          </a:p>
          <a:p>
            <a:pPr indent="0" lvl="0" marL="0" rtl="0" algn="l">
              <a:spcBef>
                <a:spcPts val="48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    int *ptr,i,n1,n2;</a:t>
            </a:r>
            <a:endParaRPr/>
          </a:p>
          <a:p>
            <a:pPr indent="0" lvl="0" marL="0" rtl="0" algn="l">
              <a:spcBef>
                <a:spcPts val="480"/>
              </a:spcBef>
              <a:spcAft>
                <a:spcPts val="0"/>
              </a:spcAft>
              <a:buClr>
                <a:schemeClr val="dk1"/>
              </a:buClr>
              <a:buSzPts val="2400"/>
              <a:buNone/>
            </a:pPr>
            <a:r>
              <a:rPr lang="en-US" sz="2400"/>
              <a:t>    printf("Enter size of array: ");</a:t>
            </a:r>
            <a:endParaRPr/>
          </a:p>
          <a:p>
            <a:pPr indent="0" lvl="0" marL="0" rtl="0" algn="l">
              <a:spcBef>
                <a:spcPts val="480"/>
              </a:spcBef>
              <a:spcAft>
                <a:spcPts val="0"/>
              </a:spcAft>
              <a:buClr>
                <a:schemeClr val="dk1"/>
              </a:buClr>
              <a:buSzPts val="2400"/>
              <a:buNone/>
            </a:pPr>
            <a:r>
              <a:rPr lang="en-US" sz="2400"/>
              <a:t>    scanf("%d",&amp;n1);</a:t>
            </a:r>
            <a:endParaRPr/>
          </a:p>
          <a:p>
            <a:pPr indent="0" lvl="0" marL="0" rtl="0" algn="l">
              <a:spcBef>
                <a:spcPts val="480"/>
              </a:spcBef>
              <a:spcAft>
                <a:spcPts val="0"/>
              </a:spcAft>
              <a:buClr>
                <a:schemeClr val="dk1"/>
              </a:buClr>
              <a:buSzPts val="2400"/>
              <a:buNone/>
            </a:pPr>
            <a:r>
              <a:rPr lang="en-US" sz="2400"/>
              <a:t>    ptr=(int*)malloc(n1*sizeof(int));</a:t>
            </a:r>
            <a:endParaRPr/>
          </a:p>
          <a:p>
            <a:pPr indent="0" lvl="0" marL="0" rtl="0" algn="l">
              <a:spcBef>
                <a:spcPts val="480"/>
              </a:spcBef>
              <a:spcAft>
                <a:spcPts val="0"/>
              </a:spcAft>
              <a:buClr>
                <a:schemeClr val="dk1"/>
              </a:buClr>
              <a:buSzPts val="2400"/>
              <a:buNone/>
            </a:pPr>
            <a:r>
              <a:rPr lang="en-US" sz="2400"/>
              <a:t>    printf("Address of previously allocated memory: ");</a:t>
            </a:r>
            <a:endParaRPr/>
          </a:p>
          <a:p>
            <a:pPr indent="0" lvl="0" marL="0" rtl="0" algn="l">
              <a:spcBef>
                <a:spcPts val="480"/>
              </a:spcBef>
              <a:spcAft>
                <a:spcPts val="0"/>
              </a:spcAft>
              <a:buClr>
                <a:schemeClr val="dk1"/>
              </a:buClr>
              <a:buSzPts val="2400"/>
              <a:buNone/>
            </a:pPr>
            <a:r>
              <a:rPr lang="en-US" sz="2400"/>
              <a:t>    for(i=0;i&lt;n1;++i)</a:t>
            </a:r>
            <a:endParaRPr/>
          </a:p>
          <a:p>
            <a:pPr indent="0" lvl="0" marL="0" rtl="0" algn="l">
              <a:spcBef>
                <a:spcPts val="480"/>
              </a:spcBef>
              <a:spcAft>
                <a:spcPts val="0"/>
              </a:spcAft>
              <a:buClr>
                <a:schemeClr val="dk1"/>
              </a:buClr>
              <a:buSzPts val="2400"/>
              <a:buNone/>
            </a:pPr>
            <a:r>
              <a:rPr lang="en-US" sz="2400"/>
              <a:t>         printf("%u\t",ptr+i);</a:t>
            </a:r>
            <a:endParaRPr/>
          </a:p>
          <a:p>
            <a:pPr indent="0" lvl="0" marL="0" rtl="0" algn="l">
              <a:spcBef>
                <a:spcPts val="480"/>
              </a:spcBef>
              <a:spcAft>
                <a:spcPts val="0"/>
              </a:spcAft>
              <a:buClr>
                <a:schemeClr val="dk1"/>
              </a:buClr>
              <a:buSzPts val="2400"/>
              <a:buNone/>
            </a:pPr>
            <a:r>
              <a:rPr lang="en-US" sz="2400"/>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3" name="Google Shape;16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printf("\nEnter new size of array: ");</a:t>
            </a:r>
            <a:endParaRPr/>
          </a:p>
          <a:p>
            <a:pPr indent="0" lvl="0" marL="0" rtl="0" algn="l">
              <a:spcBef>
                <a:spcPts val="480"/>
              </a:spcBef>
              <a:spcAft>
                <a:spcPts val="0"/>
              </a:spcAft>
              <a:buClr>
                <a:schemeClr val="dk1"/>
              </a:buClr>
              <a:buSzPts val="2400"/>
              <a:buNone/>
            </a:pPr>
            <a:r>
              <a:rPr lang="en-US" sz="2400"/>
              <a:t>    scanf("%d",&amp;n2);</a:t>
            </a:r>
            <a:endParaRPr/>
          </a:p>
          <a:p>
            <a:pPr indent="0" lvl="0" marL="0" rtl="0" algn="l">
              <a:spcBef>
                <a:spcPts val="480"/>
              </a:spcBef>
              <a:spcAft>
                <a:spcPts val="0"/>
              </a:spcAft>
              <a:buClr>
                <a:schemeClr val="dk1"/>
              </a:buClr>
              <a:buSzPts val="2400"/>
              <a:buNone/>
            </a:pPr>
            <a:r>
              <a:rPr lang="en-US" sz="2400"/>
              <a:t>    ptr=realloc(ptr,n2);</a:t>
            </a:r>
            <a:endParaRPr/>
          </a:p>
          <a:p>
            <a:pPr indent="0" lvl="0" marL="0" rtl="0" algn="l">
              <a:spcBef>
                <a:spcPts val="480"/>
              </a:spcBef>
              <a:spcAft>
                <a:spcPts val="0"/>
              </a:spcAft>
              <a:buClr>
                <a:schemeClr val="dk1"/>
              </a:buClr>
              <a:buSzPts val="2400"/>
              <a:buNone/>
            </a:pPr>
            <a:r>
              <a:rPr lang="en-US" sz="2400"/>
              <a:t>    for(i=0;i&lt;n2;++i)</a:t>
            </a:r>
            <a:endParaRPr/>
          </a:p>
          <a:p>
            <a:pPr indent="0" lvl="0" marL="0" rtl="0" algn="l">
              <a:spcBef>
                <a:spcPts val="480"/>
              </a:spcBef>
              <a:spcAft>
                <a:spcPts val="0"/>
              </a:spcAft>
              <a:buClr>
                <a:schemeClr val="dk1"/>
              </a:buClr>
              <a:buSzPts val="2400"/>
              <a:buNone/>
            </a:pPr>
            <a:r>
              <a:rPr lang="en-US" sz="2400"/>
              <a:t>         printf("%u\t",ptr+i);</a:t>
            </a:r>
            <a:endParaRPr/>
          </a:p>
          <a:p>
            <a:pPr indent="0" lvl="0" marL="0" rtl="0" algn="l">
              <a:spcBef>
                <a:spcPts val="480"/>
              </a:spcBef>
              <a:spcAft>
                <a:spcPts val="0"/>
              </a:spcAft>
              <a:buClr>
                <a:schemeClr val="dk1"/>
              </a:buClr>
              <a:buSzPts val="2400"/>
              <a:buNone/>
            </a:pPr>
            <a:r>
              <a:rPr lang="en-US" sz="2400"/>
              <a:t>    return 0;</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The exact size of array is unknown until the compile time i.e., time when a compiler compiles code written in a programming language into a executable form. </a:t>
            </a:r>
            <a:endParaRPr sz="2400"/>
          </a:p>
          <a:p>
            <a:pPr indent="-342900" lvl="0" marL="342900" rtl="0" algn="l">
              <a:spcBef>
                <a:spcPts val="480"/>
              </a:spcBef>
              <a:spcAft>
                <a:spcPts val="0"/>
              </a:spcAft>
              <a:buClr>
                <a:schemeClr val="dk1"/>
              </a:buClr>
              <a:buSzPts val="2400"/>
              <a:buChar char="•"/>
            </a:pPr>
            <a:r>
              <a:rPr lang="en-US" sz="2400"/>
              <a:t>The size of array you have declared initially can be sometimes insufficient and sometimes more than required. </a:t>
            </a:r>
            <a:endParaRPr sz="2400"/>
          </a:p>
          <a:p>
            <a:pPr indent="-342900" lvl="0" marL="342900" rtl="0" algn="l">
              <a:spcBef>
                <a:spcPts val="480"/>
              </a:spcBef>
              <a:spcAft>
                <a:spcPts val="0"/>
              </a:spcAft>
              <a:buClr>
                <a:schemeClr val="dk1"/>
              </a:buClr>
              <a:buSzPts val="2400"/>
              <a:buChar char="•"/>
            </a:pPr>
            <a:r>
              <a:rPr lang="en-US" sz="2400"/>
              <a:t>Dynamic memory allocation allows a program to obtain more memory space, while running or to release space when no space is required.</a:t>
            </a:r>
            <a:endParaRPr/>
          </a:p>
          <a:p>
            <a:pPr indent="-342900" lvl="0" marL="342900" rtl="0" algn="l">
              <a:spcBef>
                <a:spcPts val="480"/>
              </a:spcBef>
              <a:spcAft>
                <a:spcPts val="0"/>
              </a:spcAft>
              <a:buClr>
                <a:schemeClr val="dk1"/>
              </a:buClr>
              <a:buSzPts val="2400"/>
              <a:buChar char="•"/>
            </a:pPr>
            <a:r>
              <a:rPr lang="en-US" sz="2400"/>
              <a:t>Although, C language inherently does not has any technique to allocated memory dynamically, there are 4 library functions under </a:t>
            </a:r>
            <a:r>
              <a:rPr b="1" lang="en-US" sz="2400"/>
              <a:t>"stdlib.h"</a:t>
            </a:r>
            <a:r>
              <a:rPr lang="en-US" sz="2400"/>
              <a:t> for dynamic memory allocation.</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graphicFrame>
        <p:nvGraphicFramePr>
          <p:cNvPr id="97" name="Google Shape;97;p15"/>
          <p:cNvGraphicFramePr/>
          <p:nvPr/>
        </p:nvGraphicFramePr>
        <p:xfrm>
          <a:off x="533400" y="1295400"/>
          <a:ext cx="3000000" cy="3000000"/>
        </p:xfrm>
        <a:graphic>
          <a:graphicData uri="http://schemas.openxmlformats.org/drawingml/2006/table">
            <a:tbl>
              <a:tblPr bandRow="1" firstCol="1" firstRow="1">
                <a:gradFill>
                  <a:gsLst>
                    <a:gs pos="0">
                      <a:srgbClr val="9FC3FF"/>
                    </a:gs>
                    <a:gs pos="35000">
                      <a:srgbClr val="BDD5FF"/>
                    </a:gs>
                    <a:gs pos="100000">
                      <a:srgbClr val="E4EEFF"/>
                    </a:gs>
                  </a:gsLst>
                  <a:lin ang="16200000" scaled="0"/>
                </a:gradFill>
                <a:tableStyleId>{73051683-8819-4449-B77A-872878A72BE6}</a:tableStyleId>
              </a:tblPr>
              <a:tblGrid>
                <a:gridCol w="2362200"/>
                <a:gridCol w="5867400"/>
              </a:tblGrid>
              <a:tr h="1044700">
                <a:tc>
                  <a:txBody>
                    <a:bodyPr/>
                    <a:lstStyle/>
                    <a:p>
                      <a:pPr indent="0" lvl="0" marL="0" marR="0" rtl="0" algn="l">
                        <a:lnSpc>
                          <a:spcPct val="115000"/>
                        </a:lnSpc>
                        <a:spcBef>
                          <a:spcPts val="0"/>
                        </a:spcBef>
                        <a:spcAft>
                          <a:spcPts val="0"/>
                        </a:spcAft>
                        <a:buNone/>
                      </a:pPr>
                      <a:r>
                        <a:rPr lang="en-US" sz="2400" u="none" cap="none" strike="noStrike"/>
                        <a:t>Function</a:t>
                      </a:r>
                      <a:endParaRPr sz="2000" u="none" cap="none" strike="noStrike">
                        <a:latin typeface="Calibri"/>
                        <a:ea typeface="Calibri"/>
                        <a:cs typeface="Calibri"/>
                        <a:sym typeface="Calibri"/>
                      </a:endParaRPr>
                    </a:p>
                  </a:txBody>
                  <a:tcPr marT="142875" marB="133350" marR="76200" marL="95250" anchor="ctr"/>
                </a:tc>
                <a:tc>
                  <a:txBody>
                    <a:bodyPr/>
                    <a:lstStyle/>
                    <a:p>
                      <a:pPr indent="0" lvl="0" marL="0" marR="0" rtl="0" algn="l">
                        <a:lnSpc>
                          <a:spcPct val="115000"/>
                        </a:lnSpc>
                        <a:spcBef>
                          <a:spcPts val="0"/>
                        </a:spcBef>
                        <a:spcAft>
                          <a:spcPts val="0"/>
                        </a:spcAft>
                        <a:buNone/>
                      </a:pPr>
                      <a:r>
                        <a:rPr lang="en-US" sz="2400" u="none" cap="none" strike="noStrike"/>
                        <a:t>Use of Function</a:t>
                      </a:r>
                      <a:endParaRPr sz="2000" u="none" cap="none" strike="noStrike">
                        <a:latin typeface="Calibri"/>
                        <a:ea typeface="Calibri"/>
                        <a:cs typeface="Calibri"/>
                        <a:sym typeface="Calibri"/>
                      </a:endParaRPr>
                    </a:p>
                  </a:txBody>
                  <a:tcPr marT="142875" marB="133350" marR="76200" marL="95250" anchor="ctr"/>
                </a:tc>
              </a:tr>
              <a:tr h="810950">
                <a:tc>
                  <a:txBody>
                    <a:bodyPr/>
                    <a:lstStyle/>
                    <a:p>
                      <a:pPr indent="0" lvl="0" marL="0" marR="0" rtl="0" algn="l">
                        <a:lnSpc>
                          <a:spcPct val="115000"/>
                        </a:lnSpc>
                        <a:spcBef>
                          <a:spcPts val="0"/>
                        </a:spcBef>
                        <a:spcAft>
                          <a:spcPts val="0"/>
                        </a:spcAft>
                        <a:buNone/>
                      </a:pPr>
                      <a:r>
                        <a:rPr lang="en-US" sz="2400" u="sng" cap="none" strike="noStrike"/>
                        <a:t>malloc()</a:t>
                      </a:r>
                      <a:endParaRPr b="1" sz="2400" u="sng" cap="none" strike="noStrike">
                        <a:solidFill>
                          <a:schemeClr val="dk1"/>
                        </a:solidFill>
                        <a:latin typeface="Calibri"/>
                        <a:ea typeface="Calibri"/>
                        <a:cs typeface="Calibri"/>
                        <a:sym typeface="Calibri"/>
                      </a:endParaRPr>
                    </a:p>
                  </a:txBody>
                  <a:tcPr marT="95250" marB="85725" marR="76200" marL="95250" anchor="ctr"/>
                </a:tc>
                <a:tc>
                  <a:txBody>
                    <a:bodyPr/>
                    <a:lstStyle/>
                    <a:p>
                      <a:pPr indent="0" lvl="0" marL="0" marR="0" rtl="0" algn="l">
                        <a:lnSpc>
                          <a:spcPct val="115000"/>
                        </a:lnSpc>
                        <a:spcBef>
                          <a:spcPts val="0"/>
                        </a:spcBef>
                        <a:spcAft>
                          <a:spcPts val="0"/>
                        </a:spcAft>
                        <a:buNone/>
                      </a:pPr>
                      <a:r>
                        <a:rPr lang="en-US" sz="2400" u="none" cap="none" strike="noStrike"/>
                        <a:t>Allocates requested size of bytes and returns a pointer first byte of allocated space</a:t>
                      </a:r>
                      <a:endParaRPr sz="2000" u="none" cap="none" strike="noStrike">
                        <a:latin typeface="Calibri"/>
                        <a:ea typeface="Calibri"/>
                        <a:cs typeface="Calibri"/>
                        <a:sym typeface="Calibri"/>
                      </a:endParaRPr>
                    </a:p>
                  </a:txBody>
                  <a:tcPr marT="95250" marB="85725" marR="76200" marL="95250" anchor="ctr"/>
                </a:tc>
              </a:tr>
              <a:tr h="1246850">
                <a:tc>
                  <a:txBody>
                    <a:bodyPr/>
                    <a:lstStyle/>
                    <a:p>
                      <a:pPr indent="0" lvl="0" marL="0" marR="0" rtl="0" algn="l">
                        <a:lnSpc>
                          <a:spcPct val="115000"/>
                        </a:lnSpc>
                        <a:spcBef>
                          <a:spcPts val="0"/>
                        </a:spcBef>
                        <a:spcAft>
                          <a:spcPts val="0"/>
                        </a:spcAft>
                        <a:buNone/>
                      </a:pPr>
                      <a:r>
                        <a:rPr b="1" lang="en-US" sz="2400" u="none" cap="none" strike="noStrike">
                          <a:solidFill>
                            <a:schemeClr val="dk1"/>
                          </a:solidFill>
                          <a:latin typeface="Calibri"/>
                          <a:ea typeface="Calibri"/>
                          <a:cs typeface="Calibri"/>
                          <a:sym typeface="Calibri"/>
                        </a:rPr>
                        <a:t>calloc()</a:t>
                      </a:r>
                      <a:endParaRPr b="1" sz="2400" u="none" cap="none" strike="noStrike">
                        <a:solidFill>
                          <a:schemeClr val="dk1"/>
                        </a:solidFill>
                        <a:latin typeface="Calibri"/>
                        <a:ea typeface="Calibri"/>
                        <a:cs typeface="Calibri"/>
                        <a:sym typeface="Calibri"/>
                      </a:endParaRPr>
                    </a:p>
                  </a:txBody>
                  <a:tcPr marT="95250" marB="85725" marR="76200" marL="95250" anchor="ctr"/>
                </a:tc>
                <a:tc>
                  <a:txBody>
                    <a:bodyPr/>
                    <a:lstStyle/>
                    <a:p>
                      <a:pPr indent="0" lvl="0" marL="0" marR="0" rtl="0" algn="l">
                        <a:lnSpc>
                          <a:spcPct val="115000"/>
                        </a:lnSpc>
                        <a:spcBef>
                          <a:spcPts val="0"/>
                        </a:spcBef>
                        <a:spcAft>
                          <a:spcPts val="0"/>
                        </a:spcAft>
                        <a:buNone/>
                      </a:pPr>
                      <a:r>
                        <a:rPr lang="en-US" sz="2400" u="none" cap="none" strike="noStrike"/>
                        <a:t>Allocates space for an array elements, initializes to zero and then returns a pointer to memory</a:t>
                      </a:r>
                      <a:endParaRPr sz="2000" u="none" cap="none" strike="noStrike">
                        <a:latin typeface="Calibri"/>
                        <a:ea typeface="Calibri"/>
                        <a:cs typeface="Calibri"/>
                        <a:sym typeface="Calibri"/>
                      </a:endParaRPr>
                    </a:p>
                  </a:txBody>
                  <a:tcPr marT="95250" marB="85725" marR="76200" marL="95250" anchor="ctr"/>
                </a:tc>
              </a:tr>
              <a:tr h="810950">
                <a:tc>
                  <a:txBody>
                    <a:bodyPr/>
                    <a:lstStyle/>
                    <a:p>
                      <a:pPr indent="0" lvl="0" marL="0" marR="0" rtl="0" algn="l">
                        <a:lnSpc>
                          <a:spcPct val="115000"/>
                        </a:lnSpc>
                        <a:spcBef>
                          <a:spcPts val="0"/>
                        </a:spcBef>
                        <a:spcAft>
                          <a:spcPts val="0"/>
                        </a:spcAft>
                        <a:buNone/>
                      </a:pPr>
                      <a:r>
                        <a:rPr b="1" lang="en-US" sz="2400" u="sng" cap="none" strike="noStrike">
                          <a:solidFill>
                            <a:schemeClr val="dk1"/>
                          </a:solidFill>
                          <a:latin typeface="Calibri"/>
                          <a:ea typeface="Calibri"/>
                          <a:cs typeface="Calibri"/>
                          <a:sym typeface="Calibri"/>
                        </a:rPr>
                        <a:t>free()</a:t>
                      </a:r>
                      <a:endParaRPr b="1" sz="2400" u="sng" cap="none" strike="noStrike">
                        <a:solidFill>
                          <a:schemeClr val="dk1"/>
                        </a:solidFill>
                        <a:latin typeface="Calibri"/>
                        <a:ea typeface="Calibri"/>
                        <a:cs typeface="Calibri"/>
                        <a:sym typeface="Calibri"/>
                      </a:endParaRPr>
                    </a:p>
                  </a:txBody>
                  <a:tcPr marT="95250" marB="85725" marR="76200" marL="95250" anchor="ctr"/>
                </a:tc>
                <a:tc>
                  <a:txBody>
                    <a:bodyPr/>
                    <a:lstStyle/>
                    <a:p>
                      <a:pPr indent="0" lvl="0" marL="0" marR="0" rtl="0" algn="l">
                        <a:lnSpc>
                          <a:spcPct val="115000"/>
                        </a:lnSpc>
                        <a:spcBef>
                          <a:spcPts val="0"/>
                        </a:spcBef>
                        <a:spcAft>
                          <a:spcPts val="0"/>
                        </a:spcAft>
                        <a:buNone/>
                      </a:pPr>
                      <a:r>
                        <a:rPr lang="en-US" sz="2400" u="none" cap="none" strike="noStrike"/>
                        <a:t>deallocate the previously allocated space</a:t>
                      </a:r>
                      <a:endParaRPr sz="2000" u="none" cap="none" strike="noStrike">
                        <a:latin typeface="Calibri"/>
                        <a:ea typeface="Calibri"/>
                        <a:cs typeface="Calibri"/>
                        <a:sym typeface="Calibri"/>
                      </a:endParaRPr>
                    </a:p>
                  </a:txBody>
                  <a:tcPr marT="95250" marB="85725" marR="76200" marL="95250" anchor="ctr"/>
                </a:tc>
              </a:tr>
              <a:tr h="810950">
                <a:tc>
                  <a:txBody>
                    <a:bodyPr/>
                    <a:lstStyle/>
                    <a:p>
                      <a:pPr indent="0" lvl="0" marL="0" marR="0" rtl="0" algn="l">
                        <a:lnSpc>
                          <a:spcPct val="115000"/>
                        </a:lnSpc>
                        <a:spcBef>
                          <a:spcPts val="0"/>
                        </a:spcBef>
                        <a:spcAft>
                          <a:spcPts val="0"/>
                        </a:spcAft>
                        <a:buNone/>
                      </a:pPr>
                      <a:r>
                        <a:rPr b="1" lang="en-US" sz="2400" u="sng" cap="none" strike="noStrike">
                          <a:solidFill>
                            <a:schemeClr val="dk1"/>
                          </a:solidFill>
                          <a:latin typeface="Calibri"/>
                          <a:ea typeface="Calibri"/>
                          <a:cs typeface="Calibri"/>
                          <a:sym typeface="Calibri"/>
                        </a:rPr>
                        <a:t>realloc()</a:t>
                      </a:r>
                      <a:endParaRPr b="1" sz="2400" u="sng" cap="none" strike="noStrike">
                        <a:solidFill>
                          <a:schemeClr val="dk1"/>
                        </a:solidFill>
                        <a:latin typeface="Calibri"/>
                        <a:ea typeface="Calibri"/>
                        <a:cs typeface="Calibri"/>
                        <a:sym typeface="Calibri"/>
                      </a:endParaRPr>
                    </a:p>
                  </a:txBody>
                  <a:tcPr marT="95250" marB="85725" marR="76200" marL="95250" anchor="ctr"/>
                </a:tc>
                <a:tc>
                  <a:txBody>
                    <a:bodyPr/>
                    <a:lstStyle/>
                    <a:p>
                      <a:pPr indent="0" lvl="0" marL="0" marR="0" rtl="0" algn="l">
                        <a:lnSpc>
                          <a:spcPct val="115000"/>
                        </a:lnSpc>
                        <a:spcBef>
                          <a:spcPts val="0"/>
                        </a:spcBef>
                        <a:spcAft>
                          <a:spcPts val="0"/>
                        </a:spcAft>
                        <a:buNone/>
                      </a:pPr>
                      <a:r>
                        <a:rPr lang="en-US" sz="2400" u="none" cap="none" strike="noStrike"/>
                        <a:t>Change the size of previously allocated space</a:t>
                      </a:r>
                      <a:endParaRPr sz="2000" u="none" cap="none" strike="noStrike">
                        <a:latin typeface="Calibri"/>
                        <a:ea typeface="Calibri"/>
                        <a:cs typeface="Calibri"/>
                        <a:sym typeface="Calibri"/>
                      </a:endParaRPr>
                    </a:p>
                  </a:txBody>
                  <a:tcPr marT="95250" marB="85725" marR="76200" marL="95250"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1" type="body"/>
          </p:nvPr>
        </p:nvSpPr>
        <p:spPr>
          <a:xfrm>
            <a:off x="457200" y="914400"/>
            <a:ext cx="8229600" cy="5562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Char char="•"/>
            </a:pPr>
            <a:r>
              <a:rPr lang="en-US" sz="2400"/>
              <a:t>The name malloc stands for "memory allocation". </a:t>
            </a:r>
            <a:endParaRPr sz="2400"/>
          </a:p>
          <a:p>
            <a:pPr indent="-342900" lvl="0" marL="342900" rtl="0" algn="l">
              <a:spcBef>
                <a:spcPts val="480"/>
              </a:spcBef>
              <a:spcAft>
                <a:spcPts val="0"/>
              </a:spcAft>
              <a:buClr>
                <a:schemeClr val="dk1"/>
              </a:buClr>
              <a:buSzPts val="2400"/>
              <a:buChar char="•"/>
            </a:pPr>
            <a:r>
              <a:rPr lang="en-US" sz="2400"/>
              <a:t>The function </a:t>
            </a:r>
            <a:r>
              <a:rPr b="1" lang="en-US" sz="2400"/>
              <a:t>malloc()</a:t>
            </a:r>
            <a:r>
              <a:rPr lang="en-US" sz="2400"/>
              <a:t>reserves a block of memory of specified size and return a pointer of type </a:t>
            </a:r>
            <a:r>
              <a:rPr b="1" lang="en-US" sz="2400"/>
              <a:t>void </a:t>
            </a:r>
            <a:r>
              <a:rPr lang="en-US" sz="2400"/>
              <a:t>which can be casted into pointer of any form.</a:t>
            </a:r>
            <a:endParaRPr/>
          </a:p>
          <a:p>
            <a:pPr indent="-342900" lvl="0" marL="342900" rtl="0" algn="l">
              <a:spcBef>
                <a:spcPts val="480"/>
              </a:spcBef>
              <a:spcAft>
                <a:spcPts val="0"/>
              </a:spcAft>
              <a:buClr>
                <a:schemeClr val="dk1"/>
              </a:buClr>
              <a:buSzPts val="2400"/>
              <a:buChar char="•"/>
            </a:pPr>
            <a:r>
              <a:rPr lang="en-US" sz="2400"/>
              <a:t>Syntax of malloc()</a:t>
            </a:r>
            <a:endParaRPr/>
          </a:p>
          <a:p>
            <a:pPr indent="0" lvl="1" marL="457200" rtl="0" algn="l">
              <a:spcBef>
                <a:spcPts val="480"/>
              </a:spcBef>
              <a:spcAft>
                <a:spcPts val="0"/>
              </a:spcAft>
              <a:buClr>
                <a:schemeClr val="dk1"/>
              </a:buClr>
              <a:buSzPts val="2400"/>
              <a:buNone/>
            </a:pPr>
            <a:r>
              <a:rPr lang="en-US" sz="2400"/>
              <a:t>	</a:t>
            </a:r>
            <a:r>
              <a:rPr lang="en-US" sz="2400">
                <a:solidFill>
                  <a:srgbClr val="FF0000"/>
                </a:solidFill>
              </a:rPr>
              <a:t>ptr=(cast-type*)malloc(byte-size)</a:t>
            </a:r>
            <a:endParaRPr/>
          </a:p>
          <a:p>
            <a:pPr indent="-342900" lvl="0" marL="342900" rtl="0" algn="l">
              <a:spcBef>
                <a:spcPts val="480"/>
              </a:spcBef>
              <a:spcAft>
                <a:spcPts val="0"/>
              </a:spcAft>
              <a:buClr>
                <a:schemeClr val="dk1"/>
              </a:buClr>
              <a:buSzPts val="2400"/>
              <a:buChar char="•"/>
            </a:pPr>
            <a:r>
              <a:rPr lang="en-US" sz="2400"/>
              <a:t>Here, </a:t>
            </a:r>
            <a:r>
              <a:rPr b="1" lang="en-US" sz="2400"/>
              <a:t>ptr</a:t>
            </a:r>
            <a:r>
              <a:rPr lang="en-US" sz="2400"/>
              <a:t> is pointer of cast-type. The </a:t>
            </a:r>
            <a:r>
              <a:rPr b="1" lang="en-US" sz="2400"/>
              <a:t>malloc()</a:t>
            </a:r>
            <a:r>
              <a:rPr lang="en-US" sz="2400"/>
              <a:t> function returns a pointer to an area of memory with size of byte size. </a:t>
            </a:r>
            <a:endParaRPr sz="2400"/>
          </a:p>
          <a:p>
            <a:pPr indent="-342900" lvl="0" marL="342900" rtl="0" algn="l">
              <a:spcBef>
                <a:spcPts val="480"/>
              </a:spcBef>
              <a:spcAft>
                <a:spcPts val="0"/>
              </a:spcAft>
              <a:buClr>
                <a:schemeClr val="dk1"/>
              </a:buClr>
              <a:buSzPts val="2400"/>
              <a:buChar char="•"/>
            </a:pPr>
            <a:r>
              <a:rPr lang="en-US" sz="2400"/>
              <a:t>If the space is insufficient, allocation fails and returns NULL pointer.</a:t>
            </a:r>
            <a:endParaRPr/>
          </a:p>
          <a:p>
            <a:pPr indent="-342900" lvl="0" marL="342900" rtl="0" algn="l">
              <a:spcBef>
                <a:spcPts val="480"/>
              </a:spcBef>
              <a:spcAft>
                <a:spcPts val="0"/>
              </a:spcAft>
              <a:buClr>
                <a:srgbClr val="FF0000"/>
              </a:buClr>
              <a:buSzPts val="2400"/>
              <a:buChar char="•"/>
            </a:pPr>
            <a:r>
              <a:rPr lang="en-US" sz="2400">
                <a:solidFill>
                  <a:srgbClr val="FF0000"/>
                </a:solidFill>
              </a:rPr>
              <a:t>ptr=(int*)malloc(100*sizeof(int));</a:t>
            </a:r>
            <a:endParaRPr/>
          </a:p>
          <a:p>
            <a:pPr indent="-342900" lvl="0" marL="342900" rtl="0" algn="l">
              <a:spcBef>
                <a:spcPts val="480"/>
              </a:spcBef>
              <a:spcAft>
                <a:spcPts val="0"/>
              </a:spcAft>
              <a:buClr>
                <a:schemeClr val="dk1"/>
              </a:buClr>
              <a:buSzPts val="2400"/>
              <a:buChar char="•"/>
            </a:pPr>
            <a:r>
              <a:rPr lang="en-US" sz="2400"/>
              <a:t>This statement will allocate either 200 or 400 according to size of </a:t>
            </a:r>
            <a:r>
              <a:rPr b="1" lang="en-US" sz="2400"/>
              <a:t>int</a:t>
            </a:r>
            <a:r>
              <a:rPr lang="en-US" sz="2400"/>
              <a:t> 2 or 4 bytes respectively and the pointer points to the address of first byte of memory.</a:t>
            </a:r>
            <a:endParaRPr/>
          </a:p>
          <a:p>
            <a:pPr indent="-190500" lvl="0" marL="342900" rtl="0" algn="l">
              <a:spcBef>
                <a:spcPts val="480"/>
              </a:spcBef>
              <a:spcAft>
                <a:spcPts val="0"/>
              </a:spcAft>
              <a:buClr>
                <a:schemeClr val="dk1"/>
              </a:buClr>
              <a:buSzPts val="2400"/>
              <a:buNone/>
            </a:pPr>
            <a:r>
              <a:t/>
            </a:r>
            <a:endParaRPr b="1" sz="2400" u="sng">
              <a:solidFill>
                <a:schemeClr val="dk1"/>
              </a:solidFill>
            </a:endParaRPr>
          </a:p>
        </p:txBody>
      </p:sp>
      <p:sp>
        <p:nvSpPr>
          <p:cNvPr id="103" name="Google Shape;103;p16"/>
          <p:cNvSpPr txBox="1"/>
          <p:nvPr>
            <p:ph type="title"/>
          </p:nvPr>
        </p:nvSpPr>
        <p:spPr>
          <a:xfrm>
            <a:off x="457200" y="152400"/>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solidFill>
                  <a:schemeClr val="dk1"/>
                </a:solidFill>
              </a:rPr>
              <a:t>malloc()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calloc()</a:t>
            </a:r>
            <a:endParaRPr/>
          </a:p>
        </p:txBody>
      </p:sp>
      <p:sp>
        <p:nvSpPr>
          <p:cNvPr id="109" name="Google Shape;10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The name calloc stands for "contiguous allocation". </a:t>
            </a:r>
            <a:endParaRPr/>
          </a:p>
          <a:p>
            <a:pPr indent="-342900" lvl="0" marL="342900" rtl="0" algn="l">
              <a:spcBef>
                <a:spcPts val="496"/>
              </a:spcBef>
              <a:spcAft>
                <a:spcPts val="0"/>
              </a:spcAft>
              <a:buClr>
                <a:schemeClr val="dk1"/>
              </a:buClr>
              <a:buSzPct val="100000"/>
              <a:buChar char="•"/>
            </a:pPr>
            <a:r>
              <a:rPr lang="en-US"/>
              <a:t>The only difference between malloc() and calloc() is that, malloc() allocates single block of memory whereas calloc() allocates multiple blocks of memory each of same size and sets all bytes to zero.</a:t>
            </a:r>
            <a:endParaRPr/>
          </a:p>
          <a:p>
            <a:pPr indent="-342900" lvl="0" marL="342900" rtl="0" algn="l">
              <a:spcBef>
                <a:spcPts val="496"/>
              </a:spcBef>
              <a:spcAft>
                <a:spcPts val="0"/>
              </a:spcAft>
              <a:buClr>
                <a:schemeClr val="dk1"/>
              </a:buClr>
              <a:buSzPct val="100000"/>
              <a:buChar char="•"/>
            </a:pPr>
            <a:r>
              <a:rPr lang="en-US"/>
              <a:t>Syntax of calloc()</a:t>
            </a:r>
            <a:endParaRPr/>
          </a:p>
          <a:p>
            <a:pPr indent="0" lvl="0" marL="0" rtl="0" algn="l">
              <a:spcBef>
                <a:spcPts val="496"/>
              </a:spcBef>
              <a:spcAft>
                <a:spcPts val="0"/>
              </a:spcAft>
              <a:buClr>
                <a:schemeClr val="dk1"/>
              </a:buClr>
              <a:buSzPct val="100000"/>
              <a:buNone/>
            </a:pPr>
            <a:r>
              <a:rPr lang="en-US"/>
              <a:t>	</a:t>
            </a:r>
            <a:r>
              <a:rPr lang="en-US">
                <a:solidFill>
                  <a:srgbClr val="FF0000"/>
                </a:solidFill>
              </a:rPr>
              <a:t>ptr=(cast-type*)calloc(n,element-size);</a:t>
            </a:r>
            <a:endParaRPr/>
          </a:p>
          <a:p>
            <a:pPr indent="-342900" lvl="0" marL="342900" rtl="0" algn="l">
              <a:spcBef>
                <a:spcPts val="496"/>
              </a:spcBef>
              <a:spcAft>
                <a:spcPts val="0"/>
              </a:spcAft>
              <a:buClr>
                <a:schemeClr val="dk1"/>
              </a:buClr>
              <a:buSzPct val="100000"/>
              <a:buChar char="•"/>
            </a:pPr>
            <a:r>
              <a:rPr lang="en-US"/>
              <a:t>This statement will allocate contiguous space in memory for an array of </a:t>
            </a:r>
            <a:r>
              <a:rPr b="1" lang="en-US"/>
              <a:t>n </a:t>
            </a:r>
            <a:r>
              <a:rPr lang="en-US"/>
              <a:t>elements. For example:</a:t>
            </a:r>
            <a:endParaRPr/>
          </a:p>
          <a:p>
            <a:pPr indent="-342900" lvl="0" marL="342900" rtl="0" algn="l">
              <a:spcBef>
                <a:spcPts val="496"/>
              </a:spcBef>
              <a:spcAft>
                <a:spcPts val="0"/>
              </a:spcAft>
              <a:buClr>
                <a:srgbClr val="FF0000"/>
              </a:buClr>
              <a:buSzPct val="100000"/>
              <a:buChar char="•"/>
            </a:pPr>
            <a:r>
              <a:rPr lang="en-US">
                <a:solidFill>
                  <a:srgbClr val="FF0000"/>
                </a:solidFill>
              </a:rPr>
              <a:t>ptr=(float*)calloc(25,sizeof(float));</a:t>
            </a:r>
            <a:endParaRPr/>
          </a:p>
          <a:p>
            <a:pPr indent="-342900" lvl="0" marL="342900" rtl="0" algn="l">
              <a:spcBef>
                <a:spcPts val="496"/>
              </a:spcBef>
              <a:spcAft>
                <a:spcPts val="0"/>
              </a:spcAft>
              <a:buClr>
                <a:schemeClr val="dk1"/>
              </a:buClr>
              <a:buSzPct val="100000"/>
              <a:buChar char="•"/>
            </a:pPr>
            <a:r>
              <a:rPr lang="en-US"/>
              <a:t>This statement allocates contiguous space in memory for an array of 25 elements each of size of float, i.e, 4 bytes.</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free()</a:t>
            </a:r>
            <a:endParaRPr/>
          </a:p>
        </p:txBody>
      </p:sp>
      <p:sp>
        <p:nvSpPr>
          <p:cNvPr id="115" name="Google Shape;11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Dynamically allocated memory with either calloc() or malloc() does not get return on its own. The programmer must use free() explicitly to release space.</a:t>
            </a:r>
            <a:endParaRPr/>
          </a:p>
          <a:p>
            <a:pPr indent="-342900" lvl="0" marL="342900" rtl="0" algn="l">
              <a:spcBef>
                <a:spcPts val="480"/>
              </a:spcBef>
              <a:spcAft>
                <a:spcPts val="0"/>
              </a:spcAft>
              <a:buClr>
                <a:schemeClr val="dk1"/>
              </a:buClr>
              <a:buSzPts val="2400"/>
              <a:buChar char="•"/>
            </a:pPr>
            <a:r>
              <a:rPr lang="en-US" sz="2400"/>
              <a:t>syntax of free()</a:t>
            </a:r>
            <a:endParaRPr/>
          </a:p>
          <a:p>
            <a:pPr indent="0" lvl="0" marL="0" rtl="0" algn="l">
              <a:spcBef>
                <a:spcPts val="480"/>
              </a:spcBef>
              <a:spcAft>
                <a:spcPts val="0"/>
              </a:spcAft>
              <a:buClr>
                <a:srgbClr val="FF0000"/>
              </a:buClr>
              <a:buSzPts val="2400"/>
              <a:buNone/>
            </a:pPr>
            <a:r>
              <a:rPr lang="en-US" sz="2400">
                <a:solidFill>
                  <a:srgbClr val="FF0000"/>
                </a:solidFill>
              </a:rPr>
              <a:t>	free(ptr);</a:t>
            </a:r>
            <a:endParaRPr/>
          </a:p>
          <a:p>
            <a:pPr indent="-342900" lvl="0" marL="342900" rtl="0" algn="l">
              <a:spcBef>
                <a:spcPts val="480"/>
              </a:spcBef>
              <a:spcAft>
                <a:spcPts val="0"/>
              </a:spcAft>
              <a:buClr>
                <a:schemeClr val="dk1"/>
              </a:buClr>
              <a:buSzPts val="2400"/>
              <a:buChar char="•"/>
            </a:pPr>
            <a:r>
              <a:rPr lang="en-US" sz="2400"/>
              <a:t>This statement cause the space in memory pointer by ptr to be deallocated.</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Examples of calloc() and malloc()</a:t>
            </a:r>
            <a:endParaRPr/>
          </a:p>
        </p:txBody>
      </p:sp>
      <p:sp>
        <p:nvSpPr>
          <p:cNvPr id="121" name="Google Shape;121;p19"/>
          <p:cNvSpPr txBox="1"/>
          <p:nvPr>
            <p:ph idx="1" type="body"/>
          </p:nvPr>
        </p:nvSpPr>
        <p:spPr>
          <a:xfrm>
            <a:off x="457200" y="1219200"/>
            <a:ext cx="82296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#include &lt;stdlib.h&gt;</a:t>
            </a:r>
            <a:endParaRPr/>
          </a:p>
          <a:p>
            <a:pPr indent="0" lvl="0" marL="0" rtl="0" algn="l">
              <a:spcBef>
                <a:spcPts val="48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    int n,i,*ptr,sum=0;</a:t>
            </a:r>
            <a:endParaRPr/>
          </a:p>
          <a:p>
            <a:pPr indent="0" lvl="0" marL="0" rtl="0" algn="l">
              <a:spcBef>
                <a:spcPts val="480"/>
              </a:spcBef>
              <a:spcAft>
                <a:spcPts val="0"/>
              </a:spcAft>
              <a:buClr>
                <a:schemeClr val="dk1"/>
              </a:buClr>
              <a:buSzPts val="2400"/>
              <a:buNone/>
            </a:pPr>
            <a:r>
              <a:rPr lang="en-US" sz="2400"/>
              <a:t>    printf("Enter number of elements: ");</a:t>
            </a:r>
            <a:endParaRPr/>
          </a:p>
          <a:p>
            <a:pPr indent="0" lvl="0" marL="0" rtl="0" algn="l">
              <a:spcBef>
                <a:spcPts val="480"/>
              </a:spcBef>
              <a:spcAft>
                <a:spcPts val="0"/>
              </a:spcAft>
              <a:buClr>
                <a:schemeClr val="dk1"/>
              </a:buClr>
              <a:buSzPts val="2400"/>
              <a:buNone/>
            </a:pPr>
            <a:r>
              <a:rPr lang="en-US" sz="2400"/>
              <a:t>    scanf("%d",&amp;n);</a:t>
            </a:r>
            <a:endParaRPr/>
          </a:p>
          <a:p>
            <a:pPr indent="0" lvl="0" marL="0" rtl="0" algn="l">
              <a:spcBef>
                <a:spcPts val="480"/>
              </a:spcBef>
              <a:spcAft>
                <a:spcPts val="0"/>
              </a:spcAft>
              <a:buClr>
                <a:schemeClr val="dk1"/>
              </a:buClr>
              <a:buSzPts val="2400"/>
              <a:buNone/>
            </a:pPr>
            <a:r>
              <a:rPr lang="en-US" sz="2400"/>
              <a:t>    ptr=(int*)malloc(n*sizeof(int));  //memory allocated using malloc</a:t>
            </a:r>
            <a:endParaRPr sz="2400"/>
          </a:p>
          <a:p>
            <a:pPr indent="0" lvl="0" marL="0" rtl="0" algn="l">
              <a:spcBef>
                <a:spcPts val="480"/>
              </a:spcBef>
              <a:spcAft>
                <a:spcPts val="0"/>
              </a:spcAft>
              <a:buClr>
                <a:schemeClr val="dk1"/>
              </a:buClr>
              <a:buSzPts val="2400"/>
              <a:buNone/>
            </a:pPr>
            <a:r>
              <a:rPr lang="en-US" sz="2400"/>
              <a:t>    if(ptr==NULL)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printf("Error! memory not allocated.");</a:t>
            </a:r>
            <a:endParaRPr/>
          </a:p>
          <a:p>
            <a:pPr indent="0" lvl="0" marL="0" rtl="0" algn="l">
              <a:spcBef>
                <a:spcPts val="480"/>
              </a:spcBef>
              <a:spcAft>
                <a:spcPts val="0"/>
              </a:spcAft>
              <a:buClr>
                <a:schemeClr val="dk1"/>
              </a:buClr>
              <a:buSzPts val="2400"/>
              <a:buNone/>
            </a:pPr>
            <a:r>
              <a:rPr lang="en-US" sz="2400"/>
              <a:t>        exit(0);</a:t>
            </a:r>
            <a:endParaRPr/>
          </a:p>
          <a:p>
            <a:pPr indent="0" lvl="0" marL="0" rtl="0" algn="l">
              <a:spcBef>
                <a:spcPts val="480"/>
              </a:spcBef>
              <a:spcAft>
                <a:spcPts val="0"/>
              </a:spcAft>
              <a:buClr>
                <a:schemeClr val="dk1"/>
              </a:buClr>
              <a:buSzPts val="2400"/>
              <a:buNone/>
            </a:pPr>
            <a:r>
              <a:rPr lang="en-US" sz="2400"/>
              <a:t>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7" name="Google Shape;12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printf("Enter elements of array: ");</a:t>
            </a:r>
            <a:endParaRPr/>
          </a:p>
          <a:p>
            <a:pPr indent="0" lvl="0" marL="0" rtl="0" algn="l">
              <a:spcBef>
                <a:spcPts val="480"/>
              </a:spcBef>
              <a:spcAft>
                <a:spcPts val="0"/>
              </a:spcAft>
              <a:buClr>
                <a:schemeClr val="dk1"/>
              </a:buClr>
              <a:buSzPts val="2400"/>
              <a:buNone/>
            </a:pPr>
            <a:r>
              <a:rPr lang="en-US" sz="2400"/>
              <a:t>    for(i=0;i&lt;n;++i)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scanf("%d",ptr+i);</a:t>
            </a:r>
            <a:endParaRPr/>
          </a:p>
          <a:p>
            <a:pPr indent="0" lvl="0" marL="0" rtl="0" algn="l">
              <a:spcBef>
                <a:spcPts val="480"/>
              </a:spcBef>
              <a:spcAft>
                <a:spcPts val="0"/>
              </a:spcAft>
              <a:buClr>
                <a:schemeClr val="dk1"/>
              </a:buClr>
              <a:buSzPts val="2400"/>
              <a:buNone/>
            </a:pPr>
            <a:r>
              <a:rPr lang="en-US" sz="2400"/>
              <a:t>        sum+=*(ptr+i);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printf("Sum=%d",sum);</a:t>
            </a:r>
            <a:endParaRPr/>
          </a:p>
          <a:p>
            <a:pPr indent="0" lvl="0" marL="0" rtl="0" algn="l">
              <a:spcBef>
                <a:spcPts val="480"/>
              </a:spcBef>
              <a:spcAft>
                <a:spcPts val="0"/>
              </a:spcAft>
              <a:buClr>
                <a:schemeClr val="dk1"/>
              </a:buClr>
              <a:buSzPts val="2400"/>
              <a:buNone/>
            </a:pPr>
            <a:r>
              <a:rPr lang="en-US" sz="2400"/>
              <a:t>    free(ptr);</a:t>
            </a:r>
            <a:endParaRPr/>
          </a:p>
          <a:p>
            <a:pPr indent="0" lvl="0" marL="0" rtl="0" algn="l">
              <a:spcBef>
                <a:spcPts val="480"/>
              </a:spcBef>
              <a:spcAft>
                <a:spcPts val="0"/>
              </a:spcAft>
              <a:buClr>
                <a:schemeClr val="dk1"/>
              </a:buClr>
              <a:buSzPts val="2400"/>
              <a:buNone/>
            </a:pPr>
            <a:r>
              <a:rPr lang="en-US" sz="2400"/>
              <a:t>    return 0;</a:t>
            </a:r>
            <a:endParaRPr/>
          </a:p>
          <a:p>
            <a:pPr indent="0" lvl="0" marL="0" rtl="0" algn="l">
              <a:spcBef>
                <a:spcPts val="480"/>
              </a:spcBef>
              <a:spcAft>
                <a:spcPts val="0"/>
              </a:spcAft>
              <a:buClr>
                <a:schemeClr val="dk1"/>
              </a:buClr>
              <a:buSzPts val="2400"/>
              <a:buNone/>
            </a:pPr>
            <a:r>
              <a:rPr lang="en-US" sz="2400"/>
              <a:t>}</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Write a C program to find sum of n elements entered by user. To perform this program, allocate memory dynamically using calloc() function.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