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39"/>
  </p:notesMasterIdLst>
  <p:sldIdLst>
    <p:sldId id="256" r:id="rId2"/>
    <p:sldId id="257" r:id="rId3"/>
    <p:sldId id="258" r:id="rId4"/>
    <p:sldId id="259" r:id="rId5"/>
    <p:sldId id="260" r:id="rId6"/>
    <p:sldId id="261" r:id="rId7"/>
    <p:sldId id="262" r:id="rId8"/>
    <p:sldId id="273" r:id="rId9"/>
    <p:sldId id="274" r:id="rId10"/>
    <p:sldId id="284" r:id="rId11"/>
    <p:sldId id="285" r:id="rId12"/>
    <p:sldId id="286" r:id="rId13"/>
    <p:sldId id="287" r:id="rId14"/>
    <p:sldId id="288" r:id="rId15"/>
    <p:sldId id="289" r:id="rId16"/>
    <p:sldId id="290" r:id="rId17"/>
    <p:sldId id="291" r:id="rId18"/>
    <p:sldId id="292" r:id="rId19"/>
    <p:sldId id="293" r:id="rId20"/>
    <p:sldId id="263" r:id="rId21"/>
    <p:sldId id="265" r:id="rId22"/>
    <p:sldId id="266" r:id="rId23"/>
    <p:sldId id="267" r:id="rId24"/>
    <p:sldId id="268" r:id="rId25"/>
    <p:sldId id="270" r:id="rId26"/>
    <p:sldId id="275" r:id="rId27"/>
    <p:sldId id="269" r:id="rId28"/>
    <p:sldId id="264" r:id="rId29"/>
    <p:sldId id="271" r:id="rId30"/>
    <p:sldId id="276" r:id="rId31"/>
    <p:sldId id="277" r:id="rId32"/>
    <p:sldId id="278" r:id="rId33"/>
    <p:sldId id="279" r:id="rId34"/>
    <p:sldId id="280" r:id="rId35"/>
    <p:sldId id="281" r:id="rId36"/>
    <p:sldId id="282" r:id="rId37"/>
    <p:sldId id="28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F3852C-9DC7-436C-8829-01408BE39C1E}" type="datetimeFigureOut">
              <a:rPr lang="en-US" smtClean="0"/>
              <a:t>5/27/2022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27449A-6CA3-4882-BA64-DC7A41F6B709}" type="slidenum">
              <a:rPr lang="en-US" smtClean="0"/>
              <a:t>‹#›</a:t>
            </a:fld>
            <a:endParaRPr lang="en-US"/>
          </a:p>
        </p:txBody>
      </p:sp>
    </p:spTree>
    <p:extLst>
      <p:ext uri="{BB962C8B-B14F-4D97-AF65-F5344CB8AC3E}">
        <p14:creationId xmlns:p14="http://schemas.microsoft.com/office/powerpoint/2010/main" val="584523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B0890A-0B99-47B5-9F1D-45531366CBD3}" type="datetime1">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6BA7912-A861-4B29-967D-61DFDB78966D}" type="slidenum">
              <a:rPr lang="en-US" smtClean="0"/>
              <a:t>‹#›</a:t>
            </a:fld>
            <a:endParaRPr lang="en-US"/>
          </a:p>
        </p:txBody>
      </p:sp>
    </p:spTree>
    <p:extLst>
      <p:ext uri="{BB962C8B-B14F-4D97-AF65-F5344CB8AC3E}">
        <p14:creationId xmlns:p14="http://schemas.microsoft.com/office/powerpoint/2010/main" val="18029901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61B84C-EB20-4120-BA07-4485CD1A6C51}" type="datetime1">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BA7912-A861-4B29-967D-61DFDB78966D}" type="slidenum">
              <a:rPr lang="en-US" smtClean="0"/>
              <a:t>‹#›</a:t>
            </a:fld>
            <a:endParaRPr lang="en-US"/>
          </a:p>
        </p:txBody>
      </p:sp>
    </p:spTree>
    <p:extLst>
      <p:ext uri="{BB962C8B-B14F-4D97-AF65-F5344CB8AC3E}">
        <p14:creationId xmlns:p14="http://schemas.microsoft.com/office/powerpoint/2010/main" val="4204013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91B357-E29D-48EC-9391-CEE419BB94DD}" type="datetime1">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BA7912-A861-4B29-967D-61DFDB78966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77630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5FCD68D-7C5C-4197-84A3-9B26B7F7BA99}" type="datetime1">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BA7912-A861-4B29-967D-61DFDB78966D}" type="slidenum">
              <a:rPr lang="en-US" smtClean="0"/>
              <a:t>‹#›</a:t>
            </a:fld>
            <a:endParaRPr lang="en-US"/>
          </a:p>
        </p:txBody>
      </p:sp>
    </p:spTree>
    <p:extLst>
      <p:ext uri="{BB962C8B-B14F-4D97-AF65-F5344CB8AC3E}">
        <p14:creationId xmlns:p14="http://schemas.microsoft.com/office/powerpoint/2010/main" val="131379104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5FCD68D-7C5C-4197-84A3-9B26B7F7BA99}" type="datetime1">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BA7912-A861-4B29-967D-61DFDB78966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1084838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5FCD68D-7C5C-4197-84A3-9B26B7F7BA99}" type="datetime1">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BA7912-A861-4B29-967D-61DFDB78966D}" type="slidenum">
              <a:rPr lang="en-US" smtClean="0"/>
              <a:t>‹#›</a:t>
            </a:fld>
            <a:endParaRPr lang="en-US"/>
          </a:p>
        </p:txBody>
      </p:sp>
    </p:spTree>
    <p:extLst>
      <p:ext uri="{BB962C8B-B14F-4D97-AF65-F5344CB8AC3E}">
        <p14:creationId xmlns:p14="http://schemas.microsoft.com/office/powerpoint/2010/main" val="241421378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94439A-A1A7-4128-9513-E7DD1C5F4040}" type="datetime1">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BA7912-A861-4B29-967D-61DFDB78966D}" type="slidenum">
              <a:rPr lang="en-US" smtClean="0"/>
              <a:t>‹#›</a:t>
            </a:fld>
            <a:endParaRPr lang="en-US"/>
          </a:p>
        </p:txBody>
      </p:sp>
    </p:spTree>
    <p:extLst>
      <p:ext uri="{BB962C8B-B14F-4D97-AF65-F5344CB8AC3E}">
        <p14:creationId xmlns:p14="http://schemas.microsoft.com/office/powerpoint/2010/main" val="31130208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03F619-9ECF-47E9-A2EE-1B309573482A}" type="datetime1">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BA7912-A861-4B29-967D-61DFDB78966D}" type="slidenum">
              <a:rPr lang="en-US" smtClean="0"/>
              <a:t>‹#›</a:t>
            </a:fld>
            <a:endParaRPr lang="en-US"/>
          </a:p>
        </p:txBody>
      </p:sp>
    </p:spTree>
    <p:extLst>
      <p:ext uri="{BB962C8B-B14F-4D97-AF65-F5344CB8AC3E}">
        <p14:creationId xmlns:p14="http://schemas.microsoft.com/office/powerpoint/2010/main" val="318883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016F2-645F-4951-91F2-D5C95C3619F7}" type="datetime1">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BA7912-A861-4B29-967D-61DFDB78966D}" type="slidenum">
              <a:rPr lang="en-US" smtClean="0"/>
              <a:t>‹#›</a:t>
            </a:fld>
            <a:endParaRPr lang="en-US"/>
          </a:p>
        </p:txBody>
      </p:sp>
    </p:spTree>
    <p:extLst>
      <p:ext uri="{BB962C8B-B14F-4D97-AF65-F5344CB8AC3E}">
        <p14:creationId xmlns:p14="http://schemas.microsoft.com/office/powerpoint/2010/main" val="42553984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3B18AE-A910-4CD2-A293-6CF066F00690}" type="datetime1">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BA7912-A861-4B29-967D-61DFDB78966D}" type="slidenum">
              <a:rPr lang="en-US" smtClean="0"/>
              <a:t>‹#›</a:t>
            </a:fld>
            <a:endParaRPr lang="en-US"/>
          </a:p>
        </p:txBody>
      </p:sp>
    </p:spTree>
    <p:extLst>
      <p:ext uri="{BB962C8B-B14F-4D97-AF65-F5344CB8AC3E}">
        <p14:creationId xmlns:p14="http://schemas.microsoft.com/office/powerpoint/2010/main" val="14971891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A26255-655D-48A2-83B8-A32FECD8CA63}" type="datetime1">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6BA7912-A861-4B29-967D-61DFDB78966D}" type="slidenum">
              <a:rPr lang="en-US" smtClean="0"/>
              <a:t>‹#›</a:t>
            </a:fld>
            <a:endParaRPr lang="en-US"/>
          </a:p>
        </p:txBody>
      </p:sp>
    </p:spTree>
    <p:extLst>
      <p:ext uri="{BB962C8B-B14F-4D97-AF65-F5344CB8AC3E}">
        <p14:creationId xmlns:p14="http://schemas.microsoft.com/office/powerpoint/2010/main" val="8307846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AE7C02-2F4F-4811-8DAB-8E4BFEA81A19}" type="datetime1">
              <a:rPr lang="en-US" smtClean="0"/>
              <a:t>5/27/2022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6BA7912-A861-4B29-967D-61DFDB78966D}" type="slidenum">
              <a:rPr lang="en-US" smtClean="0"/>
              <a:t>‹#›</a:t>
            </a:fld>
            <a:endParaRPr lang="en-US"/>
          </a:p>
        </p:txBody>
      </p:sp>
    </p:spTree>
    <p:extLst>
      <p:ext uri="{BB962C8B-B14F-4D97-AF65-F5344CB8AC3E}">
        <p14:creationId xmlns:p14="http://schemas.microsoft.com/office/powerpoint/2010/main" val="9921480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5FAF1F-C1A0-42F3-AF12-2B477D04A8A6}" type="datetime1">
              <a:rPr lang="en-US" smtClean="0"/>
              <a:t>5/27/2022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6BA7912-A861-4B29-967D-61DFDB78966D}" type="slidenum">
              <a:rPr lang="en-US" smtClean="0"/>
              <a:t>‹#›</a:t>
            </a:fld>
            <a:endParaRPr lang="en-US"/>
          </a:p>
        </p:txBody>
      </p:sp>
    </p:spTree>
    <p:extLst>
      <p:ext uri="{BB962C8B-B14F-4D97-AF65-F5344CB8AC3E}">
        <p14:creationId xmlns:p14="http://schemas.microsoft.com/office/powerpoint/2010/main" val="32765174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3D7B61-7A80-4B14-A201-2AC1F88FC2E3}" type="datetime1">
              <a:rPr lang="en-US" smtClean="0"/>
              <a:t>5/27/2022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6BA7912-A861-4B29-967D-61DFDB78966D}" type="slidenum">
              <a:rPr lang="en-US" smtClean="0"/>
              <a:t>‹#›</a:t>
            </a:fld>
            <a:endParaRPr lang="en-US"/>
          </a:p>
        </p:txBody>
      </p:sp>
    </p:spTree>
    <p:extLst>
      <p:ext uri="{BB962C8B-B14F-4D97-AF65-F5344CB8AC3E}">
        <p14:creationId xmlns:p14="http://schemas.microsoft.com/office/powerpoint/2010/main" val="16136347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2FB8E1-3117-42B3-8097-F5B968319EC5}" type="datetime1">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6BA7912-A861-4B29-967D-61DFDB78966D}" type="slidenum">
              <a:rPr lang="en-US" smtClean="0"/>
              <a:t>‹#›</a:t>
            </a:fld>
            <a:endParaRPr lang="en-US"/>
          </a:p>
        </p:txBody>
      </p:sp>
    </p:spTree>
    <p:extLst>
      <p:ext uri="{BB962C8B-B14F-4D97-AF65-F5344CB8AC3E}">
        <p14:creationId xmlns:p14="http://schemas.microsoft.com/office/powerpoint/2010/main" val="2319809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65823F-83CC-4094-903D-3682CE594403}" type="datetime1">
              <a:rPr lang="en-US" smtClean="0"/>
              <a:t>5/27/2022</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BA7912-A861-4B29-967D-61DFDB78966D}" type="slidenum">
              <a:rPr lang="en-US" smtClean="0"/>
              <a:t>‹#›</a:t>
            </a:fld>
            <a:endParaRPr lang="en-US"/>
          </a:p>
        </p:txBody>
      </p:sp>
    </p:spTree>
    <p:extLst>
      <p:ext uri="{BB962C8B-B14F-4D97-AF65-F5344CB8AC3E}">
        <p14:creationId xmlns:p14="http://schemas.microsoft.com/office/powerpoint/2010/main" val="17278096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5FCD68D-7C5C-4197-84A3-9B26B7F7BA99}" type="datetime1">
              <a:rPr lang="en-US" smtClean="0"/>
              <a:t>5/27/2022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6BA7912-A861-4B29-967D-61DFDB78966D}" type="slidenum">
              <a:rPr lang="en-US" smtClean="0"/>
              <a:t>‹#›</a:t>
            </a:fld>
            <a:endParaRPr lang="en-US"/>
          </a:p>
        </p:txBody>
      </p:sp>
    </p:spTree>
    <p:extLst>
      <p:ext uri="{BB962C8B-B14F-4D97-AF65-F5344CB8AC3E}">
        <p14:creationId xmlns:p14="http://schemas.microsoft.com/office/powerpoint/2010/main" val="2175584630"/>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 id="2147484009" r:id="rId13"/>
    <p:sldLayoutId id="2147484010" r:id="rId14"/>
    <p:sldLayoutId id="2147484011" r:id="rId15"/>
    <p:sldLayoutId id="2147484012" r:id="rId16"/>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9FB201-20C6-4CC2-BD10-31D6151E7650}"/>
              </a:ext>
            </a:extLst>
          </p:cNvPr>
          <p:cNvSpPr>
            <a:spLocks noGrp="1"/>
          </p:cNvSpPr>
          <p:nvPr>
            <p:ph type="ctrTitle"/>
          </p:nvPr>
        </p:nvSpPr>
        <p:spPr>
          <a:xfrm>
            <a:off x="2310917" y="553279"/>
            <a:ext cx="8915399" cy="2262781"/>
          </a:xfrm>
        </p:spPr>
        <p:txBody>
          <a:bodyPr>
            <a:normAutofit/>
          </a:bodyPr>
          <a:lstStyle/>
          <a:p>
            <a:pPr algn="ctr"/>
            <a:r>
              <a:rPr lang="en-US" b="1" dirty="0"/>
              <a:t>Presentation on Introduction to Computer</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3852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4C4A17-4E67-FD4C-084D-4F2182868B2D}"/>
              </a:ext>
            </a:extLst>
          </p:cNvPr>
          <p:cNvSpPr>
            <a:spLocks noGrp="1"/>
          </p:cNvSpPr>
          <p:nvPr>
            <p:ph type="title"/>
          </p:nvPr>
        </p:nvSpPr>
        <p:spPr>
          <a:xfrm>
            <a:off x="3026534" y="703623"/>
            <a:ext cx="8911687" cy="1280890"/>
          </a:xfrm>
        </p:spPr>
        <p:txBody>
          <a:bodyPr/>
          <a:lstStyle/>
          <a:p>
            <a:r>
              <a:rPr lang="en-US" b="1" dirty="0"/>
              <a:t>Generation of computer</a:t>
            </a:r>
          </a:p>
        </p:txBody>
      </p:sp>
      <p:sp>
        <p:nvSpPr>
          <p:cNvPr id="3" name="Content Placeholder 2">
            <a:extLst>
              <a:ext uri="{FF2B5EF4-FFF2-40B4-BE49-F238E27FC236}">
                <a16:creationId xmlns:a16="http://schemas.microsoft.com/office/drawing/2014/main" xmlns="" id="{438230B3-20CF-298E-E002-5A0BD710A503}"/>
              </a:ext>
            </a:extLst>
          </p:cNvPr>
          <p:cNvSpPr>
            <a:spLocks noGrp="1"/>
          </p:cNvSpPr>
          <p:nvPr>
            <p:ph idx="1"/>
          </p:nvPr>
        </p:nvSpPr>
        <p:spPr>
          <a:xfrm>
            <a:off x="3026534" y="1984513"/>
            <a:ext cx="8915400" cy="3777622"/>
          </a:xfrm>
        </p:spPr>
        <p:txBody>
          <a:bodyPr>
            <a:normAutofit/>
          </a:bodyPr>
          <a:lstStyle/>
          <a:p>
            <a:pPr>
              <a:buFont typeface="Wingdings" panose="05000000000000000000" pitchFamily="2" charset="2"/>
              <a:buChar char="§"/>
            </a:pPr>
            <a:r>
              <a:rPr lang="en-US" sz="2000" dirty="0"/>
              <a:t>First generation</a:t>
            </a:r>
          </a:p>
          <a:p>
            <a:pPr>
              <a:buFont typeface="Wingdings" panose="05000000000000000000" pitchFamily="2" charset="2"/>
              <a:buChar char="§"/>
            </a:pPr>
            <a:r>
              <a:rPr lang="en-US" sz="2000" dirty="0"/>
              <a:t>Second generation</a:t>
            </a:r>
          </a:p>
          <a:p>
            <a:pPr>
              <a:buFont typeface="Wingdings" panose="05000000000000000000" pitchFamily="2" charset="2"/>
              <a:buChar char="§"/>
            </a:pPr>
            <a:r>
              <a:rPr lang="en-US" sz="2000" dirty="0"/>
              <a:t>Third generation</a:t>
            </a:r>
          </a:p>
          <a:p>
            <a:pPr>
              <a:buFont typeface="Wingdings" panose="05000000000000000000" pitchFamily="2" charset="2"/>
              <a:buChar char="§"/>
            </a:pPr>
            <a:r>
              <a:rPr lang="en-US" sz="2000" dirty="0"/>
              <a:t>Fourth generation</a:t>
            </a:r>
          </a:p>
          <a:p>
            <a:pPr>
              <a:buFont typeface="Wingdings" panose="05000000000000000000" pitchFamily="2" charset="2"/>
              <a:buChar char="§"/>
            </a:pPr>
            <a:r>
              <a:rPr lang="en-US" sz="2000" dirty="0"/>
              <a:t>Fifth generation</a:t>
            </a:r>
          </a:p>
        </p:txBody>
      </p:sp>
      <p:sp>
        <p:nvSpPr>
          <p:cNvPr id="4" name="Slide Number Placeholder 3">
            <a:extLst>
              <a:ext uri="{FF2B5EF4-FFF2-40B4-BE49-F238E27FC236}">
                <a16:creationId xmlns:a16="http://schemas.microsoft.com/office/drawing/2014/main" xmlns="" id="{651093E2-EF9E-461A-AAE9-67F84A6E6CE0}"/>
              </a:ext>
            </a:extLst>
          </p:cNvPr>
          <p:cNvSpPr>
            <a:spLocks noGrp="1"/>
          </p:cNvSpPr>
          <p:nvPr>
            <p:ph type="sldNum" sz="quarter" idx="12"/>
          </p:nvPr>
        </p:nvSpPr>
        <p:spPr/>
        <p:txBody>
          <a:bodyPr/>
          <a:lstStyle/>
          <a:p>
            <a:fld id="{F6BA7912-A861-4B29-967D-61DFDB78966D}" type="slidenum">
              <a:rPr lang="en-US" smtClean="0"/>
              <a:t>10</a:t>
            </a:fld>
            <a:endParaRPr lang="en-US"/>
          </a:p>
        </p:txBody>
      </p:sp>
    </p:spTree>
    <p:extLst>
      <p:ext uri="{BB962C8B-B14F-4D97-AF65-F5344CB8AC3E}">
        <p14:creationId xmlns:p14="http://schemas.microsoft.com/office/powerpoint/2010/main" val="172255028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6DB246-DC88-3819-E88B-C09232381067}"/>
              </a:ext>
            </a:extLst>
          </p:cNvPr>
          <p:cNvSpPr>
            <a:spLocks noGrp="1"/>
          </p:cNvSpPr>
          <p:nvPr>
            <p:ph type="title"/>
          </p:nvPr>
        </p:nvSpPr>
        <p:spPr>
          <a:xfrm>
            <a:off x="2685691" y="663866"/>
            <a:ext cx="8911687" cy="1280890"/>
          </a:xfrm>
        </p:spPr>
        <p:txBody>
          <a:bodyPr>
            <a:normAutofit/>
          </a:bodyPr>
          <a:lstStyle/>
          <a:p>
            <a:r>
              <a:rPr lang="en-US" sz="3200" b="1" dirty="0"/>
              <a:t>1.First generation computer(1945-1954)</a:t>
            </a:r>
          </a:p>
        </p:txBody>
      </p:sp>
      <p:sp>
        <p:nvSpPr>
          <p:cNvPr id="3" name="Content Placeholder 2">
            <a:extLst>
              <a:ext uri="{FF2B5EF4-FFF2-40B4-BE49-F238E27FC236}">
                <a16:creationId xmlns:a16="http://schemas.microsoft.com/office/drawing/2014/main" xmlns="" id="{8983971C-CD8E-95C7-34F1-34C0DD02C594}"/>
              </a:ext>
            </a:extLst>
          </p:cNvPr>
          <p:cNvSpPr>
            <a:spLocks noGrp="1"/>
          </p:cNvSpPr>
          <p:nvPr>
            <p:ph idx="1"/>
          </p:nvPr>
        </p:nvSpPr>
        <p:spPr/>
        <p:txBody>
          <a:bodyPr/>
          <a:lstStyle/>
          <a:p>
            <a:pPr>
              <a:buFont typeface="Wingdings" panose="05000000000000000000" pitchFamily="2" charset="2"/>
              <a:buChar char="§"/>
            </a:pPr>
            <a:r>
              <a:rPr lang="en-US" sz="2000" b="0" i="0" dirty="0">
                <a:solidFill>
                  <a:srgbClr val="000000"/>
                </a:solidFill>
                <a:effectLst/>
                <a:latin typeface="Times New Roman" panose="02020603050405020304" pitchFamily="18" charset="0"/>
              </a:rPr>
              <a:t>Main electronic component – vacuum tube</a:t>
            </a:r>
          </a:p>
          <a:p>
            <a:pPr>
              <a:buFont typeface="Wingdings" panose="05000000000000000000" pitchFamily="2" charset="2"/>
              <a:buChar char="§"/>
            </a:pPr>
            <a:r>
              <a:rPr lang="en-US" sz="2000" b="0" i="0" dirty="0">
                <a:solidFill>
                  <a:srgbClr val="000000"/>
                </a:solidFill>
                <a:effectLst/>
                <a:latin typeface="Times New Roman" panose="02020603050405020304" pitchFamily="18" charset="0"/>
              </a:rPr>
              <a:t>Main memory – magnetic drums and magnetic tapes</a:t>
            </a:r>
          </a:p>
          <a:p>
            <a:pPr>
              <a:buFont typeface="Wingdings" panose="05000000000000000000" pitchFamily="2" charset="2"/>
              <a:buChar char="§"/>
            </a:pPr>
            <a:r>
              <a:rPr lang="en-US" sz="2000" b="0" i="0" dirty="0">
                <a:solidFill>
                  <a:srgbClr val="000000"/>
                </a:solidFill>
                <a:effectLst/>
                <a:latin typeface="Times New Roman" panose="02020603050405020304" pitchFamily="18" charset="0"/>
              </a:rPr>
              <a:t>Programming language – machine language</a:t>
            </a:r>
          </a:p>
          <a:p>
            <a:pPr>
              <a:buFont typeface="Wingdings" panose="05000000000000000000" pitchFamily="2" charset="2"/>
              <a:buChar char="§"/>
            </a:pPr>
            <a:r>
              <a:rPr lang="en-US" sz="2000" b="0" i="0" dirty="0">
                <a:solidFill>
                  <a:srgbClr val="000000"/>
                </a:solidFill>
                <a:effectLst/>
                <a:latin typeface="Times New Roman" panose="02020603050405020304" pitchFamily="18" charset="0"/>
              </a:rPr>
              <a:t>Power – consume a lot of electricity and generate a lot of heat.</a:t>
            </a:r>
            <a:endParaRPr lang="en-US" sz="2000" dirty="0">
              <a:solidFill>
                <a:srgbClr val="000000"/>
              </a:solidFill>
              <a:latin typeface="Times New Roman" panose="02020603050405020304" pitchFamily="18" charset="0"/>
            </a:endParaRPr>
          </a:p>
          <a:p>
            <a:pPr>
              <a:buFont typeface="Wingdings" panose="05000000000000000000" pitchFamily="2" charset="2"/>
              <a:buChar char="§"/>
            </a:pPr>
            <a:r>
              <a:rPr lang="en-US" sz="2000" b="0" i="0" dirty="0">
                <a:solidFill>
                  <a:srgbClr val="000000"/>
                </a:solidFill>
                <a:effectLst/>
                <a:latin typeface="Times New Roman" panose="02020603050405020304" pitchFamily="18" charset="0"/>
              </a:rPr>
              <a:t>Speed and size – very slow and very large in size (often taking up entire room)</a:t>
            </a:r>
          </a:p>
          <a:p>
            <a:pPr>
              <a:buFont typeface="Wingdings" panose="05000000000000000000" pitchFamily="2" charset="2"/>
              <a:buChar char="§"/>
            </a:pPr>
            <a:r>
              <a:rPr lang="en-US" sz="2000" b="0" i="0" dirty="0">
                <a:solidFill>
                  <a:srgbClr val="000000"/>
                </a:solidFill>
                <a:effectLst/>
                <a:latin typeface="Times New Roman" panose="02020603050405020304" pitchFamily="18" charset="0"/>
              </a:rPr>
              <a:t>Input/output devices – punched cards and paper tape.</a:t>
            </a:r>
          </a:p>
          <a:p>
            <a:endParaRPr lang="en-US" dirty="0">
              <a:solidFill>
                <a:srgbClr val="000000"/>
              </a:solidFill>
              <a:latin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48CF8160-15FC-4F4F-9A14-73A6747D220C}"/>
              </a:ext>
            </a:extLst>
          </p:cNvPr>
          <p:cNvSpPr>
            <a:spLocks noGrp="1"/>
          </p:cNvSpPr>
          <p:nvPr>
            <p:ph type="sldNum" sz="quarter" idx="12"/>
          </p:nvPr>
        </p:nvSpPr>
        <p:spPr/>
        <p:txBody>
          <a:bodyPr/>
          <a:lstStyle/>
          <a:p>
            <a:fld id="{F6BA7912-A861-4B29-967D-61DFDB78966D}" type="slidenum">
              <a:rPr lang="en-US" smtClean="0"/>
              <a:t>11</a:t>
            </a:fld>
            <a:endParaRPr lang="en-US"/>
          </a:p>
        </p:txBody>
      </p:sp>
    </p:spTree>
    <p:extLst>
      <p:ext uri="{BB962C8B-B14F-4D97-AF65-F5344CB8AC3E}">
        <p14:creationId xmlns:p14="http://schemas.microsoft.com/office/powerpoint/2010/main" val="120898614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2290D3-8101-7F7F-23C0-10799785A8CD}"/>
              </a:ext>
            </a:extLst>
          </p:cNvPr>
          <p:cNvSpPr>
            <a:spLocks noGrp="1"/>
          </p:cNvSpPr>
          <p:nvPr>
            <p:ph type="title"/>
          </p:nvPr>
        </p:nvSpPr>
        <p:spPr>
          <a:xfrm>
            <a:off x="2589212" y="650615"/>
            <a:ext cx="9254518" cy="1280890"/>
          </a:xfrm>
        </p:spPr>
        <p:txBody>
          <a:bodyPr>
            <a:normAutofit/>
          </a:bodyPr>
          <a:lstStyle/>
          <a:p>
            <a:r>
              <a:rPr lang="en-US" sz="3200" b="1" dirty="0"/>
              <a:t>2.Second generation computer(1955-1964)</a:t>
            </a:r>
          </a:p>
        </p:txBody>
      </p:sp>
      <p:sp>
        <p:nvSpPr>
          <p:cNvPr id="3" name="Content Placeholder 2">
            <a:extLst>
              <a:ext uri="{FF2B5EF4-FFF2-40B4-BE49-F238E27FC236}">
                <a16:creationId xmlns:a16="http://schemas.microsoft.com/office/drawing/2014/main" xmlns="" id="{02E72508-57DF-EEE5-937B-DC789A3F2636}"/>
              </a:ext>
            </a:extLst>
          </p:cNvPr>
          <p:cNvSpPr>
            <a:spLocks noGrp="1"/>
          </p:cNvSpPr>
          <p:nvPr>
            <p:ph idx="1"/>
          </p:nvPr>
        </p:nvSpPr>
        <p:spPr/>
        <p:txBody>
          <a:bodyPr/>
          <a:lstStyle/>
          <a:p>
            <a:pPr>
              <a:buFont typeface="Wingdings" panose="05000000000000000000" pitchFamily="2" charset="2"/>
              <a:buChar char="§"/>
            </a:pPr>
            <a:r>
              <a:rPr lang="en-US" sz="2000" b="0" i="0" dirty="0">
                <a:solidFill>
                  <a:srgbClr val="000000"/>
                </a:solidFill>
                <a:effectLst/>
                <a:latin typeface="Times New Roman" panose="02020603050405020304" pitchFamily="18" charset="0"/>
              </a:rPr>
              <a:t>Main electronic component – transistor</a:t>
            </a:r>
          </a:p>
          <a:p>
            <a:pPr>
              <a:buFont typeface="Wingdings" panose="05000000000000000000" pitchFamily="2" charset="2"/>
              <a:buChar char="§"/>
            </a:pPr>
            <a:r>
              <a:rPr lang="en-US" sz="2000" b="0" i="0" dirty="0">
                <a:solidFill>
                  <a:srgbClr val="000000"/>
                </a:solidFill>
                <a:effectLst/>
                <a:latin typeface="Times New Roman" panose="02020603050405020304" pitchFamily="18" charset="0"/>
              </a:rPr>
              <a:t>Memory – magnetic core and magnetic tape / disk</a:t>
            </a:r>
          </a:p>
          <a:p>
            <a:pPr>
              <a:buFont typeface="Wingdings" panose="05000000000000000000" pitchFamily="2" charset="2"/>
              <a:buChar char="§"/>
            </a:pPr>
            <a:r>
              <a:rPr lang="en-US" sz="2000" b="0" i="0" dirty="0">
                <a:solidFill>
                  <a:srgbClr val="000000"/>
                </a:solidFill>
                <a:effectLst/>
                <a:latin typeface="Times New Roman" panose="02020603050405020304" pitchFamily="18" charset="0"/>
              </a:rPr>
              <a:t>Programming language – assembly language</a:t>
            </a:r>
            <a:endParaRPr lang="en-US" sz="2000" dirty="0">
              <a:solidFill>
                <a:srgbClr val="000000"/>
              </a:solidFill>
              <a:latin typeface="Times New Roman" panose="02020603050405020304" pitchFamily="18" charset="0"/>
            </a:endParaRPr>
          </a:p>
          <a:p>
            <a:pPr>
              <a:buFont typeface="Wingdings" panose="05000000000000000000" pitchFamily="2" charset="2"/>
              <a:buChar char="§"/>
            </a:pPr>
            <a:r>
              <a:rPr lang="en-US" sz="2000" b="0" i="0" dirty="0">
                <a:solidFill>
                  <a:srgbClr val="000000"/>
                </a:solidFill>
                <a:effectLst/>
                <a:latin typeface="Times New Roman" panose="02020603050405020304" pitchFamily="18" charset="0"/>
              </a:rPr>
              <a:t>Power and size – low power consumption, generated less heat, and smaller in size (in comparison with the first generation computers).</a:t>
            </a:r>
          </a:p>
          <a:p>
            <a:pPr>
              <a:buFont typeface="Wingdings" panose="05000000000000000000" pitchFamily="2" charset="2"/>
              <a:buChar char="§"/>
            </a:pPr>
            <a:r>
              <a:rPr lang="en-US" sz="2000" b="0" i="0" dirty="0">
                <a:solidFill>
                  <a:srgbClr val="000000"/>
                </a:solidFill>
                <a:effectLst/>
                <a:latin typeface="Times New Roman" panose="02020603050405020304" pitchFamily="18" charset="0"/>
              </a:rPr>
              <a:t>Input/output devices – punched cards and magnetic tape.</a:t>
            </a:r>
          </a:p>
          <a:p>
            <a:endParaRPr lang="en-US" dirty="0">
              <a:solidFill>
                <a:srgbClr val="000000"/>
              </a:solidFill>
              <a:latin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D9237542-1C72-485F-BDC1-6C24A6AFC477}"/>
              </a:ext>
            </a:extLst>
          </p:cNvPr>
          <p:cNvSpPr>
            <a:spLocks noGrp="1"/>
          </p:cNvSpPr>
          <p:nvPr>
            <p:ph type="sldNum" sz="quarter" idx="12"/>
          </p:nvPr>
        </p:nvSpPr>
        <p:spPr/>
        <p:txBody>
          <a:bodyPr/>
          <a:lstStyle/>
          <a:p>
            <a:fld id="{F6BA7912-A861-4B29-967D-61DFDB78966D}" type="slidenum">
              <a:rPr lang="en-US" smtClean="0"/>
              <a:t>12</a:t>
            </a:fld>
            <a:endParaRPr lang="en-US"/>
          </a:p>
        </p:txBody>
      </p:sp>
    </p:spTree>
    <p:extLst>
      <p:ext uri="{BB962C8B-B14F-4D97-AF65-F5344CB8AC3E}">
        <p14:creationId xmlns:p14="http://schemas.microsoft.com/office/powerpoint/2010/main" val="115884142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49399B-9774-A410-F1C1-9803C432C21A}"/>
              </a:ext>
            </a:extLst>
          </p:cNvPr>
          <p:cNvSpPr>
            <a:spLocks noGrp="1"/>
          </p:cNvSpPr>
          <p:nvPr>
            <p:ph type="title"/>
          </p:nvPr>
        </p:nvSpPr>
        <p:spPr/>
        <p:txBody>
          <a:bodyPr>
            <a:normAutofit/>
          </a:bodyPr>
          <a:lstStyle/>
          <a:p>
            <a:r>
              <a:rPr lang="en-US" sz="3200" b="1" dirty="0"/>
              <a:t>3.Third generation of computer(1965-1979)</a:t>
            </a:r>
          </a:p>
        </p:txBody>
      </p:sp>
      <p:sp>
        <p:nvSpPr>
          <p:cNvPr id="3" name="Content Placeholder 2">
            <a:extLst>
              <a:ext uri="{FF2B5EF4-FFF2-40B4-BE49-F238E27FC236}">
                <a16:creationId xmlns:a16="http://schemas.microsoft.com/office/drawing/2014/main" xmlns="" id="{1D052858-6F3F-CF95-135E-359A6E30BB7F}"/>
              </a:ext>
            </a:extLst>
          </p:cNvPr>
          <p:cNvSpPr>
            <a:spLocks noGrp="1"/>
          </p:cNvSpPr>
          <p:nvPr>
            <p:ph idx="1"/>
          </p:nvPr>
        </p:nvSpPr>
        <p:spPr/>
        <p:txBody>
          <a:bodyPr>
            <a:normAutofit/>
          </a:bodyPr>
          <a:lstStyle/>
          <a:p>
            <a:pPr>
              <a:buFont typeface="Wingdings" panose="05000000000000000000" pitchFamily="2" charset="2"/>
              <a:buChar char="§"/>
            </a:pPr>
            <a:r>
              <a:rPr lang="en-US" sz="2000" b="0" i="0" dirty="0">
                <a:solidFill>
                  <a:srgbClr val="000000"/>
                </a:solidFill>
                <a:effectLst/>
                <a:latin typeface="Times New Roman" panose="02020603050405020304" pitchFamily="18" charset="0"/>
              </a:rPr>
              <a:t>Main electronic component – integrated circuits (ICs)</a:t>
            </a:r>
          </a:p>
          <a:p>
            <a:pPr>
              <a:buFont typeface="Wingdings" panose="05000000000000000000" pitchFamily="2" charset="2"/>
              <a:buChar char="§"/>
            </a:pPr>
            <a:r>
              <a:rPr lang="en-US" sz="2000" b="0" i="0" dirty="0">
                <a:solidFill>
                  <a:srgbClr val="000000"/>
                </a:solidFill>
                <a:effectLst/>
                <a:latin typeface="Times New Roman" panose="02020603050405020304" pitchFamily="18" charset="0"/>
              </a:rPr>
              <a:t>Memory – large magnetic core, magnetic tape / disk</a:t>
            </a:r>
          </a:p>
          <a:p>
            <a:pPr>
              <a:buFont typeface="Wingdings" panose="05000000000000000000" pitchFamily="2" charset="2"/>
              <a:buChar char="§"/>
            </a:pPr>
            <a:r>
              <a:rPr lang="en-US" sz="2000" b="0" i="0" dirty="0">
                <a:solidFill>
                  <a:srgbClr val="000000"/>
                </a:solidFill>
                <a:effectLst/>
                <a:latin typeface="Times New Roman" panose="02020603050405020304" pitchFamily="18" charset="0"/>
              </a:rPr>
              <a:t>Programming language – high level language (FORTRAN, BASIC, Pascal, COBOL, C, etc.)</a:t>
            </a:r>
          </a:p>
          <a:p>
            <a:pPr>
              <a:buFont typeface="Wingdings" panose="05000000000000000000" pitchFamily="2" charset="2"/>
              <a:buChar char="§"/>
            </a:pPr>
            <a:r>
              <a:rPr lang="en-US" sz="2000" b="0" i="0" dirty="0">
                <a:solidFill>
                  <a:srgbClr val="000000"/>
                </a:solidFill>
                <a:effectLst/>
                <a:latin typeface="Times New Roman" panose="02020603050405020304" pitchFamily="18" charset="0"/>
              </a:rPr>
              <a:t>Size – smaller, cheaper, and more efficient than second generation computers (they were called minicomputers).</a:t>
            </a:r>
          </a:p>
          <a:p>
            <a:pPr>
              <a:buFont typeface="Wingdings" panose="05000000000000000000" pitchFamily="2" charset="2"/>
              <a:buChar char="§"/>
            </a:pPr>
            <a:r>
              <a:rPr lang="en-US" sz="2000" b="0" i="0" dirty="0">
                <a:solidFill>
                  <a:srgbClr val="000000"/>
                </a:solidFill>
                <a:effectLst/>
                <a:latin typeface="Times New Roman" panose="02020603050405020304" pitchFamily="18" charset="0"/>
              </a:rPr>
              <a:t>Input / output devices – magnetic tape, keyboard, monitor, printer, etc.</a:t>
            </a:r>
            <a:endParaRPr lang="en-US" sz="2000" dirty="0">
              <a:solidFill>
                <a:srgbClr val="000000"/>
              </a:solidFill>
              <a:latin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ADCE2086-C3DE-489F-932C-B2E8065986C0}"/>
              </a:ext>
            </a:extLst>
          </p:cNvPr>
          <p:cNvSpPr>
            <a:spLocks noGrp="1"/>
          </p:cNvSpPr>
          <p:nvPr>
            <p:ph type="sldNum" sz="quarter" idx="12"/>
          </p:nvPr>
        </p:nvSpPr>
        <p:spPr/>
        <p:txBody>
          <a:bodyPr/>
          <a:lstStyle/>
          <a:p>
            <a:fld id="{F6BA7912-A861-4B29-967D-61DFDB78966D}" type="slidenum">
              <a:rPr lang="en-US" smtClean="0"/>
              <a:t>13</a:t>
            </a:fld>
            <a:endParaRPr lang="en-US"/>
          </a:p>
        </p:txBody>
      </p:sp>
    </p:spTree>
    <p:extLst>
      <p:ext uri="{BB962C8B-B14F-4D97-AF65-F5344CB8AC3E}">
        <p14:creationId xmlns:p14="http://schemas.microsoft.com/office/powerpoint/2010/main" val="245961989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5DA4B0-8795-71FC-9F61-731F7350644C}"/>
              </a:ext>
            </a:extLst>
          </p:cNvPr>
          <p:cNvSpPr>
            <a:spLocks noGrp="1"/>
          </p:cNvSpPr>
          <p:nvPr>
            <p:ph type="title"/>
          </p:nvPr>
        </p:nvSpPr>
        <p:spPr/>
        <p:txBody>
          <a:bodyPr>
            <a:normAutofit/>
          </a:bodyPr>
          <a:lstStyle/>
          <a:p>
            <a:r>
              <a:rPr lang="en-US" sz="3200" b="1" dirty="0"/>
              <a:t>4.Fourth generation of computer</a:t>
            </a:r>
          </a:p>
        </p:txBody>
      </p:sp>
      <p:sp>
        <p:nvSpPr>
          <p:cNvPr id="3" name="Content Placeholder 2">
            <a:extLst>
              <a:ext uri="{FF2B5EF4-FFF2-40B4-BE49-F238E27FC236}">
                <a16:creationId xmlns:a16="http://schemas.microsoft.com/office/drawing/2014/main" xmlns="" id="{3017CD58-FEDC-A96B-54FE-40CE6337DD19}"/>
              </a:ext>
            </a:extLst>
          </p:cNvPr>
          <p:cNvSpPr>
            <a:spLocks noGrp="1"/>
          </p:cNvSpPr>
          <p:nvPr>
            <p:ph idx="1"/>
          </p:nvPr>
        </p:nvSpPr>
        <p:spPr/>
        <p:txBody>
          <a:bodyPr>
            <a:normAutofit/>
          </a:bodyPr>
          <a:lstStyle/>
          <a:p>
            <a:pPr>
              <a:buFont typeface="Wingdings" panose="05000000000000000000" pitchFamily="2" charset="2"/>
              <a:buChar char="§"/>
            </a:pPr>
            <a:r>
              <a:rPr lang="en-US" sz="2000" b="0" i="0" dirty="0">
                <a:solidFill>
                  <a:srgbClr val="000000"/>
                </a:solidFill>
                <a:effectLst/>
                <a:latin typeface="Times New Roman" panose="02020603050405020304" pitchFamily="18" charset="0"/>
              </a:rPr>
              <a:t>Main electronic component – very large-scale integration (VLSI) and microprocessor.</a:t>
            </a:r>
          </a:p>
          <a:p>
            <a:pPr>
              <a:buFont typeface="Wingdings" panose="05000000000000000000" pitchFamily="2" charset="2"/>
              <a:buChar char="§"/>
            </a:pPr>
            <a:r>
              <a:rPr lang="en-US" sz="2000" b="0" i="0" dirty="0">
                <a:solidFill>
                  <a:srgbClr val="000000"/>
                </a:solidFill>
                <a:effectLst/>
                <a:latin typeface="Times New Roman" panose="02020603050405020304" pitchFamily="18" charset="0"/>
              </a:rPr>
              <a:t>VLSI– thousands of transistors on a single microchip</a:t>
            </a:r>
            <a:endParaRPr lang="en-US" sz="2000" dirty="0">
              <a:solidFill>
                <a:srgbClr val="000000"/>
              </a:solidFill>
              <a:latin typeface="Times New Roman" panose="02020603050405020304" pitchFamily="18" charset="0"/>
            </a:endParaRPr>
          </a:p>
          <a:p>
            <a:pPr>
              <a:buFont typeface="Wingdings" panose="05000000000000000000" pitchFamily="2" charset="2"/>
              <a:buChar char="§"/>
            </a:pPr>
            <a:r>
              <a:rPr lang="en-US" sz="2000" b="0" i="0" dirty="0">
                <a:solidFill>
                  <a:srgbClr val="000000"/>
                </a:solidFill>
                <a:effectLst/>
                <a:latin typeface="Times New Roman" panose="02020603050405020304" pitchFamily="18" charset="0"/>
              </a:rPr>
              <a:t>Memory – semiconductor memory (such as RAM, ROM, etc.)</a:t>
            </a:r>
          </a:p>
          <a:p>
            <a:pPr>
              <a:buFont typeface="Wingdings" panose="05000000000000000000" pitchFamily="2" charset="2"/>
              <a:buChar char="§"/>
            </a:pPr>
            <a:r>
              <a:rPr lang="en-US" sz="2000" b="0" i="0" dirty="0">
                <a:solidFill>
                  <a:srgbClr val="000000"/>
                </a:solidFill>
                <a:effectLst/>
                <a:latin typeface="Times New Roman" panose="02020603050405020304" pitchFamily="18" charset="0"/>
              </a:rPr>
              <a:t>Programming language – high level language (Python, C#, Java, JavaScript, Rust, Kotlin, etc.).</a:t>
            </a:r>
            <a:endParaRPr lang="en-US" sz="2000" dirty="0">
              <a:solidFill>
                <a:srgbClr val="000000"/>
              </a:solidFill>
              <a:latin typeface="Times New Roman" panose="02020603050405020304" pitchFamily="18" charset="0"/>
            </a:endParaRPr>
          </a:p>
          <a:p>
            <a:pPr>
              <a:buFont typeface="Wingdings" panose="05000000000000000000" pitchFamily="2" charset="2"/>
              <a:buChar char="§"/>
            </a:pPr>
            <a:r>
              <a:rPr lang="en-US" sz="2000" b="0" i="0" dirty="0">
                <a:solidFill>
                  <a:srgbClr val="000000"/>
                </a:solidFill>
                <a:effectLst/>
                <a:latin typeface="Times New Roman" panose="02020603050405020304" pitchFamily="18" charset="0"/>
              </a:rPr>
              <a:t>size – smaller, cheaper and more efficient than third generation computers.</a:t>
            </a:r>
          </a:p>
          <a:p>
            <a:pPr>
              <a:buFont typeface="Wingdings" panose="05000000000000000000" pitchFamily="2" charset="2"/>
              <a:buChar char="§"/>
            </a:pPr>
            <a:r>
              <a:rPr lang="en-US" sz="2000" b="0" i="0" dirty="0">
                <a:solidFill>
                  <a:srgbClr val="000000"/>
                </a:solidFill>
                <a:effectLst/>
                <a:latin typeface="Times New Roman" panose="02020603050405020304" pitchFamily="18" charset="0"/>
              </a:rPr>
              <a:t>Input / output devices – keyboard, pointing devices, optical scanning, monitor, printer, etc.</a:t>
            </a:r>
            <a:endParaRPr lang="en-US" sz="2000" dirty="0"/>
          </a:p>
        </p:txBody>
      </p:sp>
      <p:sp>
        <p:nvSpPr>
          <p:cNvPr id="4" name="Slide Number Placeholder 3">
            <a:extLst>
              <a:ext uri="{FF2B5EF4-FFF2-40B4-BE49-F238E27FC236}">
                <a16:creationId xmlns:a16="http://schemas.microsoft.com/office/drawing/2014/main" xmlns="" id="{ABB64C32-778E-45BB-9093-745E4B1408CF}"/>
              </a:ext>
            </a:extLst>
          </p:cNvPr>
          <p:cNvSpPr>
            <a:spLocks noGrp="1"/>
          </p:cNvSpPr>
          <p:nvPr>
            <p:ph type="sldNum" sz="quarter" idx="12"/>
          </p:nvPr>
        </p:nvSpPr>
        <p:spPr/>
        <p:txBody>
          <a:bodyPr/>
          <a:lstStyle/>
          <a:p>
            <a:fld id="{F6BA7912-A861-4B29-967D-61DFDB78966D}" type="slidenum">
              <a:rPr lang="en-US" smtClean="0"/>
              <a:t>14</a:t>
            </a:fld>
            <a:endParaRPr lang="en-US"/>
          </a:p>
        </p:txBody>
      </p:sp>
    </p:spTree>
    <p:extLst>
      <p:ext uri="{BB962C8B-B14F-4D97-AF65-F5344CB8AC3E}">
        <p14:creationId xmlns:p14="http://schemas.microsoft.com/office/powerpoint/2010/main" val="385908052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7E3AA4-E882-2DD1-C7DC-35C3CF8944E7}"/>
              </a:ext>
            </a:extLst>
          </p:cNvPr>
          <p:cNvSpPr>
            <a:spLocks noGrp="1"/>
          </p:cNvSpPr>
          <p:nvPr>
            <p:ph type="title"/>
          </p:nvPr>
        </p:nvSpPr>
        <p:spPr/>
        <p:txBody>
          <a:bodyPr>
            <a:normAutofit/>
          </a:bodyPr>
          <a:lstStyle/>
          <a:p>
            <a:r>
              <a:rPr lang="en-US" sz="3200" b="1" dirty="0"/>
              <a:t>5.Fifth generation of computer</a:t>
            </a:r>
          </a:p>
        </p:txBody>
      </p:sp>
      <p:sp>
        <p:nvSpPr>
          <p:cNvPr id="3" name="Content Placeholder 2">
            <a:extLst>
              <a:ext uri="{FF2B5EF4-FFF2-40B4-BE49-F238E27FC236}">
                <a16:creationId xmlns:a16="http://schemas.microsoft.com/office/drawing/2014/main" xmlns="" id="{00E287A0-027C-1D40-A983-8C5513AB1852}"/>
              </a:ext>
            </a:extLst>
          </p:cNvPr>
          <p:cNvSpPr>
            <a:spLocks noGrp="1"/>
          </p:cNvSpPr>
          <p:nvPr>
            <p:ph idx="1"/>
          </p:nvPr>
        </p:nvSpPr>
        <p:spPr/>
        <p:txBody>
          <a:bodyPr>
            <a:normAutofit/>
          </a:bodyPr>
          <a:lstStyle/>
          <a:p>
            <a:pPr>
              <a:buFont typeface="Wingdings" panose="05000000000000000000" pitchFamily="2" charset="2"/>
              <a:buChar char="§"/>
            </a:pPr>
            <a:r>
              <a:rPr lang="en-US" sz="2000" b="0" i="0" dirty="0">
                <a:solidFill>
                  <a:srgbClr val="000000"/>
                </a:solidFill>
                <a:effectLst/>
                <a:latin typeface="Times New Roman" panose="02020603050405020304" pitchFamily="18" charset="0"/>
              </a:rPr>
              <a:t>Main electronic component: based on artificial intelligence, uses the Ultra Large-Scale Integration (ULSI) technology and parallel processing method.</a:t>
            </a:r>
          </a:p>
          <a:p>
            <a:pPr>
              <a:buFont typeface="Wingdings" panose="05000000000000000000" pitchFamily="2" charset="2"/>
              <a:buChar char="§"/>
            </a:pPr>
            <a:r>
              <a:rPr lang="en-US" sz="2000" b="0" i="0" dirty="0">
                <a:solidFill>
                  <a:srgbClr val="000000"/>
                </a:solidFill>
                <a:effectLst/>
                <a:latin typeface="Times New Roman" panose="02020603050405020304" pitchFamily="18" charset="0"/>
              </a:rPr>
              <a:t>Language – understand natural language (human language).</a:t>
            </a:r>
          </a:p>
          <a:p>
            <a:pPr>
              <a:buFont typeface="Wingdings" panose="05000000000000000000" pitchFamily="2" charset="2"/>
              <a:buChar char="§"/>
            </a:pPr>
            <a:r>
              <a:rPr lang="en-US" sz="2000" b="0" i="0" dirty="0">
                <a:solidFill>
                  <a:srgbClr val="000000"/>
                </a:solidFill>
                <a:effectLst/>
                <a:latin typeface="Times New Roman" panose="02020603050405020304" pitchFamily="18" charset="0"/>
              </a:rPr>
              <a:t>Power – consume less power and generate less heat.</a:t>
            </a:r>
          </a:p>
          <a:p>
            <a:pPr>
              <a:buFont typeface="Wingdings" panose="05000000000000000000" pitchFamily="2" charset="2"/>
              <a:buChar char="§"/>
            </a:pPr>
            <a:r>
              <a:rPr lang="en-US" sz="2000" b="0" i="0" dirty="0">
                <a:solidFill>
                  <a:srgbClr val="000000"/>
                </a:solidFill>
                <a:effectLst/>
                <a:latin typeface="Times New Roman" panose="02020603050405020304" pitchFamily="18" charset="0"/>
              </a:rPr>
              <a:t>size – portable and small in size, and have a huge storage capacity.</a:t>
            </a:r>
          </a:p>
          <a:p>
            <a:pPr>
              <a:buFont typeface="Wingdings" panose="05000000000000000000" pitchFamily="2" charset="2"/>
              <a:buChar char="§"/>
            </a:pPr>
            <a:r>
              <a:rPr lang="en-US" sz="2000" b="0" i="0" dirty="0">
                <a:solidFill>
                  <a:srgbClr val="000000"/>
                </a:solidFill>
                <a:effectLst/>
                <a:latin typeface="Times New Roman" panose="02020603050405020304" pitchFamily="18" charset="0"/>
              </a:rPr>
              <a:t>Input / output device – keyboard, monitor, mouse, trackpad (or touchpad), touchscreen, pen, speech input (</a:t>
            </a:r>
            <a:r>
              <a:rPr lang="en-US" sz="2000" b="0" i="0" dirty="0" err="1">
                <a:solidFill>
                  <a:srgbClr val="000000"/>
                </a:solidFill>
                <a:effectLst/>
                <a:latin typeface="Times New Roman" panose="02020603050405020304" pitchFamily="18" charset="0"/>
              </a:rPr>
              <a:t>recognise</a:t>
            </a:r>
            <a:r>
              <a:rPr lang="en-US" sz="2000" b="0" i="0" dirty="0">
                <a:solidFill>
                  <a:srgbClr val="000000"/>
                </a:solidFill>
                <a:effectLst/>
                <a:latin typeface="Times New Roman" panose="02020603050405020304" pitchFamily="18" charset="0"/>
              </a:rPr>
              <a:t> voice / speech), light scanner, printer, etc.</a:t>
            </a:r>
            <a:endParaRPr lang="en-US" sz="2000" dirty="0"/>
          </a:p>
        </p:txBody>
      </p:sp>
      <p:sp>
        <p:nvSpPr>
          <p:cNvPr id="4" name="Slide Number Placeholder 3">
            <a:extLst>
              <a:ext uri="{FF2B5EF4-FFF2-40B4-BE49-F238E27FC236}">
                <a16:creationId xmlns:a16="http://schemas.microsoft.com/office/drawing/2014/main" xmlns="" id="{3789FEBE-61AF-4FF0-99BF-F8647BED1FDF}"/>
              </a:ext>
            </a:extLst>
          </p:cNvPr>
          <p:cNvSpPr>
            <a:spLocks noGrp="1"/>
          </p:cNvSpPr>
          <p:nvPr>
            <p:ph type="sldNum" sz="quarter" idx="12"/>
          </p:nvPr>
        </p:nvSpPr>
        <p:spPr/>
        <p:txBody>
          <a:bodyPr/>
          <a:lstStyle/>
          <a:p>
            <a:fld id="{F6BA7912-A861-4B29-967D-61DFDB78966D}" type="slidenum">
              <a:rPr lang="en-US" smtClean="0"/>
              <a:t>15</a:t>
            </a:fld>
            <a:endParaRPr lang="en-US"/>
          </a:p>
        </p:txBody>
      </p:sp>
    </p:spTree>
    <p:extLst>
      <p:ext uri="{BB962C8B-B14F-4D97-AF65-F5344CB8AC3E}">
        <p14:creationId xmlns:p14="http://schemas.microsoft.com/office/powerpoint/2010/main" val="150219368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6ED26E-BC6A-AA53-1AEE-F9052286FAB0}"/>
              </a:ext>
            </a:extLst>
          </p:cNvPr>
          <p:cNvSpPr>
            <a:spLocks noGrp="1"/>
          </p:cNvSpPr>
          <p:nvPr>
            <p:ph type="title"/>
          </p:nvPr>
        </p:nvSpPr>
        <p:spPr/>
        <p:txBody>
          <a:bodyPr/>
          <a:lstStyle/>
          <a:p>
            <a:r>
              <a:rPr lang="en-US" dirty="0"/>
              <a:t>Application of computer</a:t>
            </a:r>
          </a:p>
        </p:txBody>
      </p:sp>
      <p:sp>
        <p:nvSpPr>
          <p:cNvPr id="3" name="Content Placeholder 2">
            <a:extLst>
              <a:ext uri="{FF2B5EF4-FFF2-40B4-BE49-F238E27FC236}">
                <a16:creationId xmlns:a16="http://schemas.microsoft.com/office/drawing/2014/main" xmlns="" id="{D5823076-CEAF-9E91-CCF6-E24B932B23BA}"/>
              </a:ext>
            </a:extLst>
          </p:cNvPr>
          <p:cNvSpPr>
            <a:spLocks noGrp="1"/>
          </p:cNvSpPr>
          <p:nvPr>
            <p:ph idx="1"/>
          </p:nvPr>
        </p:nvSpPr>
        <p:spPr>
          <a:xfrm>
            <a:off x="2824186" y="1905000"/>
            <a:ext cx="9599430" cy="4376689"/>
          </a:xfrm>
        </p:spPr>
        <p:txBody>
          <a:bodyPr/>
          <a:lstStyle/>
          <a:p>
            <a:pPr>
              <a:buFont typeface="Wingdings" panose="05000000000000000000" pitchFamily="2" charset="2"/>
              <a:buChar char="§"/>
            </a:pPr>
            <a:r>
              <a:rPr lang="en-US" sz="2000" dirty="0">
                <a:solidFill>
                  <a:schemeClr val="tx1"/>
                </a:solidFill>
              </a:rPr>
              <a:t>Banking</a:t>
            </a:r>
          </a:p>
          <a:p>
            <a:pPr>
              <a:buFont typeface="Wingdings" panose="05000000000000000000" pitchFamily="2" charset="2"/>
              <a:buChar char="§"/>
            </a:pPr>
            <a:r>
              <a:rPr lang="en-US" sz="2000" dirty="0">
                <a:solidFill>
                  <a:schemeClr val="tx1"/>
                </a:solidFill>
              </a:rPr>
              <a:t>Education</a:t>
            </a:r>
          </a:p>
          <a:p>
            <a:pPr>
              <a:buFont typeface="Wingdings" panose="05000000000000000000" pitchFamily="2" charset="2"/>
              <a:buChar char="§"/>
            </a:pPr>
            <a:r>
              <a:rPr lang="en-US" sz="2000" dirty="0">
                <a:solidFill>
                  <a:schemeClr val="tx1"/>
                </a:solidFill>
              </a:rPr>
              <a:t>Hospital</a:t>
            </a:r>
          </a:p>
          <a:p>
            <a:pPr>
              <a:buFont typeface="Wingdings" panose="05000000000000000000" pitchFamily="2" charset="2"/>
              <a:buChar char="§"/>
            </a:pPr>
            <a:r>
              <a:rPr lang="en-US" sz="2000" dirty="0">
                <a:solidFill>
                  <a:schemeClr val="tx1"/>
                </a:solidFill>
              </a:rPr>
              <a:t>Entertainment</a:t>
            </a:r>
          </a:p>
          <a:p>
            <a:pPr>
              <a:buFont typeface="Wingdings" panose="05000000000000000000" pitchFamily="2" charset="2"/>
              <a:buChar char="§"/>
            </a:pPr>
            <a:r>
              <a:rPr lang="en-US" sz="2000" dirty="0">
                <a:solidFill>
                  <a:schemeClr val="tx1"/>
                </a:solidFill>
                <a:cs typeface="Heebo" pitchFamily="2" charset="-79"/>
              </a:rPr>
              <a:t>Industry</a:t>
            </a:r>
            <a:endParaRPr lang="en-US" sz="2000" dirty="0">
              <a:solidFill>
                <a:schemeClr val="tx1"/>
              </a:solidFill>
            </a:endParaRPr>
          </a:p>
          <a:p>
            <a:pPr>
              <a:buFont typeface="Wingdings" panose="05000000000000000000" pitchFamily="2" charset="2"/>
              <a:buChar char="§"/>
            </a:pPr>
            <a:r>
              <a:rPr lang="en-US" sz="2000" i="0" dirty="0">
                <a:solidFill>
                  <a:schemeClr val="tx1"/>
                </a:solidFill>
                <a:effectLst/>
                <a:cs typeface="Heebo" pitchFamily="2" charset="-79"/>
              </a:rPr>
              <a:t>Banking</a:t>
            </a:r>
            <a:endParaRPr lang="en-US" sz="2000" dirty="0">
              <a:solidFill>
                <a:schemeClr val="tx1"/>
              </a:solidFill>
            </a:endParaRPr>
          </a:p>
          <a:p>
            <a:pPr>
              <a:buFont typeface="Wingdings" panose="05000000000000000000" pitchFamily="2" charset="2"/>
              <a:buChar char="§"/>
            </a:pPr>
            <a:r>
              <a:rPr lang="en-US" sz="2000" i="0" dirty="0">
                <a:solidFill>
                  <a:schemeClr val="tx1"/>
                </a:solidFill>
                <a:effectLst/>
                <a:cs typeface="Heebo" pitchFamily="2" charset="-79"/>
              </a:rPr>
              <a:t>Arts</a:t>
            </a:r>
          </a:p>
          <a:p>
            <a:endParaRPr lang="en-US" dirty="0"/>
          </a:p>
        </p:txBody>
      </p:sp>
      <p:sp>
        <p:nvSpPr>
          <p:cNvPr id="4" name="Slide Number Placeholder 3">
            <a:extLst>
              <a:ext uri="{FF2B5EF4-FFF2-40B4-BE49-F238E27FC236}">
                <a16:creationId xmlns:a16="http://schemas.microsoft.com/office/drawing/2014/main" xmlns="" id="{DD83BDCD-774D-4335-8D6E-F63F0CC0F5D6}"/>
              </a:ext>
            </a:extLst>
          </p:cNvPr>
          <p:cNvSpPr>
            <a:spLocks noGrp="1"/>
          </p:cNvSpPr>
          <p:nvPr>
            <p:ph type="sldNum" sz="quarter" idx="12"/>
          </p:nvPr>
        </p:nvSpPr>
        <p:spPr/>
        <p:txBody>
          <a:bodyPr/>
          <a:lstStyle/>
          <a:p>
            <a:fld id="{F6BA7912-A861-4B29-967D-61DFDB78966D}" type="slidenum">
              <a:rPr lang="en-US" smtClean="0"/>
              <a:t>16</a:t>
            </a:fld>
            <a:endParaRPr lang="en-US"/>
          </a:p>
        </p:txBody>
      </p:sp>
      <p:pic>
        <p:nvPicPr>
          <p:cNvPr id="5" name="Picture 4">
            <a:extLst>
              <a:ext uri="{FF2B5EF4-FFF2-40B4-BE49-F238E27FC236}">
                <a16:creationId xmlns:a16="http://schemas.microsoft.com/office/drawing/2014/main" xmlns="" id="{4B0FA866-66AE-8836-48B0-72228B74DB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5368" y="1905000"/>
            <a:ext cx="6000042" cy="3912704"/>
          </a:xfrm>
          <a:prstGeom prst="rect">
            <a:avLst/>
          </a:prstGeom>
        </p:spPr>
      </p:pic>
    </p:spTree>
    <p:extLst>
      <p:ext uri="{BB962C8B-B14F-4D97-AF65-F5344CB8AC3E}">
        <p14:creationId xmlns:p14="http://schemas.microsoft.com/office/powerpoint/2010/main" val="377738393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7FE213E-0E92-E3F0-5F16-71354D095BC4}"/>
              </a:ext>
            </a:extLst>
          </p:cNvPr>
          <p:cNvSpPr>
            <a:spLocks noGrp="1"/>
          </p:cNvSpPr>
          <p:nvPr>
            <p:ph idx="1"/>
          </p:nvPr>
        </p:nvSpPr>
        <p:spPr>
          <a:xfrm>
            <a:off x="3102480" y="613035"/>
            <a:ext cx="8599189" cy="6026304"/>
          </a:xfrm>
        </p:spPr>
        <p:txBody>
          <a:bodyPr>
            <a:normAutofit fontScale="92500" lnSpcReduction="10000"/>
          </a:bodyPr>
          <a:lstStyle/>
          <a:p>
            <a:pPr marL="0" indent="0">
              <a:buNone/>
            </a:pPr>
            <a:r>
              <a:rPr lang="en-US" sz="2400" b="1" u="sng" dirty="0"/>
              <a:t>Banking:</a:t>
            </a:r>
            <a:endParaRPr lang="en-US" sz="2400" dirty="0"/>
          </a:p>
          <a:p>
            <a:pPr marL="0" indent="0">
              <a:buNone/>
            </a:pPr>
            <a:r>
              <a:rPr lang="en-US" b="0" i="0" dirty="0">
                <a:solidFill>
                  <a:srgbClr val="000000"/>
                </a:solidFill>
                <a:effectLst/>
                <a:latin typeface="Nunito" pitchFamily="2" charset="0"/>
              </a:rPr>
              <a:t>              </a:t>
            </a:r>
            <a:r>
              <a:rPr lang="en-US" sz="2000" b="0" i="0" dirty="0">
                <a:solidFill>
                  <a:srgbClr val="000000"/>
                </a:solidFill>
                <a:effectLst/>
              </a:rPr>
              <a:t>In the banking sector, computers are used to store details of customers and conduct transactions, such as withdrawal and deposit of money through ATMs. Banks have reduced manual errors and expenses to a great extent through extensive use of computers.</a:t>
            </a:r>
          </a:p>
          <a:p>
            <a:pPr marL="0" indent="0">
              <a:buNone/>
            </a:pPr>
            <a:endParaRPr lang="en-US" b="0" i="0" dirty="0">
              <a:solidFill>
                <a:srgbClr val="000000"/>
              </a:solidFill>
              <a:effectLst/>
              <a:latin typeface="Nunito" pitchFamily="2" charset="0"/>
            </a:endParaRPr>
          </a:p>
          <a:p>
            <a:pPr marL="0" indent="0">
              <a:buNone/>
            </a:pPr>
            <a:r>
              <a:rPr lang="en-US" sz="2400" b="1" i="0" u="sng" dirty="0">
                <a:solidFill>
                  <a:srgbClr val="000000"/>
                </a:solidFill>
                <a:effectLst/>
                <a:latin typeface="Heebo" panose="020B0604020202020204" pitchFamily="2" charset="-79"/>
                <a:cs typeface="Heebo" panose="020B0604020202020204" pitchFamily="2" charset="-79"/>
              </a:rPr>
              <a:t>Education:</a:t>
            </a:r>
          </a:p>
          <a:p>
            <a:pPr marL="0" indent="0">
              <a:buNone/>
            </a:pPr>
            <a:r>
              <a:rPr lang="en-US" dirty="0">
                <a:solidFill>
                  <a:srgbClr val="000000"/>
                </a:solidFill>
                <a:latin typeface="Heebo" panose="020B0604020202020204" pitchFamily="2" charset="-79"/>
                <a:cs typeface="Heebo" panose="020B0604020202020204" pitchFamily="2" charset="-79"/>
              </a:rPr>
              <a:t>		</a:t>
            </a:r>
            <a:r>
              <a:rPr lang="en-US" sz="2000" b="0" i="0" dirty="0">
                <a:solidFill>
                  <a:srgbClr val="000000"/>
                </a:solidFill>
                <a:effectLst/>
              </a:rPr>
              <a:t>Computers are used in education sector through online classes, online examinations, referring e-books, online tutoring, etc. They help in increased use of audio-visual aids in the education field.</a:t>
            </a:r>
          </a:p>
          <a:p>
            <a:pPr marL="0" indent="0">
              <a:buNone/>
            </a:pPr>
            <a:endParaRPr lang="en-US" dirty="0">
              <a:solidFill>
                <a:srgbClr val="000000"/>
              </a:solidFill>
              <a:latin typeface="Nunito" pitchFamily="2" charset="0"/>
              <a:cs typeface="Heebo" panose="020B0604020202020204" pitchFamily="2" charset="-79"/>
            </a:endParaRPr>
          </a:p>
          <a:p>
            <a:pPr marL="0" indent="0">
              <a:buNone/>
            </a:pPr>
            <a:r>
              <a:rPr lang="en-US" sz="2400" b="1" u="sng" dirty="0">
                <a:solidFill>
                  <a:srgbClr val="000000"/>
                </a:solidFill>
                <a:latin typeface="Nunito" pitchFamily="2" charset="0"/>
                <a:cs typeface="Heebo" panose="020B0604020202020204" pitchFamily="2" charset="-79"/>
              </a:rPr>
              <a:t>Hospital:</a:t>
            </a:r>
            <a:endParaRPr lang="en-US" sz="2400" dirty="0">
              <a:solidFill>
                <a:srgbClr val="000000"/>
              </a:solidFill>
              <a:latin typeface="Nunito" pitchFamily="2" charset="0"/>
              <a:cs typeface="Heebo" panose="020B0604020202020204" pitchFamily="2" charset="-79"/>
            </a:endParaRPr>
          </a:p>
          <a:p>
            <a:pPr marL="0" indent="0">
              <a:buNone/>
            </a:pPr>
            <a:r>
              <a:rPr lang="en-US" dirty="0">
                <a:solidFill>
                  <a:srgbClr val="000000"/>
                </a:solidFill>
                <a:latin typeface="Nunito" pitchFamily="2" charset="0"/>
                <a:cs typeface="Heebo" panose="020B0604020202020204" pitchFamily="2" charset="-79"/>
              </a:rPr>
              <a:t>		</a:t>
            </a:r>
            <a:r>
              <a:rPr lang="en-US" sz="2200" b="0" i="0" dirty="0">
                <a:solidFill>
                  <a:srgbClr val="000000"/>
                </a:solidFill>
                <a:effectLst/>
                <a:cs typeface="Calibri" panose="020F0502020204030204" pitchFamily="34" charset="0"/>
              </a:rPr>
              <a:t>Computers are used in hospitals to maintain a database of patients’ history, diagnosis, X-rays, live monitoring of patients, etc. Surgeons nowadays use robotic surgical devices to perform delicate operations, and conduct surgeries remotely. Virtual reality technologies are also used for training purposes. It also helps to monitor the fetus inside the mother’s womb.</a:t>
            </a:r>
            <a:endParaRPr lang="en-US" sz="2200" dirty="0">
              <a:solidFill>
                <a:srgbClr val="000000"/>
              </a:solidFill>
              <a:cs typeface="Calibri" panose="020F0502020204030204" pitchFamily="34" charset="0"/>
            </a:endParaRPr>
          </a:p>
          <a:p>
            <a:pPr marL="0" indent="0">
              <a:buNone/>
            </a:pPr>
            <a:endParaRPr lang="en-US" b="0" i="0" dirty="0">
              <a:solidFill>
                <a:srgbClr val="000000"/>
              </a:solidFill>
              <a:effectLst/>
              <a:latin typeface="Heebo" panose="020B0604020202020204" pitchFamily="2" charset="-79"/>
              <a:cs typeface="Heebo" panose="020B0604020202020204" pitchFamily="2" charset="-79"/>
            </a:endParaRPr>
          </a:p>
          <a:p>
            <a:pPr marL="0" indent="0">
              <a:buNone/>
            </a:pPr>
            <a:endParaRPr lang="en-US" dirty="0">
              <a:solidFill>
                <a:srgbClr val="000000"/>
              </a:solidFill>
              <a:latin typeface="Nunito" pitchFamily="2" charset="0"/>
            </a:endParaRPr>
          </a:p>
          <a:p>
            <a:pPr marL="0" indent="0">
              <a:buNone/>
            </a:pPr>
            <a:endParaRPr lang="en-US" b="0" i="0" dirty="0">
              <a:solidFill>
                <a:srgbClr val="000000"/>
              </a:solidFill>
              <a:effectLst/>
              <a:latin typeface="Nunito" pitchFamily="2" charset="0"/>
            </a:endParaRPr>
          </a:p>
          <a:p>
            <a:pPr marL="0" indent="0">
              <a:buNone/>
            </a:pPr>
            <a:endParaRPr lang="en-US" dirty="0">
              <a:solidFill>
                <a:srgbClr val="000000"/>
              </a:solidFill>
              <a:latin typeface="Nunito" pitchFamily="2" charset="0"/>
            </a:endParaRPr>
          </a:p>
          <a:p>
            <a:pPr marL="0" indent="0">
              <a:buNone/>
            </a:pPr>
            <a:endParaRPr lang="en-US" dirty="0"/>
          </a:p>
          <a:p>
            <a:endParaRPr lang="en-US" dirty="0"/>
          </a:p>
        </p:txBody>
      </p:sp>
      <p:sp>
        <p:nvSpPr>
          <p:cNvPr id="2" name="Slide Number Placeholder 1">
            <a:extLst>
              <a:ext uri="{FF2B5EF4-FFF2-40B4-BE49-F238E27FC236}">
                <a16:creationId xmlns:a16="http://schemas.microsoft.com/office/drawing/2014/main" xmlns="" id="{D7EF8A8A-9E34-4888-85E6-D07F6C0C74F9}"/>
              </a:ext>
            </a:extLst>
          </p:cNvPr>
          <p:cNvSpPr>
            <a:spLocks noGrp="1"/>
          </p:cNvSpPr>
          <p:nvPr>
            <p:ph type="sldNum" sz="quarter" idx="12"/>
          </p:nvPr>
        </p:nvSpPr>
        <p:spPr/>
        <p:txBody>
          <a:bodyPr/>
          <a:lstStyle/>
          <a:p>
            <a:fld id="{F6BA7912-A861-4B29-967D-61DFDB78966D}" type="slidenum">
              <a:rPr lang="en-US" smtClean="0"/>
              <a:t>17</a:t>
            </a:fld>
            <a:endParaRPr lang="en-US"/>
          </a:p>
        </p:txBody>
      </p:sp>
    </p:spTree>
    <p:extLst>
      <p:ext uri="{BB962C8B-B14F-4D97-AF65-F5344CB8AC3E}">
        <p14:creationId xmlns:p14="http://schemas.microsoft.com/office/powerpoint/2010/main" val="145311570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AB90CD4-BAE7-F439-B6BE-954938FC771E}"/>
              </a:ext>
            </a:extLst>
          </p:cNvPr>
          <p:cNvSpPr>
            <a:spLocks noGrp="1"/>
          </p:cNvSpPr>
          <p:nvPr>
            <p:ph idx="1"/>
          </p:nvPr>
        </p:nvSpPr>
        <p:spPr>
          <a:xfrm>
            <a:off x="3223729" y="1007707"/>
            <a:ext cx="8596668" cy="5850293"/>
          </a:xfrm>
        </p:spPr>
        <p:txBody>
          <a:bodyPr/>
          <a:lstStyle/>
          <a:p>
            <a:pPr marL="0" indent="0">
              <a:buNone/>
            </a:pPr>
            <a:r>
              <a:rPr lang="en-US" sz="2400" b="1" i="0" u="sng" dirty="0">
                <a:solidFill>
                  <a:srgbClr val="000000"/>
                </a:solidFill>
                <a:effectLst/>
                <a:latin typeface="Heebo" pitchFamily="2" charset="-79"/>
                <a:cs typeface="Heebo" pitchFamily="2" charset="-79"/>
              </a:rPr>
              <a:t>Entertainment</a:t>
            </a:r>
            <a:r>
              <a:rPr lang="en-US" sz="2400" b="1" u="sng" dirty="0">
                <a:solidFill>
                  <a:srgbClr val="000000"/>
                </a:solidFill>
                <a:latin typeface="Heebo" pitchFamily="2" charset="-79"/>
                <a:cs typeface="Heebo" pitchFamily="2" charset="-79"/>
              </a:rPr>
              <a:t>:</a:t>
            </a:r>
            <a:endParaRPr lang="en-US" sz="2400" b="0" i="0" u="sng" dirty="0">
              <a:solidFill>
                <a:srgbClr val="000000"/>
              </a:solidFill>
              <a:effectLst/>
              <a:latin typeface="Heebo" pitchFamily="2" charset="-79"/>
              <a:cs typeface="Heebo" pitchFamily="2" charset="-79"/>
            </a:endParaRPr>
          </a:p>
          <a:p>
            <a:pPr marL="0" indent="0">
              <a:buNone/>
            </a:pPr>
            <a:r>
              <a:rPr lang="en-US" dirty="0">
                <a:solidFill>
                  <a:srgbClr val="000000"/>
                </a:solidFill>
                <a:latin typeface="Heebo" pitchFamily="2" charset="-79"/>
                <a:cs typeface="Heebo" pitchFamily="2" charset="-79"/>
              </a:rPr>
              <a:t>		</a:t>
            </a:r>
            <a:r>
              <a:rPr lang="en-US" sz="2000" dirty="0">
                <a:solidFill>
                  <a:srgbClr val="000000"/>
                </a:solidFill>
                <a:latin typeface="Heebo" pitchFamily="2" charset="-79"/>
                <a:cs typeface="Heebo" pitchFamily="2" charset="-79"/>
              </a:rPr>
              <a:t>	</a:t>
            </a:r>
            <a:r>
              <a:rPr lang="en-US" sz="2000" b="0" i="0" dirty="0">
                <a:solidFill>
                  <a:srgbClr val="000000"/>
                </a:solidFill>
                <a:effectLst/>
              </a:rPr>
              <a:t>Computers help to watch movies online, play games online; act as a virtual entertainer in playing games, listening to music, etc. MIDI instruments greatly help people in the entertainment industry in recording music with artificial instruments. Videos can be fed from computers to full screen televisions. Photo editors are available with fabulous features.</a:t>
            </a:r>
            <a:endParaRPr lang="en-US" sz="2000" b="0" i="0" dirty="0">
              <a:solidFill>
                <a:srgbClr val="000000"/>
              </a:solidFill>
              <a:effectLst/>
              <a:cs typeface="Heebo" pitchFamily="2" charset="-79"/>
            </a:endParaRPr>
          </a:p>
          <a:p>
            <a:pPr marL="0" indent="0">
              <a:buNone/>
            </a:pPr>
            <a:endParaRPr lang="en-US" b="0" i="0" dirty="0">
              <a:solidFill>
                <a:srgbClr val="000000"/>
              </a:solidFill>
              <a:effectLst/>
              <a:latin typeface="Heebo" pitchFamily="2" charset="-79"/>
              <a:cs typeface="Heebo" pitchFamily="2" charset="-79"/>
            </a:endParaRPr>
          </a:p>
          <a:p>
            <a:pPr marL="0" indent="0">
              <a:buNone/>
            </a:pPr>
            <a:r>
              <a:rPr lang="en-US" sz="2400" b="1" i="0" u="sng" dirty="0">
                <a:solidFill>
                  <a:srgbClr val="000000"/>
                </a:solidFill>
                <a:effectLst/>
                <a:latin typeface="Heebo" pitchFamily="2" charset="-79"/>
                <a:cs typeface="Heebo" pitchFamily="2" charset="-79"/>
              </a:rPr>
              <a:t>Industry:</a:t>
            </a:r>
          </a:p>
          <a:p>
            <a:pPr marL="0" indent="0">
              <a:buNone/>
            </a:pPr>
            <a:r>
              <a:rPr lang="en-US" dirty="0">
                <a:solidFill>
                  <a:srgbClr val="000000"/>
                </a:solidFill>
                <a:latin typeface="Heebo" pitchFamily="2" charset="-79"/>
                <a:cs typeface="Heebo" pitchFamily="2" charset="-79"/>
              </a:rPr>
              <a:t>		</a:t>
            </a:r>
            <a:r>
              <a:rPr lang="en-US" sz="2000" b="0" i="0" dirty="0">
                <a:solidFill>
                  <a:srgbClr val="000000"/>
                </a:solidFill>
                <a:effectLst/>
              </a:rPr>
              <a:t>Computers are used to perform several tasks in industries like managing inventory, designing purpose, creating virtual sample products, interior designing, video conferencing, etc. Online marketing has seen a great revolution in its ability to sell various products to inaccessible corners like interior or rural areas. Stock markets have seen phenomenal participation from different levels of people through the use of computers.</a:t>
            </a:r>
            <a:endParaRPr lang="en-US" sz="2000" b="0" i="0" dirty="0">
              <a:solidFill>
                <a:srgbClr val="000000"/>
              </a:solidFill>
              <a:effectLst/>
              <a:cs typeface="Heebo" pitchFamily="2" charset="-79"/>
            </a:endParaRPr>
          </a:p>
          <a:p>
            <a:pPr marL="0" indent="0">
              <a:buNone/>
            </a:pPr>
            <a:endParaRPr lang="en-US" b="0" i="0" dirty="0">
              <a:solidFill>
                <a:srgbClr val="000000"/>
              </a:solidFill>
              <a:effectLst/>
              <a:latin typeface="Heebo" pitchFamily="2" charset="-79"/>
              <a:cs typeface="Heebo" pitchFamily="2" charset="-79"/>
            </a:endParaRPr>
          </a:p>
          <a:p>
            <a:pPr marL="0" indent="0">
              <a:buNone/>
            </a:pPr>
            <a:endParaRPr lang="en-US" dirty="0"/>
          </a:p>
        </p:txBody>
      </p:sp>
      <p:sp>
        <p:nvSpPr>
          <p:cNvPr id="2" name="Slide Number Placeholder 1">
            <a:extLst>
              <a:ext uri="{FF2B5EF4-FFF2-40B4-BE49-F238E27FC236}">
                <a16:creationId xmlns:a16="http://schemas.microsoft.com/office/drawing/2014/main" xmlns="" id="{0A7ABF65-5292-46A5-A25D-F1EF6A376A02}"/>
              </a:ext>
            </a:extLst>
          </p:cNvPr>
          <p:cNvSpPr>
            <a:spLocks noGrp="1"/>
          </p:cNvSpPr>
          <p:nvPr>
            <p:ph type="sldNum" sz="quarter" idx="12"/>
          </p:nvPr>
        </p:nvSpPr>
        <p:spPr/>
        <p:txBody>
          <a:bodyPr/>
          <a:lstStyle/>
          <a:p>
            <a:fld id="{F6BA7912-A861-4B29-967D-61DFDB78966D}" type="slidenum">
              <a:rPr lang="en-US" smtClean="0"/>
              <a:t>18</a:t>
            </a:fld>
            <a:endParaRPr lang="en-US"/>
          </a:p>
        </p:txBody>
      </p:sp>
    </p:spTree>
    <p:extLst>
      <p:ext uri="{BB962C8B-B14F-4D97-AF65-F5344CB8AC3E}">
        <p14:creationId xmlns:p14="http://schemas.microsoft.com/office/powerpoint/2010/main" val="291265817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AD229F2-854C-6955-99CD-6BBB0FDCD73A}"/>
              </a:ext>
            </a:extLst>
          </p:cNvPr>
          <p:cNvSpPr>
            <a:spLocks noGrp="1"/>
          </p:cNvSpPr>
          <p:nvPr>
            <p:ph idx="1"/>
          </p:nvPr>
        </p:nvSpPr>
        <p:spPr>
          <a:xfrm>
            <a:off x="2975810" y="1088382"/>
            <a:ext cx="8596668" cy="5727463"/>
          </a:xfrm>
        </p:spPr>
        <p:txBody>
          <a:bodyPr>
            <a:normAutofit/>
          </a:bodyPr>
          <a:lstStyle/>
          <a:p>
            <a:pPr marL="0" indent="0" algn="just">
              <a:buNone/>
            </a:pPr>
            <a:r>
              <a:rPr lang="en-US" sz="2400" b="1" i="0" u="sng" dirty="0">
                <a:solidFill>
                  <a:srgbClr val="000000"/>
                </a:solidFill>
                <a:effectLst/>
                <a:latin typeface="Heebo" pitchFamily="2" charset="-79"/>
                <a:cs typeface="Heebo" pitchFamily="2" charset="-79"/>
              </a:rPr>
              <a:t>Arts:</a:t>
            </a:r>
          </a:p>
          <a:p>
            <a:pPr marL="0" indent="0" algn="just">
              <a:buNone/>
            </a:pPr>
            <a:r>
              <a:rPr lang="en-US" dirty="0">
                <a:solidFill>
                  <a:srgbClr val="000000"/>
                </a:solidFill>
                <a:latin typeface="Heebo" pitchFamily="2" charset="-79"/>
                <a:cs typeface="Heebo" pitchFamily="2" charset="-79"/>
              </a:rPr>
              <a:t>	</a:t>
            </a:r>
            <a:r>
              <a:rPr lang="en-US" sz="2000" b="0" i="0" dirty="0">
                <a:solidFill>
                  <a:srgbClr val="000000"/>
                </a:solidFill>
                <a:effectLst/>
              </a:rPr>
              <a:t>Computers are extensively used in dance, photography, arts and culture. The fluid movement of dance can be shown live via animation. Photos can be digitized using computers.</a:t>
            </a:r>
          </a:p>
          <a:p>
            <a:pPr marL="0" indent="0">
              <a:buNone/>
            </a:pPr>
            <a:endParaRPr lang="en-US" dirty="0"/>
          </a:p>
          <a:p>
            <a:pPr marL="0" indent="0">
              <a:buNone/>
            </a:pPr>
            <a:r>
              <a:rPr lang="en-US" dirty="0"/>
              <a:t/>
            </a:r>
            <a:br>
              <a:rPr lang="en-US" dirty="0"/>
            </a:br>
            <a:endParaRPr lang="en-US" b="0" i="0" dirty="0">
              <a:solidFill>
                <a:srgbClr val="000000"/>
              </a:solidFill>
              <a:effectLst/>
              <a:latin typeface="Heebo" pitchFamily="2" charset="-79"/>
              <a:cs typeface="Heebo" pitchFamily="2" charset="-79"/>
            </a:endParaRPr>
          </a:p>
        </p:txBody>
      </p:sp>
      <p:sp>
        <p:nvSpPr>
          <p:cNvPr id="2" name="Slide Number Placeholder 1">
            <a:extLst>
              <a:ext uri="{FF2B5EF4-FFF2-40B4-BE49-F238E27FC236}">
                <a16:creationId xmlns:a16="http://schemas.microsoft.com/office/drawing/2014/main" xmlns="" id="{F085B35F-7D95-48E6-A1F3-3A3455389084}"/>
              </a:ext>
            </a:extLst>
          </p:cNvPr>
          <p:cNvSpPr>
            <a:spLocks noGrp="1"/>
          </p:cNvSpPr>
          <p:nvPr>
            <p:ph type="sldNum" sz="quarter" idx="12"/>
          </p:nvPr>
        </p:nvSpPr>
        <p:spPr/>
        <p:txBody>
          <a:bodyPr/>
          <a:lstStyle/>
          <a:p>
            <a:fld id="{F6BA7912-A861-4B29-967D-61DFDB78966D}" type="slidenum">
              <a:rPr lang="en-US" smtClean="0"/>
              <a:t>19</a:t>
            </a:fld>
            <a:endParaRPr lang="en-US"/>
          </a:p>
        </p:txBody>
      </p:sp>
    </p:spTree>
    <p:extLst>
      <p:ext uri="{BB962C8B-B14F-4D97-AF65-F5344CB8AC3E}">
        <p14:creationId xmlns:p14="http://schemas.microsoft.com/office/powerpoint/2010/main" val="57850916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A9A627-4D65-4D70-8916-EE4B5DEDC934}"/>
              </a:ext>
            </a:extLst>
          </p:cNvPr>
          <p:cNvSpPr>
            <a:spLocks noGrp="1"/>
          </p:cNvSpPr>
          <p:nvPr>
            <p:ph type="title"/>
          </p:nvPr>
        </p:nvSpPr>
        <p:spPr>
          <a:xfrm>
            <a:off x="2787995" y="369711"/>
            <a:ext cx="3505199" cy="976312"/>
          </a:xfrm>
        </p:spPr>
        <p:txBody>
          <a:bodyPr>
            <a:normAutofit/>
          </a:bodyPr>
          <a:lstStyle/>
          <a:p>
            <a:r>
              <a:rPr lang="en-US" sz="3600" dirty="0"/>
              <a:t>Introduction</a:t>
            </a:r>
          </a:p>
        </p:txBody>
      </p:sp>
      <p:pic>
        <p:nvPicPr>
          <p:cNvPr id="17" name="Content Placeholder 16">
            <a:extLst>
              <a:ext uri="{FF2B5EF4-FFF2-40B4-BE49-F238E27FC236}">
                <a16:creationId xmlns:a16="http://schemas.microsoft.com/office/drawing/2014/main" xmlns="" id="{91D600E9-D17E-4EC9-BCC3-0DC6AB6D12A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812696" y="2264928"/>
            <a:ext cx="2205421" cy="1627897"/>
          </a:xfrm>
        </p:spPr>
      </p:pic>
      <p:sp>
        <p:nvSpPr>
          <p:cNvPr id="15" name="Text Placeholder 14">
            <a:extLst>
              <a:ext uri="{FF2B5EF4-FFF2-40B4-BE49-F238E27FC236}">
                <a16:creationId xmlns:a16="http://schemas.microsoft.com/office/drawing/2014/main" xmlns="" id="{6EA031A9-0054-4BA4-8DDC-FEAC3C3D8EC3}"/>
              </a:ext>
            </a:extLst>
          </p:cNvPr>
          <p:cNvSpPr>
            <a:spLocks noGrp="1"/>
          </p:cNvSpPr>
          <p:nvPr>
            <p:ph type="body" sz="half" idx="2"/>
          </p:nvPr>
        </p:nvSpPr>
        <p:spPr>
          <a:xfrm>
            <a:off x="2787995" y="1801103"/>
            <a:ext cx="5298145" cy="4262436"/>
          </a:xfrm>
        </p:spPr>
        <p:txBody>
          <a:bodyPr>
            <a:normAutofit/>
          </a:bodyPr>
          <a:lstStyle/>
          <a:p>
            <a:pPr marL="285750" indent="-285750" algn="just">
              <a:buFont typeface="Wingdings" panose="05000000000000000000" pitchFamily="2" charset="2"/>
              <a:buChar char="§"/>
            </a:pPr>
            <a:r>
              <a:rPr lang="en-US" sz="2000" dirty="0"/>
              <a:t>Derived from the word ‘computare’ which means to calculate</a:t>
            </a:r>
          </a:p>
          <a:p>
            <a:pPr marL="285750" indent="-285750" algn="just">
              <a:buFont typeface="Wingdings" panose="05000000000000000000" pitchFamily="2" charset="2"/>
              <a:buChar char="§"/>
            </a:pPr>
            <a:r>
              <a:rPr lang="en-US" sz="2000" dirty="0"/>
              <a:t>Accept data manipulate it and then process the data and display the output</a:t>
            </a:r>
          </a:p>
          <a:p>
            <a:pPr marL="285750" indent="-285750" algn="just">
              <a:buFont typeface="Wingdings" panose="05000000000000000000" pitchFamily="2" charset="2"/>
              <a:buChar char="§"/>
            </a:pPr>
            <a:r>
              <a:rPr lang="en-US" sz="2000" dirty="0"/>
              <a:t>Takes input from Input devices like keyboard, mouse etc.</a:t>
            </a:r>
          </a:p>
          <a:p>
            <a:pPr marL="285750" indent="-285750" algn="just">
              <a:buFont typeface="Wingdings" panose="05000000000000000000" pitchFamily="2" charset="2"/>
              <a:buChar char="§"/>
            </a:pPr>
            <a:r>
              <a:rPr lang="en-US" sz="2000" dirty="0"/>
              <a:t>Display output from output devices i.e. monitor</a:t>
            </a:r>
          </a:p>
        </p:txBody>
      </p:sp>
      <p:sp>
        <p:nvSpPr>
          <p:cNvPr id="3" name="Slide Number Placeholder 2">
            <a:extLst>
              <a:ext uri="{FF2B5EF4-FFF2-40B4-BE49-F238E27FC236}">
                <a16:creationId xmlns:a16="http://schemas.microsoft.com/office/drawing/2014/main" xmlns="" id="{4474A32E-E3AC-4D6B-A553-85213B1BBA0A}"/>
              </a:ext>
            </a:extLst>
          </p:cNvPr>
          <p:cNvSpPr>
            <a:spLocks noGrp="1"/>
          </p:cNvSpPr>
          <p:nvPr>
            <p:ph type="sldNum" sz="quarter" idx="12"/>
          </p:nvPr>
        </p:nvSpPr>
        <p:spPr/>
        <p:txBody>
          <a:bodyPr/>
          <a:lstStyle/>
          <a:p>
            <a:fld id="{F6BA7912-A861-4B29-967D-61DFDB78966D}" type="slidenum">
              <a:rPr lang="en-US" smtClean="0"/>
              <a:t>2</a:t>
            </a:fld>
            <a:endParaRPr lang="en-US"/>
          </a:p>
        </p:txBody>
      </p:sp>
    </p:spTree>
    <p:extLst>
      <p:ext uri="{BB962C8B-B14F-4D97-AF65-F5344CB8AC3E}">
        <p14:creationId xmlns:p14="http://schemas.microsoft.com/office/powerpoint/2010/main" val="181635086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CF4B9A-2F65-43E5-ADE5-809C8FFE96B1}"/>
              </a:ext>
            </a:extLst>
          </p:cNvPr>
          <p:cNvSpPr>
            <a:spLocks noGrp="1"/>
          </p:cNvSpPr>
          <p:nvPr>
            <p:ph type="title"/>
          </p:nvPr>
        </p:nvSpPr>
        <p:spPr/>
        <p:txBody>
          <a:bodyPr/>
          <a:lstStyle/>
          <a:p>
            <a:r>
              <a:rPr lang="en-US" b="1" dirty="0"/>
              <a:t>History of computer</a:t>
            </a:r>
          </a:p>
        </p:txBody>
      </p:sp>
      <p:sp>
        <p:nvSpPr>
          <p:cNvPr id="3" name="Content Placeholder 2">
            <a:extLst>
              <a:ext uri="{FF2B5EF4-FFF2-40B4-BE49-F238E27FC236}">
                <a16:creationId xmlns:a16="http://schemas.microsoft.com/office/drawing/2014/main" xmlns="" id="{956DDB5E-47BA-4066-8592-9EA4682C6C0D}"/>
              </a:ext>
            </a:extLst>
          </p:cNvPr>
          <p:cNvSpPr>
            <a:spLocks noGrp="1"/>
          </p:cNvSpPr>
          <p:nvPr>
            <p:ph idx="1"/>
          </p:nvPr>
        </p:nvSpPr>
        <p:spPr>
          <a:xfrm>
            <a:off x="2589212" y="1905000"/>
            <a:ext cx="8915400" cy="4006222"/>
          </a:xfrm>
        </p:spPr>
        <p:txBody>
          <a:bodyPr/>
          <a:lstStyle/>
          <a:p>
            <a:pPr marL="0" indent="0" algn="just">
              <a:buNone/>
            </a:pPr>
            <a:r>
              <a:rPr lang="en-US" sz="2000" dirty="0"/>
              <a:t>There is a long history of the computer and computing devices. Generally, the history can be categorized into the following three different Eras which are given below:</a:t>
            </a:r>
          </a:p>
          <a:p>
            <a:pPr marL="0" indent="0">
              <a:buNone/>
            </a:pPr>
            <a:endParaRPr lang="en-US" dirty="0"/>
          </a:p>
          <a:p>
            <a:pPr marL="0" indent="0">
              <a:buNone/>
            </a:pPr>
            <a:endParaRPr lang="en-US" sz="2000" dirty="0"/>
          </a:p>
          <a:p>
            <a:pPr marL="457200" indent="-457200">
              <a:buFont typeface="+mj-lt"/>
              <a:buAutoNum type="arabicPeriod"/>
            </a:pPr>
            <a:r>
              <a:rPr lang="en-US" sz="2000" dirty="0"/>
              <a:t> Mechanical calculating Era</a:t>
            </a:r>
          </a:p>
          <a:p>
            <a:pPr marL="457200" indent="-457200">
              <a:buFont typeface="+mj-lt"/>
              <a:buAutoNum type="arabicPeriod"/>
            </a:pPr>
            <a:r>
              <a:rPr lang="en-US" sz="2000" dirty="0"/>
              <a:t> The Electro mechanical Era</a:t>
            </a:r>
          </a:p>
          <a:p>
            <a:pPr marL="457200" indent="-457200">
              <a:buFont typeface="+mj-lt"/>
              <a:buAutoNum type="arabicPeriod"/>
            </a:pPr>
            <a:r>
              <a:rPr lang="en-US" sz="2000" dirty="0"/>
              <a:t> The Electronic Era</a:t>
            </a:r>
          </a:p>
          <a:p>
            <a:pPr>
              <a:buFont typeface="Wingdings" panose="05000000000000000000" pitchFamily="2" charset="2"/>
              <a:buChar char="§"/>
            </a:pPr>
            <a:endParaRPr lang="en-US" dirty="0"/>
          </a:p>
        </p:txBody>
      </p:sp>
      <p:sp>
        <p:nvSpPr>
          <p:cNvPr id="4" name="Slide Number Placeholder 3">
            <a:extLst>
              <a:ext uri="{FF2B5EF4-FFF2-40B4-BE49-F238E27FC236}">
                <a16:creationId xmlns:a16="http://schemas.microsoft.com/office/drawing/2014/main" xmlns="" id="{F1C02A46-F059-4D26-9C02-43D4F47525DF}"/>
              </a:ext>
            </a:extLst>
          </p:cNvPr>
          <p:cNvSpPr>
            <a:spLocks noGrp="1"/>
          </p:cNvSpPr>
          <p:nvPr>
            <p:ph type="sldNum" sz="quarter" idx="12"/>
          </p:nvPr>
        </p:nvSpPr>
        <p:spPr/>
        <p:txBody>
          <a:bodyPr/>
          <a:lstStyle/>
          <a:p>
            <a:fld id="{F6BA7912-A861-4B29-967D-61DFDB78966D}" type="slidenum">
              <a:rPr lang="en-US" smtClean="0"/>
              <a:t>20</a:t>
            </a:fld>
            <a:endParaRPr lang="en-US"/>
          </a:p>
        </p:txBody>
      </p:sp>
    </p:spTree>
    <p:extLst>
      <p:ext uri="{BB962C8B-B14F-4D97-AF65-F5344CB8AC3E}">
        <p14:creationId xmlns:p14="http://schemas.microsoft.com/office/powerpoint/2010/main" val="146209961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3D1B3-D485-4F1A-4430-372EB232F0B0}"/>
              </a:ext>
            </a:extLst>
          </p:cNvPr>
          <p:cNvSpPr>
            <a:spLocks noGrp="1"/>
          </p:cNvSpPr>
          <p:nvPr>
            <p:ph type="title"/>
          </p:nvPr>
        </p:nvSpPr>
        <p:spPr>
          <a:xfrm>
            <a:off x="2692936" y="860390"/>
            <a:ext cx="8911687" cy="873386"/>
          </a:xfrm>
        </p:spPr>
        <p:txBody>
          <a:bodyPr>
            <a:normAutofit fontScale="90000"/>
          </a:bodyPr>
          <a:lstStyle/>
          <a:p>
            <a:r>
              <a:rPr lang="en-US" sz="2800" dirty="0"/>
              <a:t>1. Mechanical Calculating Era</a:t>
            </a:r>
            <a:br>
              <a:rPr lang="en-US" sz="2800" dirty="0"/>
            </a:br>
            <a:endParaRPr lang="en-US" sz="2800" dirty="0"/>
          </a:p>
        </p:txBody>
      </p:sp>
      <p:sp>
        <p:nvSpPr>
          <p:cNvPr id="5" name="Content Placeholder 4">
            <a:extLst>
              <a:ext uri="{FF2B5EF4-FFF2-40B4-BE49-F238E27FC236}">
                <a16:creationId xmlns:a16="http://schemas.microsoft.com/office/drawing/2014/main" xmlns="" id="{337E6B19-87FF-426E-AC49-7ED2D6F825C3}"/>
              </a:ext>
            </a:extLst>
          </p:cNvPr>
          <p:cNvSpPr>
            <a:spLocks noGrp="1"/>
          </p:cNvSpPr>
          <p:nvPr>
            <p:ph sz="half" idx="1"/>
          </p:nvPr>
        </p:nvSpPr>
        <p:spPr>
          <a:xfrm>
            <a:off x="2592924" y="2126222"/>
            <a:ext cx="4894554" cy="3777622"/>
          </a:xfrm>
        </p:spPr>
        <p:txBody>
          <a:bodyPr>
            <a:normAutofit lnSpcReduction="10000"/>
          </a:bodyPr>
          <a:lstStyle/>
          <a:p>
            <a:pPr>
              <a:buFont typeface="Wingdings" panose="05000000000000000000" pitchFamily="2" charset="2"/>
              <a:buChar char="§"/>
            </a:pPr>
            <a:r>
              <a:rPr lang="en-US" sz="2000" dirty="0"/>
              <a:t>Based on counting principles</a:t>
            </a:r>
          </a:p>
          <a:p>
            <a:pPr>
              <a:buFont typeface="Wingdings" panose="05000000000000000000" pitchFamily="2" charset="2"/>
              <a:buChar char="§"/>
            </a:pPr>
            <a:r>
              <a:rPr lang="en-US" sz="2000" dirty="0"/>
              <a:t>Based on decimal number system</a:t>
            </a:r>
          </a:p>
          <a:p>
            <a:pPr>
              <a:buFont typeface="Wingdings" panose="05000000000000000000" pitchFamily="2" charset="2"/>
              <a:buChar char="§"/>
            </a:pPr>
            <a:r>
              <a:rPr lang="en-US" sz="2000" dirty="0"/>
              <a:t>Constructed with mechanical parts for counting</a:t>
            </a:r>
          </a:p>
          <a:p>
            <a:pPr>
              <a:buFont typeface="Wingdings" panose="05000000000000000000" pitchFamily="2" charset="2"/>
              <a:buChar char="§"/>
            </a:pPr>
            <a:r>
              <a:rPr lang="en-US" sz="2000" dirty="0"/>
              <a:t>Device invented in mechanical era are:</a:t>
            </a:r>
          </a:p>
          <a:p>
            <a:pPr>
              <a:buFont typeface="+mj-lt"/>
              <a:buAutoNum type="arabicPeriod"/>
            </a:pPr>
            <a:r>
              <a:rPr lang="en-US" sz="2000" dirty="0"/>
              <a:t>Abacus</a:t>
            </a:r>
          </a:p>
          <a:p>
            <a:pPr>
              <a:buFont typeface="+mj-lt"/>
              <a:buAutoNum type="arabicPeriod"/>
            </a:pPr>
            <a:r>
              <a:rPr lang="en-US" sz="2000" dirty="0"/>
              <a:t>Napier’s Bone</a:t>
            </a:r>
          </a:p>
          <a:p>
            <a:pPr>
              <a:buFont typeface="+mj-lt"/>
              <a:buAutoNum type="arabicPeriod"/>
            </a:pPr>
            <a:r>
              <a:rPr lang="en-US" sz="2000" dirty="0"/>
              <a:t>Slide Rule</a:t>
            </a:r>
          </a:p>
          <a:p>
            <a:pPr>
              <a:buFont typeface="+mj-lt"/>
              <a:buAutoNum type="arabicPeriod"/>
            </a:pPr>
            <a:r>
              <a:rPr lang="en-US" sz="2000" dirty="0"/>
              <a:t>Pascaline</a:t>
            </a:r>
          </a:p>
          <a:p>
            <a:pPr>
              <a:buFont typeface="Wingdings" panose="05000000000000000000" pitchFamily="2" charset="2"/>
              <a:buChar char="§"/>
            </a:pPr>
            <a:endParaRPr lang="en-US" dirty="0"/>
          </a:p>
        </p:txBody>
      </p:sp>
      <p:pic>
        <p:nvPicPr>
          <p:cNvPr id="8" name="Content Placeholder 7">
            <a:extLst>
              <a:ext uri="{FF2B5EF4-FFF2-40B4-BE49-F238E27FC236}">
                <a16:creationId xmlns:a16="http://schemas.microsoft.com/office/drawing/2014/main" xmlns="" id="{5A604D69-B886-49E1-B370-04F6B4BF54C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747123" y="2224310"/>
            <a:ext cx="2857500" cy="1853790"/>
          </a:xfrm>
          <a:prstGeom prst="rect">
            <a:avLst/>
          </a:prstGeom>
          <a:ln>
            <a:noFill/>
          </a:ln>
          <a:effectLst>
            <a:softEdge rad="112500"/>
          </a:effectLst>
        </p:spPr>
      </p:pic>
      <p:sp>
        <p:nvSpPr>
          <p:cNvPr id="3" name="Slide Number Placeholder 2">
            <a:extLst>
              <a:ext uri="{FF2B5EF4-FFF2-40B4-BE49-F238E27FC236}">
                <a16:creationId xmlns:a16="http://schemas.microsoft.com/office/drawing/2014/main" xmlns="" id="{D026EC3E-A33B-4B88-B039-FD6D229FCE85}"/>
              </a:ext>
            </a:extLst>
          </p:cNvPr>
          <p:cNvSpPr>
            <a:spLocks noGrp="1"/>
          </p:cNvSpPr>
          <p:nvPr>
            <p:ph type="sldNum" sz="quarter" idx="12"/>
          </p:nvPr>
        </p:nvSpPr>
        <p:spPr/>
        <p:txBody>
          <a:bodyPr/>
          <a:lstStyle/>
          <a:p>
            <a:fld id="{F6BA7912-A861-4B29-967D-61DFDB78966D}" type="slidenum">
              <a:rPr lang="en-US" smtClean="0"/>
              <a:t>21</a:t>
            </a:fld>
            <a:endParaRPr lang="en-US"/>
          </a:p>
        </p:txBody>
      </p:sp>
      <p:pic>
        <p:nvPicPr>
          <p:cNvPr id="10" name="Picture 9">
            <a:extLst>
              <a:ext uri="{FF2B5EF4-FFF2-40B4-BE49-F238E27FC236}">
                <a16:creationId xmlns:a16="http://schemas.microsoft.com/office/drawing/2014/main" xmlns="" id="{2AECAD0A-481A-4D72-BBE1-1D394C48B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7123" y="4397410"/>
            <a:ext cx="2857500" cy="1600200"/>
          </a:xfrm>
          <a:prstGeom prst="rect">
            <a:avLst/>
          </a:prstGeom>
          <a:ln>
            <a:noFill/>
          </a:ln>
          <a:effectLst>
            <a:softEdge rad="112500"/>
          </a:effectLst>
        </p:spPr>
      </p:pic>
    </p:spTree>
    <p:extLst>
      <p:ext uri="{BB962C8B-B14F-4D97-AF65-F5344CB8AC3E}">
        <p14:creationId xmlns:p14="http://schemas.microsoft.com/office/powerpoint/2010/main" val="234777676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EADB3B-1D75-7E85-FF9E-C6DDA160E0EC}"/>
              </a:ext>
            </a:extLst>
          </p:cNvPr>
          <p:cNvSpPr>
            <a:spLocks noGrp="1"/>
          </p:cNvSpPr>
          <p:nvPr>
            <p:ph type="title"/>
          </p:nvPr>
        </p:nvSpPr>
        <p:spPr>
          <a:xfrm>
            <a:off x="2765203" y="743380"/>
            <a:ext cx="8911687" cy="1280890"/>
          </a:xfrm>
        </p:spPr>
        <p:txBody>
          <a:bodyPr/>
          <a:lstStyle/>
          <a:p>
            <a:r>
              <a:rPr lang="en-US" sz="2800" dirty="0"/>
              <a:t>2. The</a:t>
            </a:r>
            <a:r>
              <a:rPr lang="en-US" dirty="0"/>
              <a:t> </a:t>
            </a:r>
            <a:r>
              <a:rPr lang="en-US" sz="2800" dirty="0"/>
              <a:t>Electro mechanical Era</a:t>
            </a:r>
          </a:p>
        </p:txBody>
      </p:sp>
      <p:sp>
        <p:nvSpPr>
          <p:cNvPr id="3" name="Content Placeholder 2">
            <a:extLst>
              <a:ext uri="{FF2B5EF4-FFF2-40B4-BE49-F238E27FC236}">
                <a16:creationId xmlns:a16="http://schemas.microsoft.com/office/drawing/2014/main" xmlns="" id="{E55B4F32-45BC-B27C-544B-2466EEBC2284}"/>
              </a:ext>
            </a:extLst>
          </p:cNvPr>
          <p:cNvSpPr>
            <a:spLocks noGrp="1"/>
          </p:cNvSpPr>
          <p:nvPr>
            <p:ph idx="1"/>
          </p:nvPr>
        </p:nvSpPr>
        <p:spPr>
          <a:xfrm>
            <a:off x="2867508" y="1981201"/>
            <a:ext cx="4368179" cy="3279912"/>
          </a:xfrm>
        </p:spPr>
        <p:txBody>
          <a:bodyPr>
            <a:normAutofit/>
          </a:bodyPr>
          <a:lstStyle/>
          <a:p>
            <a:pPr>
              <a:buFont typeface="Wingdings" panose="05000000000000000000" pitchFamily="2" charset="2"/>
              <a:buChar char="§"/>
            </a:pPr>
            <a:r>
              <a:rPr lang="en-US" sz="2000" dirty="0"/>
              <a:t>Composed with mechanical as well as electrical parts</a:t>
            </a:r>
          </a:p>
          <a:p>
            <a:pPr>
              <a:buFont typeface="Wingdings" panose="05000000000000000000" pitchFamily="2" charset="2"/>
              <a:buChar char="§"/>
            </a:pPr>
            <a:r>
              <a:rPr lang="en-US" sz="2000" dirty="0"/>
              <a:t>Partially programmable</a:t>
            </a:r>
          </a:p>
          <a:p>
            <a:pPr>
              <a:buFont typeface="Wingdings" panose="05000000000000000000" pitchFamily="2" charset="2"/>
              <a:buChar char="§"/>
            </a:pPr>
            <a:r>
              <a:rPr lang="en-US" sz="2000" dirty="0"/>
              <a:t>Common computer of this era are:</a:t>
            </a:r>
          </a:p>
          <a:p>
            <a:pPr>
              <a:buFont typeface="+mj-lt"/>
              <a:buAutoNum type="arabicPeriod"/>
            </a:pPr>
            <a:r>
              <a:rPr lang="en-US" sz="2000" dirty="0"/>
              <a:t>  Atana soft-berry computer(ABC)</a:t>
            </a:r>
          </a:p>
          <a:p>
            <a:pPr>
              <a:buFont typeface="+mj-lt"/>
              <a:buAutoNum type="arabicPeriod"/>
            </a:pPr>
            <a:r>
              <a:rPr lang="en-US" sz="2000" dirty="0"/>
              <a:t>  Mark-I</a:t>
            </a:r>
          </a:p>
        </p:txBody>
      </p:sp>
      <p:sp>
        <p:nvSpPr>
          <p:cNvPr id="4" name="Slide Number Placeholder 3">
            <a:extLst>
              <a:ext uri="{FF2B5EF4-FFF2-40B4-BE49-F238E27FC236}">
                <a16:creationId xmlns:a16="http://schemas.microsoft.com/office/drawing/2014/main" xmlns="" id="{385B6255-E732-461C-888C-C90C7A1F94E6}"/>
              </a:ext>
            </a:extLst>
          </p:cNvPr>
          <p:cNvSpPr>
            <a:spLocks noGrp="1"/>
          </p:cNvSpPr>
          <p:nvPr>
            <p:ph type="sldNum" sz="quarter" idx="12"/>
          </p:nvPr>
        </p:nvSpPr>
        <p:spPr/>
        <p:txBody>
          <a:bodyPr/>
          <a:lstStyle/>
          <a:p>
            <a:fld id="{F6BA7912-A861-4B29-967D-61DFDB78966D}" type="slidenum">
              <a:rPr lang="en-US" smtClean="0"/>
              <a:t>22</a:t>
            </a:fld>
            <a:endParaRPr lang="en-US"/>
          </a:p>
        </p:txBody>
      </p:sp>
      <p:pic>
        <p:nvPicPr>
          <p:cNvPr id="10" name="Picture 9">
            <a:extLst>
              <a:ext uri="{FF2B5EF4-FFF2-40B4-BE49-F238E27FC236}">
                <a16:creationId xmlns:a16="http://schemas.microsoft.com/office/drawing/2014/main" xmlns="" id="{5C91D81A-6864-4D58-B73C-64285DE2A9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53826" y="1575351"/>
            <a:ext cx="3307216" cy="2067340"/>
          </a:xfrm>
          <a:prstGeom prst="rect">
            <a:avLst/>
          </a:prstGeom>
          <a:ln>
            <a:noFill/>
          </a:ln>
          <a:effectLst>
            <a:softEdge rad="112500"/>
          </a:effectLst>
        </p:spPr>
      </p:pic>
      <p:pic>
        <p:nvPicPr>
          <p:cNvPr id="12" name="Picture 11">
            <a:extLst>
              <a:ext uri="{FF2B5EF4-FFF2-40B4-BE49-F238E27FC236}">
                <a16:creationId xmlns:a16="http://schemas.microsoft.com/office/drawing/2014/main" xmlns="" id="{EABBD34B-AF55-4BFC-BFA0-F3851B6E32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22196" y="4227442"/>
            <a:ext cx="2970475" cy="2067341"/>
          </a:xfrm>
          <a:prstGeom prst="rect">
            <a:avLst/>
          </a:prstGeom>
          <a:ln>
            <a:noFill/>
          </a:ln>
          <a:effectLst>
            <a:softEdge rad="112500"/>
          </a:effectLst>
        </p:spPr>
      </p:pic>
    </p:spTree>
    <p:extLst>
      <p:ext uri="{BB962C8B-B14F-4D97-AF65-F5344CB8AC3E}">
        <p14:creationId xmlns:p14="http://schemas.microsoft.com/office/powerpoint/2010/main" val="378286212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17F886-DFAD-D1D0-7433-CDFEFDA36E1D}"/>
              </a:ext>
            </a:extLst>
          </p:cNvPr>
          <p:cNvSpPr>
            <a:spLocks noGrp="1"/>
          </p:cNvSpPr>
          <p:nvPr>
            <p:ph type="title"/>
          </p:nvPr>
        </p:nvSpPr>
        <p:spPr>
          <a:xfrm>
            <a:off x="3280313" y="880516"/>
            <a:ext cx="8911687" cy="1280890"/>
          </a:xfrm>
        </p:spPr>
        <p:txBody>
          <a:bodyPr>
            <a:normAutofit/>
          </a:bodyPr>
          <a:lstStyle/>
          <a:p>
            <a:r>
              <a:rPr lang="en-US" sz="2800" dirty="0"/>
              <a:t>3. The Electronic Era</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504F054D-28F0-6060-820B-568F48B71C8B}"/>
              </a:ext>
            </a:extLst>
          </p:cNvPr>
          <p:cNvSpPr>
            <a:spLocks noGrp="1"/>
          </p:cNvSpPr>
          <p:nvPr>
            <p:ph idx="1"/>
          </p:nvPr>
        </p:nvSpPr>
        <p:spPr>
          <a:xfrm>
            <a:off x="3399583" y="1763840"/>
            <a:ext cx="6870852" cy="4105571"/>
          </a:xfrm>
        </p:spPr>
        <p:txBody>
          <a:bodyPr>
            <a:noAutofit/>
          </a:bodyPr>
          <a:lstStyle/>
          <a:p>
            <a:pPr algn="just">
              <a:buFont typeface="Wingdings" panose="05000000000000000000" pitchFamily="2" charset="2"/>
              <a:buChar char="§"/>
            </a:pPr>
            <a:r>
              <a:rPr lang="en-US" sz="2000" dirty="0"/>
              <a:t>Begins with invention of first real computer</a:t>
            </a:r>
          </a:p>
          <a:p>
            <a:pPr algn="just">
              <a:buFont typeface="Wingdings" panose="05000000000000000000" pitchFamily="2" charset="2"/>
              <a:buChar char="§"/>
            </a:pPr>
            <a:r>
              <a:rPr lang="en-US" sz="2000" dirty="0"/>
              <a:t>Fully driven by electronic devices as component of computer</a:t>
            </a:r>
          </a:p>
          <a:p>
            <a:pPr algn="just">
              <a:buFont typeface="Wingdings" panose="05000000000000000000" pitchFamily="2" charset="2"/>
              <a:buChar char="§"/>
            </a:pPr>
            <a:r>
              <a:rPr lang="en-US" sz="2000" dirty="0"/>
              <a:t>Most common machines invented during this era are:</a:t>
            </a:r>
          </a:p>
          <a:p>
            <a:pPr marL="0" indent="0" algn="just">
              <a:buNone/>
            </a:pPr>
            <a:endParaRPr lang="en-US" sz="2000" dirty="0"/>
          </a:p>
          <a:p>
            <a:pPr algn="just">
              <a:buFont typeface="+mj-lt"/>
              <a:buAutoNum type="arabicPeriod"/>
            </a:pPr>
            <a:r>
              <a:rPr lang="en-US" sz="2000" dirty="0"/>
              <a:t>Electronic Numerical Integrator and Calculator(ENIAC)</a:t>
            </a:r>
          </a:p>
          <a:p>
            <a:pPr algn="just">
              <a:buFont typeface="+mj-lt"/>
              <a:buAutoNum type="arabicPeriod"/>
            </a:pPr>
            <a:r>
              <a:rPr lang="en-US" sz="2000" dirty="0"/>
              <a:t>Electronic Discrete Variable Automatic Computer(EDVAC)</a:t>
            </a:r>
          </a:p>
          <a:p>
            <a:pPr algn="just">
              <a:buFont typeface="+mj-lt"/>
              <a:buAutoNum type="arabicPeriod"/>
            </a:pPr>
            <a:r>
              <a:rPr lang="en-US" sz="2000" dirty="0"/>
              <a:t>Electronic Delay Storage Automatic Computer (EDSAC)</a:t>
            </a:r>
          </a:p>
          <a:p>
            <a:pPr algn="just">
              <a:buFont typeface="+mj-lt"/>
              <a:buAutoNum type="arabicPeriod"/>
            </a:pPr>
            <a:r>
              <a:rPr lang="en-US" sz="2000" dirty="0"/>
              <a:t>Universal Automatic Computer (UNIVAC)  </a:t>
            </a:r>
          </a:p>
        </p:txBody>
      </p:sp>
      <p:sp>
        <p:nvSpPr>
          <p:cNvPr id="4" name="Slide Number Placeholder 3">
            <a:extLst>
              <a:ext uri="{FF2B5EF4-FFF2-40B4-BE49-F238E27FC236}">
                <a16:creationId xmlns:a16="http://schemas.microsoft.com/office/drawing/2014/main" xmlns="" id="{7326F554-BC42-4CD2-A028-8051D80EE598}"/>
              </a:ext>
            </a:extLst>
          </p:cNvPr>
          <p:cNvSpPr>
            <a:spLocks noGrp="1"/>
          </p:cNvSpPr>
          <p:nvPr>
            <p:ph type="sldNum" sz="quarter" idx="12"/>
          </p:nvPr>
        </p:nvSpPr>
        <p:spPr/>
        <p:txBody>
          <a:bodyPr/>
          <a:lstStyle/>
          <a:p>
            <a:fld id="{F6BA7912-A861-4B29-967D-61DFDB78966D}" type="slidenum">
              <a:rPr lang="en-US" smtClean="0"/>
              <a:t>23</a:t>
            </a:fld>
            <a:endParaRPr lang="en-US"/>
          </a:p>
        </p:txBody>
      </p:sp>
    </p:spTree>
    <p:extLst>
      <p:ext uri="{BB962C8B-B14F-4D97-AF65-F5344CB8AC3E}">
        <p14:creationId xmlns:p14="http://schemas.microsoft.com/office/powerpoint/2010/main" val="8892344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3642CD-208F-FD08-2632-807386655DE0}"/>
              </a:ext>
            </a:extLst>
          </p:cNvPr>
          <p:cNvSpPr>
            <a:spLocks noGrp="1"/>
          </p:cNvSpPr>
          <p:nvPr>
            <p:ph type="title"/>
          </p:nvPr>
        </p:nvSpPr>
        <p:spPr>
          <a:xfrm>
            <a:off x="3260034" y="703623"/>
            <a:ext cx="8911687" cy="1280890"/>
          </a:xfrm>
        </p:spPr>
        <p:txBody>
          <a:bodyPr/>
          <a:lstStyle/>
          <a:p>
            <a:r>
              <a:rPr lang="en-US" dirty="0"/>
              <a:t>Classification of computer</a:t>
            </a:r>
          </a:p>
        </p:txBody>
      </p:sp>
      <p:sp>
        <p:nvSpPr>
          <p:cNvPr id="3" name="Content Placeholder 2">
            <a:extLst>
              <a:ext uri="{FF2B5EF4-FFF2-40B4-BE49-F238E27FC236}">
                <a16:creationId xmlns:a16="http://schemas.microsoft.com/office/drawing/2014/main" xmlns="" id="{612F64B6-60DB-24AE-2E1F-50A6D261AB93}"/>
              </a:ext>
            </a:extLst>
          </p:cNvPr>
          <p:cNvSpPr>
            <a:spLocks noGrp="1"/>
          </p:cNvSpPr>
          <p:nvPr>
            <p:ph idx="1"/>
          </p:nvPr>
        </p:nvSpPr>
        <p:spPr>
          <a:xfrm>
            <a:off x="3260034" y="2107096"/>
            <a:ext cx="8244577" cy="3804126"/>
          </a:xfrm>
        </p:spPr>
        <p:txBody>
          <a:bodyPr/>
          <a:lstStyle/>
          <a:p>
            <a:pPr marL="0" indent="0">
              <a:buNone/>
            </a:pPr>
            <a:r>
              <a:rPr lang="en-US" sz="2000" dirty="0"/>
              <a:t>There are the various types of computer that are used in the modern world. These computer fall under the following basis</a:t>
            </a:r>
          </a:p>
          <a:p>
            <a:pPr>
              <a:buFont typeface="Wingdings" panose="05000000000000000000" pitchFamily="2" charset="2"/>
              <a:buChar char="§"/>
            </a:pPr>
            <a:endParaRPr lang="en-US" sz="2000" dirty="0"/>
          </a:p>
          <a:p>
            <a:pPr>
              <a:buFont typeface="Wingdings" panose="05000000000000000000" pitchFamily="2" charset="2"/>
              <a:buChar char="§"/>
            </a:pPr>
            <a:r>
              <a:rPr lang="en-US" sz="2000" dirty="0"/>
              <a:t>On the basis of Work</a:t>
            </a:r>
          </a:p>
          <a:p>
            <a:pPr>
              <a:buFont typeface="Wingdings" panose="05000000000000000000" pitchFamily="2" charset="2"/>
              <a:buChar char="§"/>
            </a:pPr>
            <a:r>
              <a:rPr lang="en-US" sz="2000" dirty="0"/>
              <a:t>On the basis of Size</a:t>
            </a:r>
          </a:p>
          <a:p>
            <a:pPr>
              <a:buFont typeface="Wingdings" panose="05000000000000000000" pitchFamily="2" charset="2"/>
              <a:buChar char="§"/>
            </a:pPr>
            <a:r>
              <a:rPr lang="en-US" sz="2000" dirty="0"/>
              <a:t>On the basis of Model</a:t>
            </a:r>
          </a:p>
          <a:p>
            <a:pPr>
              <a:buFont typeface="Wingdings" panose="05000000000000000000" pitchFamily="2" charset="2"/>
              <a:buChar char="§"/>
            </a:pPr>
            <a:r>
              <a:rPr lang="en-US" sz="2000" dirty="0"/>
              <a:t>On the basis of brand</a:t>
            </a:r>
          </a:p>
          <a:p>
            <a:pPr>
              <a:buFont typeface="Wingdings" panose="05000000000000000000" pitchFamily="2" charset="2"/>
              <a:buChar char="§"/>
            </a:pPr>
            <a:r>
              <a:rPr lang="en-US" sz="2000" dirty="0"/>
              <a:t>On the basis of purpose</a:t>
            </a:r>
          </a:p>
          <a:p>
            <a:endParaRPr lang="en-US" dirty="0"/>
          </a:p>
        </p:txBody>
      </p:sp>
      <p:sp>
        <p:nvSpPr>
          <p:cNvPr id="4" name="Slide Number Placeholder 3">
            <a:extLst>
              <a:ext uri="{FF2B5EF4-FFF2-40B4-BE49-F238E27FC236}">
                <a16:creationId xmlns:a16="http://schemas.microsoft.com/office/drawing/2014/main" xmlns="" id="{B7CAA096-ED72-4330-BE1F-326D97E495F6}"/>
              </a:ext>
            </a:extLst>
          </p:cNvPr>
          <p:cNvSpPr>
            <a:spLocks noGrp="1"/>
          </p:cNvSpPr>
          <p:nvPr>
            <p:ph type="sldNum" sz="quarter" idx="12"/>
          </p:nvPr>
        </p:nvSpPr>
        <p:spPr/>
        <p:txBody>
          <a:bodyPr/>
          <a:lstStyle/>
          <a:p>
            <a:fld id="{F6BA7912-A861-4B29-967D-61DFDB78966D}" type="slidenum">
              <a:rPr lang="en-US" smtClean="0"/>
              <a:t>24</a:t>
            </a:fld>
            <a:endParaRPr lang="en-US"/>
          </a:p>
        </p:txBody>
      </p:sp>
    </p:spTree>
    <p:extLst>
      <p:ext uri="{BB962C8B-B14F-4D97-AF65-F5344CB8AC3E}">
        <p14:creationId xmlns:p14="http://schemas.microsoft.com/office/powerpoint/2010/main" val="2350942502"/>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8EFA8D-9DBF-0560-AB01-3FBA22D50A7D}"/>
              </a:ext>
            </a:extLst>
          </p:cNvPr>
          <p:cNvSpPr>
            <a:spLocks noGrp="1"/>
          </p:cNvSpPr>
          <p:nvPr>
            <p:ph type="title"/>
          </p:nvPr>
        </p:nvSpPr>
        <p:spPr>
          <a:xfrm>
            <a:off x="3123012" y="827508"/>
            <a:ext cx="8911687" cy="1280890"/>
          </a:xfrm>
        </p:spPr>
        <p:txBody>
          <a:bodyPr/>
          <a:lstStyle/>
          <a:p>
            <a:r>
              <a:rPr lang="en-US" dirty="0"/>
              <a:t>On the basis of work</a:t>
            </a:r>
          </a:p>
        </p:txBody>
      </p:sp>
      <p:sp>
        <p:nvSpPr>
          <p:cNvPr id="3" name="Content Placeholder 2">
            <a:extLst>
              <a:ext uri="{FF2B5EF4-FFF2-40B4-BE49-F238E27FC236}">
                <a16:creationId xmlns:a16="http://schemas.microsoft.com/office/drawing/2014/main" xmlns="" id="{3D7A16EA-8D5B-C811-C0EA-82B83E59E45B}"/>
              </a:ext>
            </a:extLst>
          </p:cNvPr>
          <p:cNvSpPr>
            <a:spLocks noGrp="1"/>
          </p:cNvSpPr>
          <p:nvPr>
            <p:ph idx="1"/>
          </p:nvPr>
        </p:nvSpPr>
        <p:spPr>
          <a:xfrm>
            <a:off x="3276600" y="2252870"/>
            <a:ext cx="8915400" cy="3777622"/>
          </a:xfrm>
        </p:spPr>
        <p:txBody>
          <a:bodyPr>
            <a:normAutofit/>
          </a:bodyPr>
          <a:lstStyle/>
          <a:p>
            <a:pPr>
              <a:buFont typeface="Wingdings" panose="05000000000000000000" pitchFamily="2" charset="2"/>
              <a:buChar char="§"/>
            </a:pPr>
            <a:r>
              <a:rPr lang="en-US" sz="2000" dirty="0"/>
              <a:t>Analog computer</a:t>
            </a:r>
          </a:p>
          <a:p>
            <a:pPr>
              <a:buFont typeface="Wingdings" panose="05000000000000000000" pitchFamily="2" charset="2"/>
              <a:buChar char="§"/>
            </a:pPr>
            <a:r>
              <a:rPr lang="en-US" sz="2000" dirty="0"/>
              <a:t>Digital computer</a:t>
            </a:r>
          </a:p>
          <a:p>
            <a:pPr>
              <a:buFont typeface="Wingdings" panose="05000000000000000000" pitchFamily="2" charset="2"/>
              <a:buChar char="§"/>
            </a:pPr>
            <a:r>
              <a:rPr lang="en-US" sz="2000" dirty="0"/>
              <a:t>Hybrid computer</a:t>
            </a:r>
          </a:p>
        </p:txBody>
      </p:sp>
      <p:sp>
        <p:nvSpPr>
          <p:cNvPr id="4" name="Slide Number Placeholder 3">
            <a:extLst>
              <a:ext uri="{FF2B5EF4-FFF2-40B4-BE49-F238E27FC236}">
                <a16:creationId xmlns:a16="http://schemas.microsoft.com/office/drawing/2014/main" xmlns="" id="{9EC584BF-7F87-4D36-8B00-399642B7FE4C}"/>
              </a:ext>
            </a:extLst>
          </p:cNvPr>
          <p:cNvSpPr>
            <a:spLocks noGrp="1"/>
          </p:cNvSpPr>
          <p:nvPr>
            <p:ph type="sldNum" sz="quarter" idx="12"/>
          </p:nvPr>
        </p:nvSpPr>
        <p:spPr/>
        <p:txBody>
          <a:bodyPr/>
          <a:lstStyle/>
          <a:p>
            <a:fld id="{F6BA7912-A861-4B29-967D-61DFDB78966D}" type="slidenum">
              <a:rPr lang="en-US" smtClean="0"/>
              <a:t>25</a:t>
            </a:fld>
            <a:endParaRPr lang="en-US"/>
          </a:p>
        </p:txBody>
      </p:sp>
      <p:pic>
        <p:nvPicPr>
          <p:cNvPr id="7" name="Picture 6">
            <a:extLst>
              <a:ext uri="{FF2B5EF4-FFF2-40B4-BE49-F238E27FC236}">
                <a16:creationId xmlns:a16="http://schemas.microsoft.com/office/drawing/2014/main" xmlns="" id="{E964B9F4-AF3A-4710-94B6-1C415085DEC1}"/>
              </a:ext>
            </a:extLst>
          </p:cNvPr>
          <p:cNvPicPr>
            <a:picLocks noChangeAspect="1"/>
          </p:cNvPicPr>
          <p:nvPr/>
        </p:nvPicPr>
        <p:blipFill>
          <a:blip r:embed="rId2"/>
          <a:stretch>
            <a:fillRect/>
          </a:stretch>
        </p:blipFill>
        <p:spPr>
          <a:xfrm>
            <a:off x="8500958" y="1481205"/>
            <a:ext cx="3234151" cy="23091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xmlns="" id="{EF909F05-AE63-4BFB-8EF1-48FA857784AD}"/>
              </a:ext>
            </a:extLst>
          </p:cNvPr>
          <p:cNvPicPr>
            <a:picLocks noChangeAspect="1"/>
          </p:cNvPicPr>
          <p:nvPr/>
        </p:nvPicPr>
        <p:blipFill>
          <a:blip r:embed="rId3"/>
          <a:stretch>
            <a:fillRect/>
          </a:stretch>
        </p:blipFill>
        <p:spPr>
          <a:xfrm>
            <a:off x="7164456" y="4385159"/>
            <a:ext cx="3458817" cy="20097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xmlns="" id="{E365EE9D-3AB5-4088-AD5D-D14C4D2FEB3D}"/>
              </a:ext>
            </a:extLst>
          </p:cNvPr>
          <p:cNvPicPr>
            <a:picLocks noChangeAspect="1"/>
          </p:cNvPicPr>
          <p:nvPr/>
        </p:nvPicPr>
        <p:blipFill>
          <a:blip r:embed="rId4"/>
          <a:stretch>
            <a:fillRect/>
          </a:stretch>
        </p:blipFill>
        <p:spPr>
          <a:xfrm>
            <a:off x="3511826" y="4271322"/>
            <a:ext cx="2769704" cy="231750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5965296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0E3C5DD-D0F9-462B-3311-BF4A41EA9B03}"/>
              </a:ext>
            </a:extLst>
          </p:cNvPr>
          <p:cNvSpPr>
            <a:spLocks noGrp="1"/>
          </p:cNvSpPr>
          <p:nvPr>
            <p:ph idx="1"/>
          </p:nvPr>
        </p:nvSpPr>
        <p:spPr>
          <a:xfrm>
            <a:off x="3019011" y="806312"/>
            <a:ext cx="8258589" cy="2622688"/>
          </a:xfrm>
        </p:spPr>
        <p:txBody>
          <a:bodyPr>
            <a:normAutofit fontScale="77500" lnSpcReduction="20000"/>
          </a:bodyPr>
          <a:lstStyle/>
          <a:p>
            <a:pPr>
              <a:buFont typeface="Wingdings" panose="05000000000000000000" pitchFamily="2" charset="2"/>
              <a:buChar char="§"/>
            </a:pPr>
            <a:r>
              <a:rPr lang="en-US" sz="2800" b="1" dirty="0"/>
              <a:t>Analog computer</a:t>
            </a:r>
            <a:r>
              <a:rPr lang="en-US" sz="2800" dirty="0"/>
              <a:t>: </a:t>
            </a:r>
          </a:p>
          <a:p>
            <a:pPr marL="571500" indent="-571500">
              <a:buFont typeface="+mj-lt"/>
              <a:buAutoNum type="romanUcPeriod"/>
            </a:pPr>
            <a:r>
              <a:rPr lang="en-US" sz="2900" dirty="0"/>
              <a:t>  </a:t>
            </a:r>
            <a:r>
              <a:rPr lang="en-US" sz="2600" dirty="0"/>
              <a:t>The computer work with physical values as temperature, pressure</a:t>
            </a:r>
          </a:p>
          <a:p>
            <a:pPr marL="571500" indent="-571500">
              <a:buFont typeface="+mj-lt"/>
              <a:buAutoNum type="romanUcPeriod"/>
            </a:pPr>
            <a:r>
              <a:rPr lang="en-US" sz="2600" dirty="0"/>
              <a:t> Computer are based with continuous data</a:t>
            </a:r>
          </a:p>
          <a:p>
            <a:pPr marL="571500" indent="-571500">
              <a:buFont typeface="+mj-lt"/>
              <a:buAutoNum type="romanUcPeriod"/>
            </a:pPr>
            <a:r>
              <a:rPr lang="en-US" sz="2600" dirty="0"/>
              <a:t> Computers has low accuracy</a:t>
            </a:r>
          </a:p>
          <a:p>
            <a:pPr marL="571500" indent="-571500">
              <a:buFont typeface="+mj-lt"/>
              <a:buAutoNum type="romanUcPeriod"/>
            </a:pPr>
            <a:r>
              <a:rPr lang="en-US" sz="2600" dirty="0"/>
              <a:t> Cost is low and portable</a:t>
            </a:r>
          </a:p>
          <a:p>
            <a:pPr marL="571500" indent="-571500">
              <a:buFont typeface="+mj-lt"/>
              <a:buAutoNum type="romanUcPeriod"/>
            </a:pPr>
            <a:r>
              <a:rPr lang="en-US" sz="2600" dirty="0"/>
              <a:t>  Storing capacity is low </a:t>
            </a:r>
          </a:p>
          <a:p>
            <a:pPr marL="0" indent="0">
              <a:buNone/>
            </a:pPr>
            <a:endParaRPr lang="en-US" dirty="0"/>
          </a:p>
          <a:p>
            <a:pPr marL="0" indent="0">
              <a:buNone/>
            </a:pPr>
            <a:endParaRPr lang="en-US" dirty="0"/>
          </a:p>
        </p:txBody>
      </p:sp>
      <p:sp>
        <p:nvSpPr>
          <p:cNvPr id="2" name="Slide Number Placeholder 1">
            <a:extLst>
              <a:ext uri="{FF2B5EF4-FFF2-40B4-BE49-F238E27FC236}">
                <a16:creationId xmlns:a16="http://schemas.microsoft.com/office/drawing/2014/main" xmlns="" id="{710B9FED-F870-4FC5-83B7-AD31A4F315EC}"/>
              </a:ext>
            </a:extLst>
          </p:cNvPr>
          <p:cNvSpPr>
            <a:spLocks noGrp="1"/>
          </p:cNvSpPr>
          <p:nvPr>
            <p:ph type="sldNum" sz="quarter" idx="12"/>
          </p:nvPr>
        </p:nvSpPr>
        <p:spPr/>
        <p:txBody>
          <a:bodyPr/>
          <a:lstStyle/>
          <a:p>
            <a:fld id="{F6BA7912-A861-4B29-967D-61DFDB78966D}" type="slidenum">
              <a:rPr lang="en-US" smtClean="0"/>
              <a:t>26</a:t>
            </a:fld>
            <a:endParaRPr lang="en-US"/>
          </a:p>
        </p:txBody>
      </p:sp>
      <p:sp>
        <p:nvSpPr>
          <p:cNvPr id="7" name="Content Placeholder 2">
            <a:extLst>
              <a:ext uri="{FF2B5EF4-FFF2-40B4-BE49-F238E27FC236}">
                <a16:creationId xmlns:a16="http://schemas.microsoft.com/office/drawing/2014/main" xmlns="" id="{FE900D22-B538-40E3-96AA-64464629D4C8}"/>
              </a:ext>
            </a:extLst>
          </p:cNvPr>
          <p:cNvSpPr txBox="1">
            <a:spLocks/>
          </p:cNvSpPr>
          <p:nvPr/>
        </p:nvSpPr>
        <p:spPr>
          <a:xfrm>
            <a:off x="3019011" y="3890341"/>
            <a:ext cx="10706100" cy="55864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sz="2400" b="1" dirty="0"/>
              <a:t>Digital computer:</a:t>
            </a:r>
          </a:p>
          <a:p>
            <a:pPr marL="571500" indent="-571500">
              <a:buFont typeface="+mj-lt"/>
              <a:buAutoNum type="romanUcPeriod"/>
            </a:pPr>
            <a:r>
              <a:rPr lang="en-US" dirty="0"/>
              <a:t> </a:t>
            </a:r>
            <a:r>
              <a:rPr lang="en-US" sz="2000" dirty="0"/>
              <a:t>These computer work with binary digit (0 and 1s)</a:t>
            </a:r>
          </a:p>
          <a:p>
            <a:pPr marL="571500" indent="-571500">
              <a:buFont typeface="+mj-lt"/>
              <a:buAutoNum type="romanUcPeriod"/>
            </a:pPr>
            <a:r>
              <a:rPr lang="en-US" sz="2000" dirty="0"/>
              <a:t> Computers are based on discrete data</a:t>
            </a:r>
          </a:p>
          <a:p>
            <a:pPr marL="571500" indent="-571500">
              <a:buFont typeface="+mj-lt"/>
              <a:buAutoNum type="romanUcPeriod"/>
            </a:pPr>
            <a:r>
              <a:rPr lang="en-US" sz="2000" dirty="0"/>
              <a:t>Computers have high accuracy</a:t>
            </a:r>
          </a:p>
          <a:p>
            <a:pPr marL="571500" indent="-571500">
              <a:buFont typeface="+mj-lt"/>
              <a:buAutoNum type="romanUcPeriod"/>
            </a:pPr>
            <a:r>
              <a:rPr lang="en-US" sz="2000" dirty="0"/>
              <a:t>Cost is expensive and not easily portable</a:t>
            </a:r>
          </a:p>
          <a:p>
            <a:pPr marL="571500" indent="-571500">
              <a:buFont typeface="+mj-lt"/>
              <a:buAutoNum type="romanUcPeriod"/>
            </a:pPr>
            <a:r>
              <a:rPr lang="en-US" sz="2000" dirty="0"/>
              <a:t>Has high storage capacity</a:t>
            </a:r>
          </a:p>
          <a:p>
            <a:pPr marL="0" indent="0">
              <a:buFont typeface="Wingdings 3" charset="2"/>
              <a:buNone/>
            </a:pPr>
            <a:r>
              <a:rPr lang="en-US" dirty="0"/>
              <a:t>    </a:t>
            </a:r>
          </a:p>
          <a:p>
            <a:pPr marL="0" indent="0">
              <a:buFont typeface="Wingdings 3" charset="2"/>
              <a:buNone/>
            </a:pPr>
            <a:r>
              <a:rPr lang="en-US" dirty="0"/>
              <a:t>      </a:t>
            </a:r>
          </a:p>
          <a:p>
            <a:pPr marL="0" indent="0">
              <a:buFont typeface="Wingdings 3" charset="2"/>
              <a:buNone/>
            </a:pPr>
            <a:r>
              <a:rPr lang="en-US" dirty="0"/>
              <a:t>    </a:t>
            </a:r>
          </a:p>
          <a:p>
            <a:pPr marL="0" indent="0">
              <a:buFont typeface="Wingdings 3" charset="2"/>
              <a:buNone/>
            </a:pPr>
            <a:endParaRPr lang="en-US" dirty="0"/>
          </a:p>
        </p:txBody>
      </p:sp>
    </p:spTree>
    <p:extLst>
      <p:ext uri="{BB962C8B-B14F-4D97-AF65-F5344CB8AC3E}">
        <p14:creationId xmlns:p14="http://schemas.microsoft.com/office/powerpoint/2010/main" val="35328481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6C7CC53-0F2A-2FDB-8858-4EAEA989B8CB}"/>
              </a:ext>
            </a:extLst>
          </p:cNvPr>
          <p:cNvSpPr>
            <a:spLocks noGrp="1"/>
          </p:cNvSpPr>
          <p:nvPr>
            <p:ph idx="1"/>
          </p:nvPr>
        </p:nvSpPr>
        <p:spPr>
          <a:xfrm>
            <a:off x="2700959" y="757858"/>
            <a:ext cx="9491041" cy="5776913"/>
          </a:xfrm>
        </p:spPr>
        <p:txBody>
          <a:bodyPr/>
          <a:lstStyle/>
          <a:p>
            <a:pPr>
              <a:buFont typeface="Wingdings" panose="05000000000000000000" pitchFamily="2" charset="2"/>
              <a:buChar char="§"/>
            </a:pPr>
            <a:r>
              <a:rPr lang="en-US" sz="2400" b="1" dirty="0"/>
              <a:t>Hybrid Computer:</a:t>
            </a:r>
          </a:p>
          <a:p>
            <a:pPr marL="0" indent="0">
              <a:buNone/>
            </a:pPr>
            <a:endParaRPr lang="en-US" sz="2400" dirty="0"/>
          </a:p>
          <a:p>
            <a:pPr marL="571500" indent="-571500">
              <a:buFont typeface="+mj-lt"/>
              <a:buAutoNum type="romanUcPeriod"/>
            </a:pPr>
            <a:r>
              <a:rPr lang="en-US" sz="2000" dirty="0"/>
              <a:t>    These computers can work with binary digit and analog signal</a:t>
            </a:r>
          </a:p>
          <a:p>
            <a:pPr marL="571500" indent="-571500">
              <a:buFont typeface="+mj-lt"/>
              <a:buAutoNum type="romanUcPeriod"/>
            </a:pPr>
            <a:r>
              <a:rPr lang="en-US" sz="2000" dirty="0"/>
              <a:t>   Computers are based on both discrete and continuous data</a:t>
            </a:r>
          </a:p>
          <a:p>
            <a:pPr marL="571500" indent="-571500">
              <a:buFont typeface="+mj-lt"/>
              <a:buAutoNum type="romanUcPeriod"/>
            </a:pPr>
            <a:r>
              <a:rPr lang="en-US" sz="2000" dirty="0"/>
              <a:t>   It is intermediate in speed</a:t>
            </a:r>
          </a:p>
          <a:p>
            <a:pPr marL="571500" indent="-571500">
              <a:buFont typeface="+mj-lt"/>
              <a:buAutoNum type="romanUcPeriod"/>
            </a:pPr>
            <a:r>
              <a:rPr lang="en-US" sz="2000" dirty="0"/>
              <a:t>   Intermediate in accuracy</a:t>
            </a:r>
          </a:p>
          <a:p>
            <a:pPr marL="0" indent="0">
              <a:buNone/>
            </a:pPr>
            <a:r>
              <a:rPr lang="en-US" sz="2000" dirty="0"/>
              <a:t>   </a:t>
            </a:r>
          </a:p>
          <a:p>
            <a:pPr marL="0" indent="0">
              <a:buNone/>
            </a:pPr>
            <a:endParaRPr lang="en-US" dirty="0"/>
          </a:p>
          <a:p>
            <a:pPr marL="0" indent="0">
              <a:buNone/>
            </a:pPr>
            <a:r>
              <a:rPr lang="en-US" dirty="0"/>
              <a:t>   </a:t>
            </a:r>
          </a:p>
        </p:txBody>
      </p:sp>
      <p:sp>
        <p:nvSpPr>
          <p:cNvPr id="2" name="Slide Number Placeholder 1">
            <a:extLst>
              <a:ext uri="{FF2B5EF4-FFF2-40B4-BE49-F238E27FC236}">
                <a16:creationId xmlns:a16="http://schemas.microsoft.com/office/drawing/2014/main" xmlns="" id="{DF8AE115-E012-4F76-A8A0-D4975F02FC43}"/>
              </a:ext>
            </a:extLst>
          </p:cNvPr>
          <p:cNvSpPr>
            <a:spLocks noGrp="1"/>
          </p:cNvSpPr>
          <p:nvPr>
            <p:ph type="sldNum" sz="quarter" idx="12"/>
          </p:nvPr>
        </p:nvSpPr>
        <p:spPr/>
        <p:txBody>
          <a:bodyPr/>
          <a:lstStyle/>
          <a:p>
            <a:fld id="{F6BA7912-A861-4B29-967D-61DFDB78966D}" type="slidenum">
              <a:rPr lang="en-US" smtClean="0"/>
              <a:t>27</a:t>
            </a:fld>
            <a:endParaRPr lang="en-US"/>
          </a:p>
        </p:txBody>
      </p:sp>
    </p:spTree>
    <p:extLst>
      <p:ext uri="{BB962C8B-B14F-4D97-AF65-F5344CB8AC3E}">
        <p14:creationId xmlns:p14="http://schemas.microsoft.com/office/powerpoint/2010/main" val="25814323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FE9619-026B-BA75-FEF7-6E7D917DD699}"/>
              </a:ext>
            </a:extLst>
          </p:cNvPr>
          <p:cNvSpPr>
            <a:spLocks noGrp="1"/>
          </p:cNvSpPr>
          <p:nvPr>
            <p:ph type="title"/>
          </p:nvPr>
        </p:nvSpPr>
        <p:spPr/>
        <p:txBody>
          <a:bodyPr/>
          <a:lstStyle/>
          <a:p>
            <a:r>
              <a:rPr lang="en-US" dirty="0"/>
              <a:t>On the basis of Model</a:t>
            </a:r>
          </a:p>
        </p:txBody>
      </p:sp>
      <p:sp>
        <p:nvSpPr>
          <p:cNvPr id="3" name="Content Placeholder 2">
            <a:extLst>
              <a:ext uri="{FF2B5EF4-FFF2-40B4-BE49-F238E27FC236}">
                <a16:creationId xmlns:a16="http://schemas.microsoft.com/office/drawing/2014/main" xmlns="" id="{D858789F-DE25-FF19-7CAA-16B3E737702C}"/>
              </a:ext>
            </a:extLst>
          </p:cNvPr>
          <p:cNvSpPr>
            <a:spLocks noGrp="1"/>
          </p:cNvSpPr>
          <p:nvPr>
            <p:ph idx="1"/>
          </p:nvPr>
        </p:nvSpPr>
        <p:spPr/>
        <p:txBody>
          <a:bodyPr>
            <a:normAutofit/>
          </a:bodyPr>
          <a:lstStyle/>
          <a:p>
            <a:pPr>
              <a:buFont typeface="Wingdings" panose="05000000000000000000" pitchFamily="2" charset="2"/>
              <a:buChar char="§"/>
            </a:pPr>
            <a:r>
              <a:rPr lang="en-US" sz="2000" dirty="0"/>
              <a:t>XT Computer (Extra computer)</a:t>
            </a:r>
          </a:p>
          <a:p>
            <a:pPr>
              <a:buFont typeface="Wingdings" panose="05000000000000000000" pitchFamily="2" charset="2"/>
              <a:buChar char="§"/>
            </a:pPr>
            <a:r>
              <a:rPr lang="en-US" sz="2000" dirty="0"/>
              <a:t>AT Computer (Advance computer)</a:t>
            </a:r>
          </a:p>
          <a:p>
            <a:pPr>
              <a:buFont typeface="Wingdings" panose="05000000000000000000" pitchFamily="2" charset="2"/>
              <a:buChar char="§"/>
            </a:pPr>
            <a:r>
              <a:rPr lang="en-US" sz="2000" dirty="0"/>
              <a:t>PS/2 Computer</a:t>
            </a:r>
          </a:p>
        </p:txBody>
      </p:sp>
      <p:sp>
        <p:nvSpPr>
          <p:cNvPr id="4" name="Slide Number Placeholder 3">
            <a:extLst>
              <a:ext uri="{FF2B5EF4-FFF2-40B4-BE49-F238E27FC236}">
                <a16:creationId xmlns:a16="http://schemas.microsoft.com/office/drawing/2014/main" xmlns="" id="{210930CC-B391-40F3-BEFB-EFB8ADCFC17C}"/>
              </a:ext>
            </a:extLst>
          </p:cNvPr>
          <p:cNvSpPr>
            <a:spLocks noGrp="1"/>
          </p:cNvSpPr>
          <p:nvPr>
            <p:ph type="sldNum" sz="quarter" idx="12"/>
          </p:nvPr>
        </p:nvSpPr>
        <p:spPr/>
        <p:txBody>
          <a:bodyPr/>
          <a:lstStyle/>
          <a:p>
            <a:fld id="{F6BA7912-A861-4B29-967D-61DFDB78966D}" type="slidenum">
              <a:rPr lang="en-US" smtClean="0"/>
              <a:t>28</a:t>
            </a:fld>
            <a:endParaRPr lang="en-US"/>
          </a:p>
        </p:txBody>
      </p:sp>
    </p:spTree>
    <p:extLst>
      <p:ext uri="{BB962C8B-B14F-4D97-AF65-F5344CB8AC3E}">
        <p14:creationId xmlns:p14="http://schemas.microsoft.com/office/powerpoint/2010/main" val="30326168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27C1139-19E3-C6A4-07F6-A254B0C8BBE2}"/>
              </a:ext>
            </a:extLst>
          </p:cNvPr>
          <p:cNvSpPr>
            <a:spLocks noGrp="1"/>
          </p:cNvSpPr>
          <p:nvPr>
            <p:ph idx="1"/>
          </p:nvPr>
        </p:nvSpPr>
        <p:spPr>
          <a:xfrm>
            <a:off x="2566781" y="825776"/>
            <a:ext cx="10801350" cy="5815013"/>
          </a:xfrm>
        </p:spPr>
        <p:txBody>
          <a:bodyPr>
            <a:normAutofit/>
          </a:bodyPr>
          <a:lstStyle/>
          <a:p>
            <a:pPr>
              <a:buFont typeface="Wingdings" panose="05000000000000000000" pitchFamily="2" charset="2"/>
              <a:buChar char="§"/>
            </a:pPr>
            <a:r>
              <a:rPr lang="en-US" sz="2400" b="1" dirty="0"/>
              <a:t>XT computer (Extra technology):</a:t>
            </a:r>
          </a:p>
          <a:p>
            <a:pPr marL="571500" indent="-571500">
              <a:buFont typeface="+mj-lt"/>
              <a:buAutoNum type="romanUcPeriod"/>
            </a:pPr>
            <a:r>
              <a:rPr lang="en-US" dirty="0"/>
              <a:t>  </a:t>
            </a:r>
            <a:r>
              <a:rPr lang="en-US" sz="2000" dirty="0"/>
              <a:t>Cannot support graphical user interface(GUI) based operating system</a:t>
            </a:r>
          </a:p>
          <a:p>
            <a:pPr marL="514350" indent="-514350">
              <a:buFont typeface="+mj-lt"/>
              <a:buAutoNum type="romanUcPeriod"/>
            </a:pPr>
            <a:r>
              <a:rPr lang="en-US" sz="2000" dirty="0"/>
              <a:t>  Processing speed is 4.77 MHz</a:t>
            </a:r>
          </a:p>
          <a:p>
            <a:pPr marL="0" indent="0">
              <a:buNone/>
            </a:pPr>
            <a:endParaRPr lang="en-US" dirty="0"/>
          </a:p>
          <a:p>
            <a:pPr>
              <a:buFont typeface="Wingdings" panose="05000000000000000000" pitchFamily="2" charset="2"/>
              <a:buChar char="§"/>
            </a:pPr>
            <a:r>
              <a:rPr lang="en-US" sz="2400" b="1" dirty="0"/>
              <a:t>AT/2  Computer (Advance Technology):</a:t>
            </a:r>
          </a:p>
          <a:p>
            <a:pPr marL="571500" indent="-571500">
              <a:buFont typeface="+mj-lt"/>
              <a:buAutoNum type="romanUcPeriod"/>
            </a:pPr>
            <a:r>
              <a:rPr lang="en-US" dirty="0"/>
              <a:t>   </a:t>
            </a:r>
            <a:r>
              <a:rPr lang="en-US" sz="2000" dirty="0"/>
              <a:t>Support graphical user interface(GUI) based operating system</a:t>
            </a:r>
          </a:p>
          <a:p>
            <a:pPr marL="514350" indent="-514350">
              <a:buFont typeface="+mj-lt"/>
              <a:buAutoNum type="romanUcPeriod"/>
            </a:pPr>
            <a:r>
              <a:rPr lang="en-US" sz="2000" dirty="0"/>
              <a:t>   processing speed is 3 GHz</a:t>
            </a:r>
          </a:p>
          <a:p>
            <a:pPr marL="0" indent="0">
              <a:buNone/>
            </a:pPr>
            <a:endParaRPr lang="en-US" dirty="0"/>
          </a:p>
          <a:p>
            <a:pPr>
              <a:buFont typeface="Wingdings" panose="05000000000000000000" pitchFamily="2" charset="2"/>
              <a:buChar char="§"/>
            </a:pPr>
            <a:r>
              <a:rPr lang="en-US" sz="2400" b="1" dirty="0"/>
              <a:t>PS/2 computer</a:t>
            </a:r>
          </a:p>
          <a:p>
            <a:pPr marL="571500" indent="-571500">
              <a:buFont typeface="+mj-lt"/>
              <a:buAutoNum type="romanUcPeriod"/>
            </a:pPr>
            <a:r>
              <a:rPr lang="en-US" dirty="0"/>
              <a:t>   </a:t>
            </a:r>
            <a:r>
              <a:rPr lang="en-US" sz="2000" dirty="0"/>
              <a:t>It is a laptop computer with rechargeable battery and battery base system</a:t>
            </a:r>
          </a:p>
        </p:txBody>
      </p:sp>
      <p:sp>
        <p:nvSpPr>
          <p:cNvPr id="2" name="Slide Number Placeholder 1">
            <a:extLst>
              <a:ext uri="{FF2B5EF4-FFF2-40B4-BE49-F238E27FC236}">
                <a16:creationId xmlns:a16="http://schemas.microsoft.com/office/drawing/2014/main" xmlns="" id="{F46C6639-7623-46E4-A93A-6BDE7898282D}"/>
              </a:ext>
            </a:extLst>
          </p:cNvPr>
          <p:cNvSpPr>
            <a:spLocks noGrp="1"/>
          </p:cNvSpPr>
          <p:nvPr>
            <p:ph type="sldNum" sz="quarter" idx="12"/>
          </p:nvPr>
        </p:nvSpPr>
        <p:spPr/>
        <p:txBody>
          <a:bodyPr/>
          <a:lstStyle/>
          <a:p>
            <a:fld id="{F6BA7912-A861-4B29-967D-61DFDB78966D}" type="slidenum">
              <a:rPr lang="en-US" smtClean="0"/>
              <a:t>29</a:t>
            </a:fld>
            <a:endParaRPr lang="en-US"/>
          </a:p>
        </p:txBody>
      </p:sp>
    </p:spTree>
    <p:extLst>
      <p:ext uri="{BB962C8B-B14F-4D97-AF65-F5344CB8AC3E}">
        <p14:creationId xmlns:p14="http://schemas.microsoft.com/office/powerpoint/2010/main" val="11953871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E6F911-7B98-4D05-9B8D-396F5431F116}"/>
              </a:ext>
            </a:extLst>
          </p:cNvPr>
          <p:cNvSpPr>
            <a:spLocks noGrp="1"/>
          </p:cNvSpPr>
          <p:nvPr>
            <p:ph type="title"/>
          </p:nvPr>
        </p:nvSpPr>
        <p:spPr>
          <a:xfrm>
            <a:off x="2591336" y="655140"/>
            <a:ext cx="8911687" cy="1280890"/>
          </a:xfrm>
        </p:spPr>
        <p:txBody>
          <a:bodyPr/>
          <a:lstStyle/>
          <a:p>
            <a:r>
              <a:rPr lang="en-US" dirty="0"/>
              <a:t>Characteristics of Computer</a:t>
            </a:r>
          </a:p>
        </p:txBody>
      </p:sp>
      <p:sp>
        <p:nvSpPr>
          <p:cNvPr id="3" name="Content Placeholder 2">
            <a:extLst>
              <a:ext uri="{FF2B5EF4-FFF2-40B4-BE49-F238E27FC236}">
                <a16:creationId xmlns:a16="http://schemas.microsoft.com/office/drawing/2014/main" xmlns="" id="{9754FDF3-1EDF-4B9F-80E3-2B826471AB0E}"/>
              </a:ext>
            </a:extLst>
          </p:cNvPr>
          <p:cNvSpPr>
            <a:spLocks noGrp="1"/>
          </p:cNvSpPr>
          <p:nvPr>
            <p:ph idx="1"/>
          </p:nvPr>
        </p:nvSpPr>
        <p:spPr>
          <a:xfrm>
            <a:off x="2827751" y="1936030"/>
            <a:ext cx="8915400" cy="3777622"/>
          </a:xfrm>
        </p:spPr>
        <p:txBody>
          <a:bodyPr>
            <a:normAutofit/>
          </a:bodyPr>
          <a:lstStyle/>
          <a:p>
            <a:pPr>
              <a:buFont typeface="Wingdings" panose="05000000000000000000" pitchFamily="2" charset="2"/>
              <a:buChar char="§"/>
            </a:pPr>
            <a:r>
              <a:rPr lang="en-US" sz="2000" dirty="0"/>
              <a:t>Word length       </a:t>
            </a:r>
          </a:p>
          <a:p>
            <a:pPr>
              <a:buFont typeface="Wingdings" panose="05000000000000000000" pitchFamily="2" charset="2"/>
              <a:buChar char="§"/>
            </a:pPr>
            <a:r>
              <a:rPr lang="en-US" sz="2000" dirty="0"/>
              <a:t>Speed</a:t>
            </a:r>
          </a:p>
          <a:p>
            <a:pPr>
              <a:buFont typeface="Wingdings" panose="05000000000000000000" pitchFamily="2" charset="2"/>
              <a:buChar char="§"/>
            </a:pPr>
            <a:r>
              <a:rPr lang="en-US" sz="2000" dirty="0"/>
              <a:t>Accuracy</a:t>
            </a:r>
          </a:p>
          <a:p>
            <a:pPr>
              <a:buFont typeface="Wingdings" panose="05000000000000000000" pitchFamily="2" charset="2"/>
              <a:buChar char="§"/>
            </a:pPr>
            <a:r>
              <a:rPr lang="en-US" sz="2000" dirty="0"/>
              <a:t>Diligence</a:t>
            </a:r>
          </a:p>
          <a:p>
            <a:pPr>
              <a:buFont typeface="Wingdings" panose="05000000000000000000" pitchFamily="2" charset="2"/>
              <a:buChar char="§"/>
            </a:pPr>
            <a:r>
              <a:rPr lang="en-US" sz="2000" dirty="0"/>
              <a:t>Versatility</a:t>
            </a:r>
          </a:p>
          <a:p>
            <a:pPr>
              <a:buFont typeface="Wingdings" panose="05000000000000000000" pitchFamily="2" charset="2"/>
              <a:buChar char="§"/>
            </a:pPr>
            <a:r>
              <a:rPr lang="en-US" sz="2000" dirty="0"/>
              <a:t>Storage</a:t>
            </a:r>
          </a:p>
          <a:p>
            <a:pPr>
              <a:buFont typeface="Wingdings" panose="05000000000000000000" pitchFamily="2" charset="2"/>
              <a:buChar char="§"/>
            </a:pPr>
            <a:r>
              <a:rPr lang="en-US" sz="2000" dirty="0"/>
              <a:t>Automatic</a:t>
            </a:r>
          </a:p>
          <a:p>
            <a:pPr>
              <a:buFont typeface="Wingdings" panose="05000000000000000000" pitchFamily="2" charset="2"/>
              <a:buChar char="§"/>
            </a:pPr>
            <a:r>
              <a:rPr lang="en-US" sz="2000" dirty="0"/>
              <a:t>Power of remembering</a:t>
            </a:r>
          </a:p>
          <a:p>
            <a:pPr>
              <a:buFont typeface="+mj-lt"/>
              <a:buAutoNum type="arabicPeriod"/>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xmlns="" id="{13A775CC-044C-41D0-B490-0AEF9E54E184}"/>
              </a:ext>
            </a:extLst>
          </p:cNvPr>
          <p:cNvSpPr>
            <a:spLocks noGrp="1"/>
          </p:cNvSpPr>
          <p:nvPr>
            <p:ph type="sldNum" sz="quarter" idx="12"/>
          </p:nvPr>
        </p:nvSpPr>
        <p:spPr/>
        <p:txBody>
          <a:bodyPr/>
          <a:lstStyle/>
          <a:p>
            <a:fld id="{F6BA7912-A861-4B29-967D-61DFDB78966D}" type="slidenum">
              <a:rPr lang="en-US" smtClean="0"/>
              <a:t>3</a:t>
            </a:fld>
            <a:endParaRPr lang="en-US"/>
          </a:p>
        </p:txBody>
      </p:sp>
    </p:spTree>
    <p:extLst>
      <p:ext uri="{BB962C8B-B14F-4D97-AF65-F5344CB8AC3E}">
        <p14:creationId xmlns:p14="http://schemas.microsoft.com/office/powerpoint/2010/main" val="4107105786"/>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E7AFF2-76E5-19EC-4399-4CA86D755791}"/>
              </a:ext>
            </a:extLst>
          </p:cNvPr>
          <p:cNvSpPr>
            <a:spLocks noGrp="1"/>
          </p:cNvSpPr>
          <p:nvPr>
            <p:ph type="title"/>
          </p:nvPr>
        </p:nvSpPr>
        <p:spPr>
          <a:xfrm>
            <a:off x="2920516" y="827508"/>
            <a:ext cx="8911687" cy="1280890"/>
          </a:xfrm>
        </p:spPr>
        <p:txBody>
          <a:bodyPr/>
          <a:lstStyle/>
          <a:p>
            <a:r>
              <a:rPr lang="en-US" dirty="0"/>
              <a:t>On the basis of size</a:t>
            </a:r>
          </a:p>
        </p:txBody>
      </p:sp>
      <p:sp>
        <p:nvSpPr>
          <p:cNvPr id="3" name="Content Placeholder 2">
            <a:extLst>
              <a:ext uri="{FF2B5EF4-FFF2-40B4-BE49-F238E27FC236}">
                <a16:creationId xmlns:a16="http://schemas.microsoft.com/office/drawing/2014/main" xmlns="" id="{658369D3-CCDB-9F7B-3800-832ACDA997D7}"/>
              </a:ext>
            </a:extLst>
          </p:cNvPr>
          <p:cNvSpPr>
            <a:spLocks noGrp="1"/>
          </p:cNvSpPr>
          <p:nvPr>
            <p:ph sz="half" idx="1"/>
          </p:nvPr>
        </p:nvSpPr>
        <p:spPr>
          <a:xfrm>
            <a:off x="2920516" y="2252870"/>
            <a:ext cx="4313864" cy="3777622"/>
          </a:xfrm>
        </p:spPr>
        <p:txBody>
          <a:bodyPr>
            <a:normAutofit/>
          </a:bodyPr>
          <a:lstStyle/>
          <a:p>
            <a:pPr>
              <a:buFont typeface="Wingdings" panose="05000000000000000000" pitchFamily="2" charset="2"/>
              <a:buChar char="§"/>
            </a:pPr>
            <a:r>
              <a:rPr lang="en-US" sz="2000" dirty="0"/>
              <a:t>Super computer</a:t>
            </a:r>
          </a:p>
          <a:p>
            <a:pPr>
              <a:buFont typeface="Wingdings" panose="05000000000000000000" pitchFamily="2" charset="2"/>
              <a:buChar char="§"/>
            </a:pPr>
            <a:r>
              <a:rPr lang="en-US" sz="2000" dirty="0"/>
              <a:t>Mainframe computer</a:t>
            </a:r>
          </a:p>
          <a:p>
            <a:pPr>
              <a:buFont typeface="Wingdings" panose="05000000000000000000" pitchFamily="2" charset="2"/>
              <a:buChar char="§"/>
            </a:pPr>
            <a:r>
              <a:rPr lang="en-US" sz="2000" dirty="0"/>
              <a:t>Micro computer</a:t>
            </a:r>
          </a:p>
          <a:p>
            <a:pPr>
              <a:buFont typeface="Wingdings" panose="05000000000000000000" pitchFamily="2" charset="2"/>
              <a:buChar char="§"/>
            </a:pPr>
            <a:r>
              <a:rPr lang="en-US" sz="2000" dirty="0"/>
              <a:t>Mini computer</a:t>
            </a:r>
          </a:p>
        </p:txBody>
      </p:sp>
      <p:sp>
        <p:nvSpPr>
          <p:cNvPr id="4" name="Slide Number Placeholder 3">
            <a:extLst>
              <a:ext uri="{FF2B5EF4-FFF2-40B4-BE49-F238E27FC236}">
                <a16:creationId xmlns:a16="http://schemas.microsoft.com/office/drawing/2014/main" xmlns="" id="{4A8A81E4-4964-4727-92F6-C0FC723DB33A}"/>
              </a:ext>
            </a:extLst>
          </p:cNvPr>
          <p:cNvSpPr>
            <a:spLocks noGrp="1"/>
          </p:cNvSpPr>
          <p:nvPr>
            <p:ph type="sldNum" sz="quarter" idx="12"/>
          </p:nvPr>
        </p:nvSpPr>
        <p:spPr/>
        <p:txBody>
          <a:bodyPr/>
          <a:lstStyle/>
          <a:p>
            <a:fld id="{F6BA7912-A861-4B29-967D-61DFDB78966D}" type="slidenum">
              <a:rPr lang="en-US" smtClean="0"/>
              <a:t>30</a:t>
            </a:fld>
            <a:endParaRPr lang="en-US"/>
          </a:p>
        </p:txBody>
      </p:sp>
      <p:pic>
        <p:nvPicPr>
          <p:cNvPr id="7" name="Picture 6">
            <a:extLst>
              <a:ext uri="{FF2B5EF4-FFF2-40B4-BE49-F238E27FC236}">
                <a16:creationId xmlns:a16="http://schemas.microsoft.com/office/drawing/2014/main" xmlns="" id="{63539B0B-2BC5-4CF4-B1C0-22DFA18B1976}"/>
              </a:ext>
            </a:extLst>
          </p:cNvPr>
          <p:cNvPicPr>
            <a:picLocks noChangeAspect="1"/>
          </p:cNvPicPr>
          <p:nvPr/>
        </p:nvPicPr>
        <p:blipFill>
          <a:blip r:embed="rId2"/>
          <a:stretch>
            <a:fillRect/>
          </a:stretch>
        </p:blipFill>
        <p:spPr>
          <a:xfrm>
            <a:off x="8468139" y="1073219"/>
            <a:ext cx="2917964" cy="1868764"/>
          </a:xfrm>
          <a:prstGeom prst="rect">
            <a:avLst/>
          </a:prstGeom>
        </p:spPr>
      </p:pic>
      <p:pic>
        <p:nvPicPr>
          <p:cNvPr id="8" name="Picture 7">
            <a:extLst>
              <a:ext uri="{FF2B5EF4-FFF2-40B4-BE49-F238E27FC236}">
                <a16:creationId xmlns:a16="http://schemas.microsoft.com/office/drawing/2014/main" xmlns="" id="{5D1F038A-C874-4277-AF24-2EA7B7D93F9F}"/>
              </a:ext>
            </a:extLst>
          </p:cNvPr>
          <p:cNvPicPr>
            <a:picLocks noChangeAspect="1"/>
          </p:cNvPicPr>
          <p:nvPr/>
        </p:nvPicPr>
        <p:blipFill>
          <a:blip r:embed="rId3"/>
          <a:stretch>
            <a:fillRect/>
          </a:stretch>
        </p:blipFill>
        <p:spPr>
          <a:xfrm>
            <a:off x="8335203" y="3187694"/>
            <a:ext cx="3050900" cy="2113031"/>
          </a:xfrm>
          <a:prstGeom prst="rect">
            <a:avLst/>
          </a:prstGeom>
        </p:spPr>
      </p:pic>
      <p:pic>
        <p:nvPicPr>
          <p:cNvPr id="9" name="Picture 8">
            <a:extLst>
              <a:ext uri="{FF2B5EF4-FFF2-40B4-BE49-F238E27FC236}">
                <a16:creationId xmlns:a16="http://schemas.microsoft.com/office/drawing/2014/main" xmlns="" id="{AB2AA3BE-EF65-4CC0-89A3-6868DD494728}"/>
              </a:ext>
            </a:extLst>
          </p:cNvPr>
          <p:cNvPicPr>
            <a:picLocks noChangeAspect="1"/>
          </p:cNvPicPr>
          <p:nvPr/>
        </p:nvPicPr>
        <p:blipFill>
          <a:blip r:embed="rId4"/>
          <a:stretch>
            <a:fillRect/>
          </a:stretch>
        </p:blipFill>
        <p:spPr>
          <a:xfrm>
            <a:off x="2162324" y="4749603"/>
            <a:ext cx="2494101" cy="1997268"/>
          </a:xfrm>
          <a:prstGeom prst="rect">
            <a:avLst/>
          </a:prstGeom>
        </p:spPr>
      </p:pic>
      <p:pic>
        <p:nvPicPr>
          <p:cNvPr id="10" name="Picture 9">
            <a:extLst>
              <a:ext uri="{FF2B5EF4-FFF2-40B4-BE49-F238E27FC236}">
                <a16:creationId xmlns:a16="http://schemas.microsoft.com/office/drawing/2014/main" xmlns="" id="{F1CC8100-69F0-42EE-8255-55B41174BF07}"/>
              </a:ext>
            </a:extLst>
          </p:cNvPr>
          <p:cNvPicPr>
            <a:picLocks noChangeAspect="1"/>
          </p:cNvPicPr>
          <p:nvPr/>
        </p:nvPicPr>
        <p:blipFill>
          <a:blip r:embed="rId5"/>
          <a:stretch>
            <a:fillRect/>
          </a:stretch>
        </p:blipFill>
        <p:spPr>
          <a:xfrm>
            <a:off x="5077448" y="4749603"/>
            <a:ext cx="2836732" cy="1887716"/>
          </a:xfrm>
          <a:prstGeom prst="rect">
            <a:avLst/>
          </a:prstGeom>
        </p:spPr>
      </p:pic>
    </p:spTree>
    <p:extLst>
      <p:ext uri="{BB962C8B-B14F-4D97-AF65-F5344CB8AC3E}">
        <p14:creationId xmlns:p14="http://schemas.microsoft.com/office/powerpoint/2010/main" val="15707519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7DAA6EF-88E8-089E-62A8-9625A23D36E4}"/>
              </a:ext>
            </a:extLst>
          </p:cNvPr>
          <p:cNvSpPr>
            <a:spLocks noGrp="1"/>
          </p:cNvSpPr>
          <p:nvPr>
            <p:ph idx="1"/>
          </p:nvPr>
        </p:nvSpPr>
        <p:spPr>
          <a:xfrm>
            <a:off x="3197087" y="612913"/>
            <a:ext cx="10515600" cy="2938670"/>
          </a:xfrm>
        </p:spPr>
        <p:txBody>
          <a:bodyPr>
            <a:normAutofit/>
          </a:bodyPr>
          <a:lstStyle/>
          <a:p>
            <a:pPr>
              <a:buFont typeface="Wingdings" panose="05000000000000000000" pitchFamily="2" charset="2"/>
              <a:buChar char="§"/>
            </a:pPr>
            <a:r>
              <a:rPr lang="en-US" sz="2400" dirty="0"/>
              <a:t> </a:t>
            </a:r>
            <a:r>
              <a:rPr lang="en-US" sz="2400" b="1" dirty="0"/>
              <a:t>Super computer</a:t>
            </a:r>
          </a:p>
          <a:p>
            <a:pPr marL="514350" indent="-514350">
              <a:buFont typeface="+mj-lt"/>
              <a:buAutoNum type="romanUcPeriod"/>
            </a:pPr>
            <a:r>
              <a:rPr lang="en-US" sz="2000" dirty="0"/>
              <a:t>These computer are largest, fastest and most expensive</a:t>
            </a:r>
          </a:p>
          <a:p>
            <a:pPr marL="514350" indent="-514350">
              <a:buFont typeface="+mj-lt"/>
              <a:buAutoNum type="romanUcPeriod"/>
            </a:pPr>
            <a:r>
              <a:rPr lang="en-US" sz="2000" dirty="0"/>
              <a:t> Large memory capacity</a:t>
            </a:r>
          </a:p>
          <a:p>
            <a:pPr marL="514350" indent="-514350">
              <a:buFont typeface="+mj-lt"/>
              <a:buAutoNum type="romanUcPeriod"/>
            </a:pPr>
            <a:r>
              <a:rPr lang="en-US" sz="2000" dirty="0"/>
              <a:t> High processing speed</a:t>
            </a:r>
          </a:p>
          <a:p>
            <a:pPr marL="514350" indent="-514350">
              <a:buFont typeface="+mj-lt"/>
              <a:buAutoNum type="romanUcPeriod"/>
            </a:pPr>
            <a:r>
              <a:rPr lang="en-US" sz="2000" dirty="0"/>
              <a:t>Highly efficient and accurate</a:t>
            </a:r>
          </a:p>
          <a:p>
            <a:pPr marL="514350" indent="-514350">
              <a:buFont typeface="+mj-lt"/>
              <a:buAutoNum type="romanUcPeriod"/>
            </a:pPr>
            <a:r>
              <a:rPr lang="en-US" sz="2000" dirty="0"/>
              <a:t>Used in designing automobile and aircraft, forecasting weather</a:t>
            </a:r>
          </a:p>
          <a:p>
            <a:endParaRPr lang="en-US" sz="2000" dirty="0"/>
          </a:p>
          <a:p>
            <a:pPr marL="0" indent="0">
              <a:buNone/>
            </a:pPr>
            <a:endParaRPr lang="en-US" sz="2000" dirty="0"/>
          </a:p>
        </p:txBody>
      </p:sp>
      <p:sp>
        <p:nvSpPr>
          <p:cNvPr id="2" name="Slide Number Placeholder 1">
            <a:extLst>
              <a:ext uri="{FF2B5EF4-FFF2-40B4-BE49-F238E27FC236}">
                <a16:creationId xmlns:a16="http://schemas.microsoft.com/office/drawing/2014/main" xmlns="" id="{F027B90B-A206-45D2-B382-B0D2D8047958}"/>
              </a:ext>
            </a:extLst>
          </p:cNvPr>
          <p:cNvSpPr>
            <a:spLocks noGrp="1"/>
          </p:cNvSpPr>
          <p:nvPr>
            <p:ph type="sldNum" sz="quarter" idx="12"/>
          </p:nvPr>
        </p:nvSpPr>
        <p:spPr/>
        <p:txBody>
          <a:bodyPr/>
          <a:lstStyle/>
          <a:p>
            <a:fld id="{F6BA7912-A861-4B29-967D-61DFDB78966D}" type="slidenum">
              <a:rPr lang="en-US" smtClean="0"/>
              <a:t>31</a:t>
            </a:fld>
            <a:endParaRPr lang="en-US"/>
          </a:p>
        </p:txBody>
      </p:sp>
      <p:sp>
        <p:nvSpPr>
          <p:cNvPr id="4" name="Content Placeholder 2">
            <a:extLst>
              <a:ext uri="{FF2B5EF4-FFF2-40B4-BE49-F238E27FC236}">
                <a16:creationId xmlns:a16="http://schemas.microsoft.com/office/drawing/2014/main" xmlns="" id="{281D55FC-E15D-4BF2-A609-06E03D303C44}"/>
              </a:ext>
            </a:extLst>
          </p:cNvPr>
          <p:cNvSpPr txBox="1">
            <a:spLocks/>
          </p:cNvSpPr>
          <p:nvPr/>
        </p:nvSpPr>
        <p:spPr>
          <a:xfrm>
            <a:off x="3197087" y="3846132"/>
            <a:ext cx="8875643" cy="52816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sz="2400" b="1" dirty="0"/>
              <a:t>Mainframe computer</a:t>
            </a:r>
          </a:p>
          <a:p>
            <a:pPr marL="514350" indent="-514350">
              <a:buFont typeface="+mj-lt"/>
              <a:buAutoNum type="romanUcPeriod"/>
            </a:pPr>
            <a:r>
              <a:rPr lang="en-US" sz="2000" dirty="0"/>
              <a:t>Very powerful multi-user computer</a:t>
            </a:r>
          </a:p>
          <a:p>
            <a:pPr marL="514350" indent="-514350">
              <a:buFont typeface="+mj-lt"/>
              <a:buAutoNum type="romanUcPeriod"/>
            </a:pPr>
            <a:r>
              <a:rPr lang="en-US" sz="2000" dirty="0"/>
              <a:t>Large storage capacity</a:t>
            </a:r>
          </a:p>
          <a:p>
            <a:pPr marL="514350" indent="-514350">
              <a:buFont typeface="+mj-lt"/>
              <a:buAutoNum type="romanUcPeriod"/>
            </a:pPr>
            <a:r>
              <a:rPr lang="en-US" sz="2000" dirty="0"/>
              <a:t>Very high processing speed that support large number of terminals</a:t>
            </a:r>
          </a:p>
          <a:p>
            <a:pPr marL="514350" indent="-514350">
              <a:buFont typeface="+mj-lt"/>
              <a:buAutoNum type="romanUcPeriod"/>
            </a:pPr>
            <a:r>
              <a:rPr lang="en-US" sz="2000" dirty="0"/>
              <a:t>Used in large business organization for processing complex data and problems</a:t>
            </a:r>
          </a:p>
          <a:p>
            <a:pPr marL="514350" indent="-514350">
              <a:buFont typeface="+mj-lt"/>
              <a:buAutoNum type="romanUcPeriod"/>
            </a:pPr>
            <a:endParaRPr lang="en-US" sz="2000" dirty="0"/>
          </a:p>
          <a:p>
            <a:pPr marL="0" indent="0" algn="ctr">
              <a:buFont typeface="Wingdings 3" charset="2"/>
              <a:buNone/>
            </a:pPr>
            <a:endParaRPr lang="en-US" sz="2400" dirty="0"/>
          </a:p>
          <a:p>
            <a:pPr marL="0" indent="0" algn="ctr">
              <a:buFont typeface="Wingdings 3" charset="2"/>
              <a:buNone/>
            </a:pPr>
            <a:endParaRPr lang="en-US" sz="2400" dirty="0"/>
          </a:p>
        </p:txBody>
      </p:sp>
    </p:spTree>
    <p:extLst>
      <p:ext uri="{BB962C8B-B14F-4D97-AF65-F5344CB8AC3E}">
        <p14:creationId xmlns:p14="http://schemas.microsoft.com/office/powerpoint/2010/main" val="14821901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644D4B0-113D-AAC4-AD4B-2E3643BAC5F1}"/>
              </a:ext>
            </a:extLst>
          </p:cNvPr>
          <p:cNvSpPr>
            <a:spLocks noGrp="1"/>
          </p:cNvSpPr>
          <p:nvPr>
            <p:ph idx="1"/>
          </p:nvPr>
        </p:nvSpPr>
        <p:spPr>
          <a:xfrm>
            <a:off x="2600739" y="934693"/>
            <a:ext cx="9458739" cy="5653088"/>
          </a:xfrm>
        </p:spPr>
        <p:txBody>
          <a:bodyPr/>
          <a:lstStyle/>
          <a:p>
            <a:pPr>
              <a:buFont typeface="Wingdings" panose="05000000000000000000" pitchFamily="2" charset="2"/>
              <a:buChar char="§"/>
            </a:pPr>
            <a:r>
              <a:rPr lang="en-US" sz="2400" b="1" dirty="0"/>
              <a:t>Mini computer</a:t>
            </a:r>
          </a:p>
          <a:p>
            <a:pPr marL="514350" indent="-514350">
              <a:buFont typeface="+mj-lt"/>
              <a:buAutoNum type="romanUcPeriod"/>
            </a:pPr>
            <a:r>
              <a:rPr lang="en-US" sz="2000" dirty="0"/>
              <a:t>These computer are medium in size that is bigger than macro computer but smaller than mainframe</a:t>
            </a:r>
          </a:p>
          <a:p>
            <a:pPr marL="514350" indent="-514350">
              <a:buFont typeface="+mj-lt"/>
              <a:buAutoNum type="romanUcPeriod"/>
            </a:pPr>
            <a:r>
              <a:rPr lang="en-US" sz="2000" dirty="0"/>
              <a:t>These computer are cheap and easy to use than mainframe computer</a:t>
            </a:r>
          </a:p>
          <a:p>
            <a:pPr marL="514350" indent="-514350">
              <a:buFont typeface="+mj-lt"/>
              <a:buAutoNum type="romanUcPeriod"/>
            </a:pPr>
            <a:r>
              <a:rPr lang="en-US" sz="2000" dirty="0"/>
              <a:t>Used in medium sized business, banks, industries etc</a:t>
            </a:r>
          </a:p>
          <a:p>
            <a:pPr marL="0" indent="0" algn="ctr">
              <a:buNone/>
            </a:pPr>
            <a:endParaRPr lang="en-US" dirty="0"/>
          </a:p>
          <a:p>
            <a:pPr>
              <a:buFont typeface="Wingdings" panose="05000000000000000000" pitchFamily="2" charset="2"/>
              <a:buChar char="§"/>
            </a:pPr>
            <a:r>
              <a:rPr lang="en-US" sz="2400" b="1" dirty="0"/>
              <a:t>Micro sized computer</a:t>
            </a:r>
          </a:p>
          <a:p>
            <a:pPr marL="514350" indent="-514350">
              <a:buFont typeface="+mj-lt"/>
              <a:buAutoNum type="romanUcPeriod"/>
            </a:pPr>
            <a:r>
              <a:rPr lang="en-US" sz="2000" dirty="0"/>
              <a:t>These computer is smallest computer of all times</a:t>
            </a:r>
          </a:p>
          <a:p>
            <a:pPr marL="514350" indent="-514350">
              <a:buFont typeface="+mj-lt"/>
              <a:buAutoNum type="romanUcPeriod"/>
            </a:pPr>
            <a:r>
              <a:rPr lang="en-US" sz="2000" dirty="0"/>
              <a:t>Micro processor as its CPU</a:t>
            </a:r>
          </a:p>
          <a:p>
            <a:pPr marL="514350" indent="-514350">
              <a:buFont typeface="+mj-lt"/>
              <a:buAutoNum type="romanUcPeriod"/>
            </a:pPr>
            <a:r>
              <a:rPr lang="en-US" sz="2000" dirty="0"/>
              <a:t>Extensively used in homes and offices</a:t>
            </a:r>
          </a:p>
          <a:p>
            <a:pPr marL="514350" indent="-514350">
              <a:buFont typeface="+mj-lt"/>
              <a:buAutoNum type="romanUcPeriod"/>
            </a:pPr>
            <a:r>
              <a:rPr lang="en-US" sz="2000" dirty="0"/>
              <a:t>Computers are cheap and compact, easily accommodated on study table</a:t>
            </a:r>
          </a:p>
          <a:p>
            <a:pPr marL="0" indent="0" algn="ctr">
              <a:buNone/>
            </a:pPr>
            <a:endParaRPr lang="en-US" dirty="0"/>
          </a:p>
          <a:p>
            <a:endParaRPr lang="en-US" dirty="0"/>
          </a:p>
        </p:txBody>
      </p:sp>
      <p:sp>
        <p:nvSpPr>
          <p:cNvPr id="2" name="Slide Number Placeholder 1">
            <a:extLst>
              <a:ext uri="{FF2B5EF4-FFF2-40B4-BE49-F238E27FC236}">
                <a16:creationId xmlns:a16="http://schemas.microsoft.com/office/drawing/2014/main" xmlns="" id="{1AAE4CF4-2395-4DE9-ACBC-5259E08C0D84}"/>
              </a:ext>
            </a:extLst>
          </p:cNvPr>
          <p:cNvSpPr>
            <a:spLocks noGrp="1"/>
          </p:cNvSpPr>
          <p:nvPr>
            <p:ph type="sldNum" sz="quarter" idx="12"/>
          </p:nvPr>
        </p:nvSpPr>
        <p:spPr/>
        <p:txBody>
          <a:bodyPr/>
          <a:lstStyle/>
          <a:p>
            <a:fld id="{F6BA7912-A861-4B29-967D-61DFDB78966D}" type="slidenum">
              <a:rPr lang="en-US" smtClean="0"/>
              <a:t>32</a:t>
            </a:fld>
            <a:endParaRPr lang="en-US"/>
          </a:p>
        </p:txBody>
      </p:sp>
    </p:spTree>
    <p:extLst>
      <p:ext uri="{BB962C8B-B14F-4D97-AF65-F5344CB8AC3E}">
        <p14:creationId xmlns:p14="http://schemas.microsoft.com/office/powerpoint/2010/main" val="24043860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8B05BE-E44F-63D9-42A5-3F995EE3FE26}"/>
              </a:ext>
            </a:extLst>
          </p:cNvPr>
          <p:cNvSpPr>
            <a:spLocks noGrp="1"/>
          </p:cNvSpPr>
          <p:nvPr>
            <p:ph type="title"/>
          </p:nvPr>
        </p:nvSpPr>
        <p:spPr/>
        <p:txBody>
          <a:bodyPr/>
          <a:lstStyle/>
          <a:p>
            <a:r>
              <a:rPr lang="en-US" dirty="0"/>
              <a:t>On the basis of Brand</a:t>
            </a:r>
          </a:p>
        </p:txBody>
      </p:sp>
      <p:sp>
        <p:nvSpPr>
          <p:cNvPr id="3" name="Content Placeholder 2">
            <a:extLst>
              <a:ext uri="{FF2B5EF4-FFF2-40B4-BE49-F238E27FC236}">
                <a16:creationId xmlns:a16="http://schemas.microsoft.com/office/drawing/2014/main" xmlns="" id="{312E635F-355B-1A72-72D4-016BFAA819BA}"/>
              </a:ext>
            </a:extLst>
          </p:cNvPr>
          <p:cNvSpPr>
            <a:spLocks noGrp="1"/>
          </p:cNvSpPr>
          <p:nvPr>
            <p:ph idx="1"/>
          </p:nvPr>
        </p:nvSpPr>
        <p:spPr/>
        <p:txBody>
          <a:bodyPr>
            <a:normAutofit/>
          </a:bodyPr>
          <a:lstStyle/>
          <a:p>
            <a:pPr>
              <a:buFont typeface="Wingdings" panose="05000000000000000000" pitchFamily="2" charset="2"/>
              <a:buChar char="§"/>
            </a:pPr>
            <a:r>
              <a:rPr lang="en-US" sz="2000" dirty="0"/>
              <a:t>IBM PC</a:t>
            </a:r>
          </a:p>
          <a:p>
            <a:pPr>
              <a:buFont typeface="Wingdings" panose="05000000000000000000" pitchFamily="2" charset="2"/>
              <a:buChar char="§"/>
            </a:pPr>
            <a:r>
              <a:rPr lang="en-US" sz="2000" dirty="0"/>
              <a:t>Apple/Macintosh Computer</a:t>
            </a:r>
          </a:p>
          <a:p>
            <a:pPr>
              <a:buFont typeface="Wingdings" panose="05000000000000000000" pitchFamily="2" charset="2"/>
              <a:buChar char="§"/>
            </a:pPr>
            <a:r>
              <a:rPr lang="en-US" sz="2000" dirty="0"/>
              <a:t>IBM Compatible</a:t>
            </a:r>
          </a:p>
        </p:txBody>
      </p:sp>
      <p:sp>
        <p:nvSpPr>
          <p:cNvPr id="4" name="Slide Number Placeholder 3">
            <a:extLst>
              <a:ext uri="{FF2B5EF4-FFF2-40B4-BE49-F238E27FC236}">
                <a16:creationId xmlns:a16="http://schemas.microsoft.com/office/drawing/2014/main" xmlns="" id="{838543A4-BD16-4000-9A25-AAFD4CF8B4EB}"/>
              </a:ext>
            </a:extLst>
          </p:cNvPr>
          <p:cNvSpPr>
            <a:spLocks noGrp="1"/>
          </p:cNvSpPr>
          <p:nvPr>
            <p:ph type="sldNum" sz="quarter" idx="12"/>
          </p:nvPr>
        </p:nvSpPr>
        <p:spPr/>
        <p:txBody>
          <a:bodyPr/>
          <a:lstStyle/>
          <a:p>
            <a:fld id="{F6BA7912-A861-4B29-967D-61DFDB78966D}" type="slidenum">
              <a:rPr lang="en-US" smtClean="0"/>
              <a:t>33</a:t>
            </a:fld>
            <a:endParaRPr lang="en-US"/>
          </a:p>
        </p:txBody>
      </p:sp>
    </p:spTree>
    <p:extLst>
      <p:ext uri="{BB962C8B-B14F-4D97-AF65-F5344CB8AC3E}">
        <p14:creationId xmlns:p14="http://schemas.microsoft.com/office/powerpoint/2010/main" val="33700783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C817F7D-E36E-D63F-34B1-183B3DA373D0}"/>
              </a:ext>
            </a:extLst>
          </p:cNvPr>
          <p:cNvSpPr>
            <a:spLocks noGrp="1"/>
          </p:cNvSpPr>
          <p:nvPr>
            <p:ph idx="1"/>
          </p:nvPr>
        </p:nvSpPr>
        <p:spPr>
          <a:xfrm>
            <a:off x="2653748" y="853937"/>
            <a:ext cx="9538252" cy="5548313"/>
          </a:xfrm>
        </p:spPr>
        <p:txBody>
          <a:bodyPr/>
          <a:lstStyle/>
          <a:p>
            <a:pPr>
              <a:buFont typeface="Wingdings" panose="05000000000000000000" pitchFamily="2" charset="2"/>
              <a:buChar char="§"/>
            </a:pPr>
            <a:r>
              <a:rPr lang="en-US" sz="2400" b="1" dirty="0"/>
              <a:t>IBM PC</a:t>
            </a:r>
          </a:p>
          <a:p>
            <a:pPr marL="514350" indent="-514350">
              <a:buFont typeface="+mj-lt"/>
              <a:buAutoNum type="romanUcPeriod"/>
            </a:pPr>
            <a:r>
              <a:rPr lang="en-US" sz="2000" dirty="0"/>
              <a:t>The  personal computer was built by IBM company itself called IBM PC</a:t>
            </a:r>
          </a:p>
          <a:p>
            <a:pPr marL="514350" indent="-514350">
              <a:buFont typeface="+mj-lt"/>
              <a:buAutoNum type="romanUcPeriod"/>
            </a:pPr>
            <a:r>
              <a:rPr lang="en-US" sz="2000" dirty="0"/>
              <a:t>These computer are reliable durable and have better quality than IBM compatible</a:t>
            </a:r>
          </a:p>
          <a:p>
            <a:pPr marL="514350" indent="-514350">
              <a:buFont typeface="+mj-lt"/>
              <a:buAutoNum type="romanUcPeriod"/>
            </a:pPr>
            <a:r>
              <a:rPr lang="en-US" sz="2000" dirty="0"/>
              <a:t>They are costly than IBM Compatible</a:t>
            </a:r>
          </a:p>
          <a:p>
            <a:pPr marL="514350" indent="-514350">
              <a:buFont typeface="+mj-lt"/>
              <a:buAutoNum type="romanUcPeriod"/>
            </a:pPr>
            <a:endParaRPr lang="en-US" sz="2000" dirty="0"/>
          </a:p>
          <a:p>
            <a:pPr>
              <a:buFont typeface="Wingdings" panose="05000000000000000000" pitchFamily="2" charset="2"/>
              <a:buChar char="§"/>
            </a:pPr>
            <a:endParaRPr lang="en-US" sz="2400" b="1" dirty="0"/>
          </a:p>
          <a:p>
            <a:pPr>
              <a:buFont typeface="Wingdings" panose="05000000000000000000" pitchFamily="2" charset="2"/>
              <a:buChar char="§"/>
            </a:pPr>
            <a:r>
              <a:rPr lang="en-US" sz="2400" b="1" dirty="0"/>
              <a:t>IBM Compatible</a:t>
            </a:r>
          </a:p>
          <a:p>
            <a:pPr marL="514350" indent="-514350">
              <a:buFont typeface="+mj-lt"/>
              <a:buAutoNum type="romanUcPeriod"/>
            </a:pPr>
            <a:r>
              <a:rPr lang="en-US" sz="2000" dirty="0"/>
              <a:t>Computer which are produced rather than IMB company is known as IBM Compatible</a:t>
            </a:r>
          </a:p>
          <a:p>
            <a:pPr marL="514350" indent="-514350">
              <a:buFont typeface="+mj-lt"/>
              <a:buAutoNum type="romanUcPeriod"/>
            </a:pPr>
            <a:r>
              <a:rPr lang="en-US" sz="2000" dirty="0"/>
              <a:t>These computer are cheaper as their parts are available in the market</a:t>
            </a:r>
          </a:p>
          <a:p>
            <a:pPr marL="514350" indent="-514350">
              <a:buFont typeface="+mj-lt"/>
              <a:buAutoNum type="romanUcPeriod"/>
            </a:pPr>
            <a:r>
              <a:rPr lang="en-US" sz="2000" dirty="0"/>
              <a:t>These computer are less reliable and durable</a:t>
            </a:r>
          </a:p>
          <a:p>
            <a:pPr marL="571500" indent="-571500">
              <a:buFont typeface="+mj-lt"/>
              <a:buAutoNum type="romanUcPeriod"/>
            </a:pPr>
            <a:endParaRPr lang="en-US" sz="2000" dirty="0"/>
          </a:p>
          <a:p>
            <a:endParaRPr lang="en-US" sz="2000" dirty="0"/>
          </a:p>
        </p:txBody>
      </p:sp>
      <p:sp>
        <p:nvSpPr>
          <p:cNvPr id="2" name="Slide Number Placeholder 1">
            <a:extLst>
              <a:ext uri="{FF2B5EF4-FFF2-40B4-BE49-F238E27FC236}">
                <a16:creationId xmlns:a16="http://schemas.microsoft.com/office/drawing/2014/main" xmlns="" id="{0C5332BD-1DD2-4399-8124-0C46D887E519}"/>
              </a:ext>
            </a:extLst>
          </p:cNvPr>
          <p:cNvSpPr>
            <a:spLocks noGrp="1"/>
          </p:cNvSpPr>
          <p:nvPr>
            <p:ph type="sldNum" sz="quarter" idx="12"/>
          </p:nvPr>
        </p:nvSpPr>
        <p:spPr/>
        <p:txBody>
          <a:bodyPr/>
          <a:lstStyle/>
          <a:p>
            <a:fld id="{F6BA7912-A861-4B29-967D-61DFDB78966D}" type="slidenum">
              <a:rPr lang="en-US" smtClean="0"/>
              <a:t>34</a:t>
            </a:fld>
            <a:endParaRPr lang="en-US"/>
          </a:p>
        </p:txBody>
      </p:sp>
    </p:spTree>
    <p:extLst>
      <p:ext uri="{BB962C8B-B14F-4D97-AF65-F5344CB8AC3E}">
        <p14:creationId xmlns:p14="http://schemas.microsoft.com/office/powerpoint/2010/main" val="15342672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C03CDFD-B19F-9791-FF17-E55D6A50445A}"/>
              </a:ext>
            </a:extLst>
          </p:cNvPr>
          <p:cNvSpPr>
            <a:spLocks noGrp="1"/>
          </p:cNvSpPr>
          <p:nvPr>
            <p:ph idx="1"/>
          </p:nvPr>
        </p:nvSpPr>
        <p:spPr>
          <a:xfrm>
            <a:off x="2802835" y="848137"/>
            <a:ext cx="9110870" cy="5448095"/>
          </a:xfrm>
        </p:spPr>
        <p:txBody>
          <a:bodyPr/>
          <a:lstStyle/>
          <a:p>
            <a:pPr>
              <a:buFont typeface="Wingdings" panose="05000000000000000000" pitchFamily="2" charset="2"/>
              <a:buChar char="§"/>
            </a:pPr>
            <a:r>
              <a:rPr lang="en-US" sz="2400" b="1" dirty="0"/>
              <a:t>Apple/Macintosh Computer</a:t>
            </a:r>
          </a:p>
          <a:p>
            <a:pPr>
              <a:buFont typeface="Wingdings" panose="05000000000000000000" pitchFamily="2" charset="2"/>
              <a:buChar char="§"/>
            </a:pPr>
            <a:endParaRPr lang="en-US" sz="2400" b="1" dirty="0"/>
          </a:p>
          <a:p>
            <a:pPr marL="571500" indent="-571500">
              <a:buFont typeface="+mj-lt"/>
              <a:buAutoNum type="romanUcPeriod"/>
            </a:pPr>
            <a:r>
              <a:rPr lang="en-US" sz="2000" dirty="0"/>
              <a:t>The apple series of micro computer were developed by Steve Wozniak and Steve jobs</a:t>
            </a:r>
          </a:p>
          <a:p>
            <a:pPr marL="571500" indent="-571500">
              <a:buFont typeface="+mj-lt"/>
              <a:buAutoNum type="romanUcPeriod"/>
            </a:pPr>
            <a:r>
              <a:rPr lang="en-US" sz="2000" dirty="0"/>
              <a:t>These computer used 8-bit microprocessor which had mouse and key board in them</a:t>
            </a:r>
          </a:p>
          <a:p>
            <a:pPr marL="571500" indent="-571500">
              <a:buFont typeface="+mj-lt"/>
              <a:buAutoNum type="romanUcPeriod"/>
            </a:pPr>
            <a:r>
              <a:rPr lang="en-US" sz="2000" dirty="0"/>
              <a:t>They were expensive in price </a:t>
            </a:r>
          </a:p>
        </p:txBody>
      </p:sp>
      <p:sp>
        <p:nvSpPr>
          <p:cNvPr id="2" name="Slide Number Placeholder 1">
            <a:extLst>
              <a:ext uri="{FF2B5EF4-FFF2-40B4-BE49-F238E27FC236}">
                <a16:creationId xmlns:a16="http://schemas.microsoft.com/office/drawing/2014/main" xmlns="" id="{C7B3CE88-1EAF-4202-9B70-34F8F1CBDE33}"/>
              </a:ext>
            </a:extLst>
          </p:cNvPr>
          <p:cNvSpPr>
            <a:spLocks noGrp="1"/>
          </p:cNvSpPr>
          <p:nvPr>
            <p:ph type="sldNum" sz="quarter" idx="12"/>
          </p:nvPr>
        </p:nvSpPr>
        <p:spPr/>
        <p:txBody>
          <a:bodyPr/>
          <a:lstStyle/>
          <a:p>
            <a:fld id="{F6BA7912-A861-4B29-967D-61DFDB78966D}" type="slidenum">
              <a:rPr lang="en-US" smtClean="0"/>
              <a:t>35</a:t>
            </a:fld>
            <a:endParaRPr lang="en-US"/>
          </a:p>
        </p:txBody>
      </p:sp>
    </p:spTree>
    <p:extLst>
      <p:ext uri="{BB962C8B-B14F-4D97-AF65-F5344CB8AC3E}">
        <p14:creationId xmlns:p14="http://schemas.microsoft.com/office/powerpoint/2010/main" val="14985520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94BF8D-BFB7-7DB8-76A7-19D23D4D5F6F}"/>
              </a:ext>
            </a:extLst>
          </p:cNvPr>
          <p:cNvSpPr>
            <a:spLocks noGrp="1"/>
          </p:cNvSpPr>
          <p:nvPr>
            <p:ph type="title"/>
          </p:nvPr>
        </p:nvSpPr>
        <p:spPr>
          <a:xfrm>
            <a:off x="2818212" y="852710"/>
            <a:ext cx="8911687" cy="1280890"/>
          </a:xfrm>
        </p:spPr>
        <p:txBody>
          <a:bodyPr/>
          <a:lstStyle/>
          <a:p>
            <a:r>
              <a:rPr lang="en-US" dirty="0"/>
              <a:t>On the basis of purpose</a:t>
            </a:r>
          </a:p>
        </p:txBody>
      </p:sp>
      <p:sp>
        <p:nvSpPr>
          <p:cNvPr id="3" name="Content Placeholder 2">
            <a:extLst>
              <a:ext uri="{FF2B5EF4-FFF2-40B4-BE49-F238E27FC236}">
                <a16:creationId xmlns:a16="http://schemas.microsoft.com/office/drawing/2014/main" xmlns="" id="{23D038FE-E8A6-7CC9-549C-B57CC50FBABC}"/>
              </a:ext>
            </a:extLst>
          </p:cNvPr>
          <p:cNvSpPr>
            <a:spLocks noGrp="1"/>
          </p:cNvSpPr>
          <p:nvPr>
            <p:ph idx="1"/>
          </p:nvPr>
        </p:nvSpPr>
        <p:spPr>
          <a:xfrm>
            <a:off x="2814499" y="2133600"/>
            <a:ext cx="8915400" cy="3777622"/>
          </a:xfrm>
        </p:spPr>
        <p:txBody>
          <a:bodyPr>
            <a:normAutofit/>
          </a:bodyPr>
          <a:lstStyle/>
          <a:p>
            <a:pPr>
              <a:buFont typeface="Wingdings" panose="05000000000000000000" pitchFamily="2" charset="2"/>
              <a:buChar char="§"/>
            </a:pPr>
            <a:r>
              <a:rPr lang="en-US" sz="2000" dirty="0"/>
              <a:t>General purpose computer</a:t>
            </a:r>
          </a:p>
          <a:p>
            <a:pPr>
              <a:buFont typeface="Wingdings" panose="05000000000000000000" pitchFamily="2" charset="2"/>
              <a:buChar char="§"/>
            </a:pPr>
            <a:r>
              <a:rPr lang="en-US" sz="2000" dirty="0"/>
              <a:t>Special purpose computer</a:t>
            </a:r>
          </a:p>
        </p:txBody>
      </p:sp>
      <p:sp>
        <p:nvSpPr>
          <p:cNvPr id="4" name="Slide Number Placeholder 3">
            <a:extLst>
              <a:ext uri="{FF2B5EF4-FFF2-40B4-BE49-F238E27FC236}">
                <a16:creationId xmlns:a16="http://schemas.microsoft.com/office/drawing/2014/main" xmlns="" id="{A6F9ED32-3E20-4511-81AD-EE6EC68E573B}"/>
              </a:ext>
            </a:extLst>
          </p:cNvPr>
          <p:cNvSpPr>
            <a:spLocks noGrp="1"/>
          </p:cNvSpPr>
          <p:nvPr>
            <p:ph type="sldNum" sz="quarter" idx="12"/>
          </p:nvPr>
        </p:nvSpPr>
        <p:spPr/>
        <p:txBody>
          <a:bodyPr/>
          <a:lstStyle/>
          <a:p>
            <a:fld id="{F6BA7912-A861-4B29-967D-61DFDB78966D}" type="slidenum">
              <a:rPr lang="en-US" smtClean="0"/>
              <a:t>36</a:t>
            </a:fld>
            <a:endParaRPr lang="en-US"/>
          </a:p>
        </p:txBody>
      </p:sp>
    </p:spTree>
    <p:extLst>
      <p:ext uri="{BB962C8B-B14F-4D97-AF65-F5344CB8AC3E}">
        <p14:creationId xmlns:p14="http://schemas.microsoft.com/office/powerpoint/2010/main" val="10521699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A53CC2F-46D4-9E6E-2A0D-4FCE43F2AAE1}"/>
              </a:ext>
            </a:extLst>
          </p:cNvPr>
          <p:cNvSpPr>
            <a:spLocks noGrp="1"/>
          </p:cNvSpPr>
          <p:nvPr>
            <p:ph idx="1"/>
          </p:nvPr>
        </p:nvSpPr>
        <p:spPr>
          <a:xfrm>
            <a:off x="2918791" y="1033256"/>
            <a:ext cx="10515600" cy="5634038"/>
          </a:xfrm>
        </p:spPr>
        <p:txBody>
          <a:bodyPr/>
          <a:lstStyle/>
          <a:p>
            <a:pPr>
              <a:buFont typeface="Wingdings" panose="05000000000000000000" pitchFamily="2" charset="2"/>
              <a:buChar char="§"/>
            </a:pPr>
            <a:r>
              <a:rPr lang="en-US" sz="2400" b="1" dirty="0"/>
              <a:t>General purpose computer</a:t>
            </a:r>
            <a:r>
              <a:rPr lang="en-US" b="1" dirty="0"/>
              <a:t>:</a:t>
            </a:r>
          </a:p>
          <a:p>
            <a:pPr marL="571500" indent="-571500">
              <a:buFont typeface="+mj-lt"/>
              <a:buAutoNum type="romanUcPeriod"/>
            </a:pPr>
            <a:r>
              <a:rPr lang="en-US" sz="2000" dirty="0"/>
              <a:t>These computer are used for standard purpose</a:t>
            </a:r>
          </a:p>
          <a:p>
            <a:pPr marL="571500" indent="-571500">
              <a:buFont typeface="+mj-lt"/>
              <a:buAutoNum type="romanUcPeriod"/>
            </a:pPr>
            <a:r>
              <a:rPr lang="en-US" sz="2000" dirty="0"/>
              <a:t>They aren’t made for a special purpose</a:t>
            </a:r>
          </a:p>
          <a:p>
            <a:pPr marL="571500" indent="-571500">
              <a:buFont typeface="+mj-lt"/>
              <a:buAutoNum type="romanUcPeriod"/>
            </a:pPr>
            <a:r>
              <a:rPr lang="en-US" sz="2000" dirty="0"/>
              <a:t>These computer are made for people for their daily use</a:t>
            </a:r>
          </a:p>
          <a:p>
            <a:pPr marL="571500" indent="-571500">
              <a:buFont typeface="+mj-lt"/>
              <a:buAutoNum type="romanUcPeriod"/>
            </a:pPr>
            <a:endParaRPr lang="en-US" sz="2000" dirty="0"/>
          </a:p>
          <a:p>
            <a:pPr>
              <a:buFont typeface="Wingdings" panose="05000000000000000000" pitchFamily="2" charset="2"/>
              <a:buChar char="§"/>
            </a:pPr>
            <a:endParaRPr lang="en-US" sz="2400" b="1" dirty="0"/>
          </a:p>
          <a:p>
            <a:pPr>
              <a:buFont typeface="Wingdings" panose="05000000000000000000" pitchFamily="2" charset="2"/>
              <a:buChar char="§"/>
            </a:pPr>
            <a:r>
              <a:rPr lang="en-US" sz="2400" b="1" dirty="0"/>
              <a:t>Special purpose computer</a:t>
            </a:r>
          </a:p>
          <a:p>
            <a:pPr marL="571500" indent="-571500">
              <a:buFont typeface="+mj-lt"/>
              <a:buAutoNum type="romanUcPeriod"/>
            </a:pPr>
            <a:r>
              <a:rPr lang="en-US" sz="2000" dirty="0"/>
              <a:t>These computer are used for special purpose only</a:t>
            </a:r>
          </a:p>
          <a:p>
            <a:pPr marL="571500" indent="-571500">
              <a:buFont typeface="+mj-lt"/>
              <a:buAutoNum type="romanUcPeriod"/>
            </a:pPr>
            <a:r>
              <a:rPr lang="en-US" sz="2000" dirty="0"/>
              <a:t>These computer are made applicable on particular area</a:t>
            </a:r>
          </a:p>
          <a:p>
            <a:pPr marL="571500" indent="-571500">
              <a:buFont typeface="+mj-lt"/>
              <a:buAutoNum type="romanUcPeriod"/>
            </a:pPr>
            <a:r>
              <a:rPr lang="en-US" sz="2000" dirty="0"/>
              <a:t>Have limited area of application</a:t>
            </a:r>
          </a:p>
          <a:p>
            <a:pPr marL="571500" indent="-571500">
              <a:buFont typeface="+mj-lt"/>
              <a:buAutoNum type="romanUcPeriod"/>
            </a:pPr>
            <a:endParaRPr lang="en-US" sz="2000" dirty="0"/>
          </a:p>
        </p:txBody>
      </p:sp>
      <p:sp>
        <p:nvSpPr>
          <p:cNvPr id="2" name="Slide Number Placeholder 1">
            <a:extLst>
              <a:ext uri="{FF2B5EF4-FFF2-40B4-BE49-F238E27FC236}">
                <a16:creationId xmlns:a16="http://schemas.microsoft.com/office/drawing/2014/main" xmlns="" id="{0D23CA96-2EDB-4CD4-A44A-03100A3DCE88}"/>
              </a:ext>
            </a:extLst>
          </p:cNvPr>
          <p:cNvSpPr>
            <a:spLocks noGrp="1"/>
          </p:cNvSpPr>
          <p:nvPr>
            <p:ph type="sldNum" sz="quarter" idx="12"/>
          </p:nvPr>
        </p:nvSpPr>
        <p:spPr/>
        <p:txBody>
          <a:bodyPr/>
          <a:lstStyle/>
          <a:p>
            <a:fld id="{F6BA7912-A861-4B29-967D-61DFDB78966D}" type="slidenum">
              <a:rPr lang="en-US" smtClean="0"/>
              <a:t>37</a:t>
            </a:fld>
            <a:endParaRPr lang="en-US"/>
          </a:p>
        </p:txBody>
      </p:sp>
    </p:spTree>
    <p:extLst>
      <p:ext uri="{BB962C8B-B14F-4D97-AF65-F5344CB8AC3E}">
        <p14:creationId xmlns:p14="http://schemas.microsoft.com/office/powerpoint/2010/main" val="16484810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2077BA-AFB0-4182-A3F2-355683169CC7}"/>
              </a:ext>
            </a:extLst>
          </p:cNvPr>
          <p:cNvSpPr>
            <a:spLocks noGrp="1"/>
          </p:cNvSpPr>
          <p:nvPr>
            <p:ph type="title"/>
          </p:nvPr>
        </p:nvSpPr>
        <p:spPr>
          <a:xfrm>
            <a:off x="2592925" y="624110"/>
            <a:ext cx="8911687" cy="807125"/>
          </a:xfrm>
        </p:spPr>
        <p:txBody>
          <a:bodyPr>
            <a:normAutofit/>
          </a:bodyPr>
          <a:lstStyle/>
          <a:p>
            <a:r>
              <a:rPr lang="en-US" sz="2400" b="1" dirty="0"/>
              <a:t>Word Length</a:t>
            </a:r>
          </a:p>
        </p:txBody>
      </p:sp>
      <p:sp>
        <p:nvSpPr>
          <p:cNvPr id="3" name="Content Placeholder 2">
            <a:extLst>
              <a:ext uri="{FF2B5EF4-FFF2-40B4-BE49-F238E27FC236}">
                <a16:creationId xmlns:a16="http://schemas.microsoft.com/office/drawing/2014/main" xmlns="" id="{43990A67-D528-4409-8622-1A224CC3447F}"/>
              </a:ext>
            </a:extLst>
          </p:cNvPr>
          <p:cNvSpPr>
            <a:spLocks noGrp="1"/>
          </p:cNvSpPr>
          <p:nvPr>
            <p:ph idx="1"/>
          </p:nvPr>
        </p:nvSpPr>
        <p:spPr>
          <a:xfrm>
            <a:off x="2589212" y="1431235"/>
            <a:ext cx="8915400" cy="2093843"/>
          </a:xfrm>
        </p:spPr>
        <p:txBody>
          <a:bodyPr>
            <a:normAutofit lnSpcReduction="10000"/>
          </a:bodyPr>
          <a:lstStyle/>
          <a:p>
            <a:pPr>
              <a:buFont typeface="Wingdings" panose="05000000000000000000" pitchFamily="2" charset="2"/>
              <a:buChar char="§"/>
            </a:pPr>
            <a:r>
              <a:rPr lang="en-US" sz="2000" dirty="0"/>
              <a:t>A digital computer operates on binary digit 0 and 1</a:t>
            </a:r>
          </a:p>
          <a:p>
            <a:pPr>
              <a:buFont typeface="Wingdings" panose="05000000000000000000" pitchFamily="2" charset="2"/>
              <a:buChar char="§"/>
            </a:pPr>
            <a:r>
              <a:rPr lang="en-US" sz="2000" dirty="0"/>
              <a:t>Numbers of bits a computer can process at a time is word length.</a:t>
            </a:r>
          </a:p>
          <a:p>
            <a:pPr>
              <a:buFont typeface="Wingdings" panose="05000000000000000000" pitchFamily="2" charset="2"/>
              <a:buChar char="§"/>
            </a:pPr>
            <a:r>
              <a:rPr lang="en-US" sz="2000" dirty="0"/>
              <a:t>Are varies such as 8,16,32 or 64 bits</a:t>
            </a:r>
          </a:p>
          <a:p>
            <a:pPr>
              <a:buFont typeface="Wingdings" panose="05000000000000000000" pitchFamily="2" charset="2"/>
              <a:buChar char="§"/>
            </a:pPr>
            <a:r>
              <a:rPr lang="en-US" sz="2000" dirty="0"/>
              <a:t>Longer the Word length, the more powerful the computer is</a:t>
            </a:r>
          </a:p>
          <a:p>
            <a:pPr>
              <a:buFont typeface="Wingdings" panose="05000000000000000000" pitchFamily="2" charset="2"/>
              <a:buChar char="§"/>
            </a:pPr>
            <a:r>
              <a:rPr lang="en-US" sz="2000" dirty="0"/>
              <a:t>16 bits computer means 16 bit of world length</a:t>
            </a:r>
          </a:p>
          <a:p>
            <a:pPr marL="0" indent="0">
              <a:buNone/>
            </a:pPr>
            <a:endParaRPr lang="en-US" dirty="0"/>
          </a:p>
        </p:txBody>
      </p:sp>
      <p:sp>
        <p:nvSpPr>
          <p:cNvPr id="4" name="Slide Number Placeholder 3">
            <a:extLst>
              <a:ext uri="{FF2B5EF4-FFF2-40B4-BE49-F238E27FC236}">
                <a16:creationId xmlns:a16="http://schemas.microsoft.com/office/drawing/2014/main" xmlns="" id="{FDD6D3A2-EDF8-40F3-930E-9DAD9D0F5240}"/>
              </a:ext>
            </a:extLst>
          </p:cNvPr>
          <p:cNvSpPr>
            <a:spLocks noGrp="1"/>
          </p:cNvSpPr>
          <p:nvPr>
            <p:ph type="sldNum" sz="quarter" idx="12"/>
          </p:nvPr>
        </p:nvSpPr>
        <p:spPr/>
        <p:txBody>
          <a:bodyPr/>
          <a:lstStyle/>
          <a:p>
            <a:fld id="{F6BA7912-A861-4B29-967D-61DFDB78966D}" type="slidenum">
              <a:rPr lang="en-US" smtClean="0"/>
              <a:t>4</a:t>
            </a:fld>
            <a:endParaRPr lang="en-US"/>
          </a:p>
        </p:txBody>
      </p:sp>
      <p:sp>
        <p:nvSpPr>
          <p:cNvPr id="7" name="Title 1">
            <a:extLst>
              <a:ext uri="{FF2B5EF4-FFF2-40B4-BE49-F238E27FC236}">
                <a16:creationId xmlns:a16="http://schemas.microsoft.com/office/drawing/2014/main" xmlns="" id="{27B718A0-EE18-4885-A281-A3906BA51279}"/>
              </a:ext>
            </a:extLst>
          </p:cNvPr>
          <p:cNvSpPr txBox="1">
            <a:spLocks/>
          </p:cNvSpPr>
          <p:nvPr/>
        </p:nvSpPr>
        <p:spPr>
          <a:xfrm>
            <a:off x="2705569" y="3928640"/>
            <a:ext cx="8911687" cy="80712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t> Speed</a:t>
            </a:r>
          </a:p>
        </p:txBody>
      </p:sp>
      <p:sp>
        <p:nvSpPr>
          <p:cNvPr id="8" name="Content Placeholder 2">
            <a:extLst>
              <a:ext uri="{FF2B5EF4-FFF2-40B4-BE49-F238E27FC236}">
                <a16:creationId xmlns:a16="http://schemas.microsoft.com/office/drawing/2014/main" xmlns="" id="{C277C56F-C6EE-4F1A-B78D-30B7D39D958F}"/>
              </a:ext>
            </a:extLst>
          </p:cNvPr>
          <p:cNvSpPr txBox="1">
            <a:spLocks/>
          </p:cNvSpPr>
          <p:nvPr/>
        </p:nvSpPr>
        <p:spPr>
          <a:xfrm>
            <a:off x="2701856" y="4571999"/>
            <a:ext cx="8915400" cy="20938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sz="2000" dirty="0"/>
              <a:t>Time taken by computer to perform a task is called </a:t>
            </a:r>
            <a:r>
              <a:rPr lang="en-US" sz="2000"/>
              <a:t>speed of </a:t>
            </a:r>
            <a:r>
              <a:rPr lang="en-US" sz="2000" dirty="0"/>
              <a:t>computer</a:t>
            </a:r>
          </a:p>
          <a:p>
            <a:pPr>
              <a:buFont typeface="Wingdings" panose="05000000000000000000" pitchFamily="2" charset="2"/>
              <a:buChar char="§"/>
            </a:pPr>
            <a:r>
              <a:rPr lang="en-US" sz="2000" dirty="0"/>
              <a:t>Computers work very fast</a:t>
            </a:r>
          </a:p>
          <a:p>
            <a:pPr>
              <a:buFont typeface="Wingdings" panose="05000000000000000000" pitchFamily="2" charset="2"/>
              <a:buChar char="§"/>
            </a:pPr>
            <a:r>
              <a:rPr lang="en-US" sz="2000" dirty="0"/>
              <a:t>Computer takes few second to do a calculation that we take hours to calculate</a:t>
            </a:r>
          </a:p>
        </p:txBody>
      </p:sp>
    </p:spTree>
    <p:extLst>
      <p:ext uri="{BB962C8B-B14F-4D97-AF65-F5344CB8AC3E}">
        <p14:creationId xmlns:p14="http://schemas.microsoft.com/office/powerpoint/2010/main" val="402768235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8D4695-4E7D-481E-8DC0-61917659A765}"/>
              </a:ext>
            </a:extLst>
          </p:cNvPr>
          <p:cNvSpPr>
            <a:spLocks noGrp="1"/>
          </p:cNvSpPr>
          <p:nvPr>
            <p:ph type="title"/>
          </p:nvPr>
        </p:nvSpPr>
        <p:spPr>
          <a:xfrm>
            <a:off x="2592925" y="624110"/>
            <a:ext cx="8911687" cy="687855"/>
          </a:xfrm>
        </p:spPr>
        <p:txBody>
          <a:bodyPr>
            <a:normAutofit/>
          </a:bodyPr>
          <a:lstStyle/>
          <a:p>
            <a:r>
              <a:rPr lang="en-US" sz="2400" b="1" dirty="0"/>
              <a:t>Accuracy</a:t>
            </a:r>
          </a:p>
        </p:txBody>
      </p:sp>
      <p:sp>
        <p:nvSpPr>
          <p:cNvPr id="3" name="Content Placeholder 2">
            <a:extLst>
              <a:ext uri="{FF2B5EF4-FFF2-40B4-BE49-F238E27FC236}">
                <a16:creationId xmlns:a16="http://schemas.microsoft.com/office/drawing/2014/main" xmlns="" id="{1666EEDD-9941-4962-A94B-F53B3FA2AF74}"/>
              </a:ext>
            </a:extLst>
          </p:cNvPr>
          <p:cNvSpPr>
            <a:spLocks noGrp="1"/>
          </p:cNvSpPr>
          <p:nvPr>
            <p:ph idx="1"/>
          </p:nvPr>
        </p:nvSpPr>
        <p:spPr>
          <a:xfrm>
            <a:off x="2589212" y="1444488"/>
            <a:ext cx="8915400" cy="1417982"/>
          </a:xfrm>
        </p:spPr>
        <p:txBody>
          <a:bodyPr>
            <a:normAutofit/>
          </a:bodyPr>
          <a:lstStyle/>
          <a:p>
            <a:pPr>
              <a:buFont typeface="Wingdings" panose="05000000000000000000" pitchFamily="2" charset="2"/>
              <a:buChar char="§"/>
            </a:pPr>
            <a:r>
              <a:rPr lang="en-US" sz="2000" dirty="0"/>
              <a:t>Is accurate machine</a:t>
            </a:r>
          </a:p>
          <a:p>
            <a:pPr>
              <a:buFont typeface="Wingdings" panose="05000000000000000000" pitchFamily="2" charset="2"/>
              <a:buChar char="§"/>
            </a:pPr>
            <a:r>
              <a:rPr lang="en-US" sz="2000" dirty="0"/>
              <a:t>Degree of accuracy is very high</a:t>
            </a:r>
          </a:p>
          <a:p>
            <a:pPr>
              <a:buFont typeface="Wingdings" panose="05000000000000000000" pitchFamily="2" charset="2"/>
              <a:buChar char="§"/>
            </a:pPr>
            <a:r>
              <a:rPr lang="en-US" sz="2000" dirty="0"/>
              <a:t>Perform large task without error</a:t>
            </a:r>
          </a:p>
        </p:txBody>
      </p:sp>
      <p:sp>
        <p:nvSpPr>
          <p:cNvPr id="4" name="Slide Number Placeholder 3">
            <a:extLst>
              <a:ext uri="{FF2B5EF4-FFF2-40B4-BE49-F238E27FC236}">
                <a16:creationId xmlns:a16="http://schemas.microsoft.com/office/drawing/2014/main" xmlns="" id="{51F1D37B-D41C-4F31-8859-9C0E0118D520}"/>
              </a:ext>
            </a:extLst>
          </p:cNvPr>
          <p:cNvSpPr>
            <a:spLocks noGrp="1"/>
          </p:cNvSpPr>
          <p:nvPr>
            <p:ph type="sldNum" sz="quarter" idx="12"/>
          </p:nvPr>
        </p:nvSpPr>
        <p:spPr/>
        <p:txBody>
          <a:bodyPr/>
          <a:lstStyle/>
          <a:p>
            <a:fld id="{F6BA7912-A861-4B29-967D-61DFDB78966D}" type="slidenum">
              <a:rPr lang="en-US" smtClean="0"/>
              <a:t>5</a:t>
            </a:fld>
            <a:endParaRPr lang="en-US"/>
          </a:p>
        </p:txBody>
      </p:sp>
      <p:sp>
        <p:nvSpPr>
          <p:cNvPr id="5" name="Title 1">
            <a:extLst>
              <a:ext uri="{FF2B5EF4-FFF2-40B4-BE49-F238E27FC236}">
                <a16:creationId xmlns:a16="http://schemas.microsoft.com/office/drawing/2014/main" xmlns="" id="{3114F4F6-EE5C-4DB3-86CA-0E05156BDBC1}"/>
              </a:ext>
            </a:extLst>
          </p:cNvPr>
          <p:cNvSpPr txBox="1">
            <a:spLocks/>
          </p:cNvSpPr>
          <p:nvPr/>
        </p:nvSpPr>
        <p:spPr>
          <a:xfrm>
            <a:off x="2592925" y="3320930"/>
            <a:ext cx="8911687" cy="68785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t>Diligence</a:t>
            </a:r>
          </a:p>
        </p:txBody>
      </p:sp>
      <p:sp>
        <p:nvSpPr>
          <p:cNvPr id="6" name="Content Placeholder 2">
            <a:extLst>
              <a:ext uri="{FF2B5EF4-FFF2-40B4-BE49-F238E27FC236}">
                <a16:creationId xmlns:a16="http://schemas.microsoft.com/office/drawing/2014/main" xmlns="" id="{2FEF9401-F299-4639-AFA7-CC1D243C5619}"/>
              </a:ext>
            </a:extLst>
          </p:cNvPr>
          <p:cNvSpPr txBox="1">
            <a:spLocks/>
          </p:cNvSpPr>
          <p:nvPr/>
        </p:nvSpPr>
        <p:spPr>
          <a:xfrm>
            <a:off x="2589212" y="4239439"/>
            <a:ext cx="8915400" cy="141798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sz="2000" dirty="0"/>
              <a:t>Perform task without any tiredness or lack of concentration</a:t>
            </a:r>
          </a:p>
          <a:p>
            <a:pPr>
              <a:buFont typeface="Wingdings" panose="05000000000000000000" pitchFamily="2" charset="2"/>
              <a:buChar char="§"/>
            </a:pPr>
            <a:r>
              <a:rPr lang="en-US" sz="2000" dirty="0"/>
              <a:t>Can work hour without any error</a:t>
            </a:r>
          </a:p>
          <a:p>
            <a:pPr>
              <a:buFont typeface="Wingdings" panose="05000000000000000000" pitchFamily="2" charset="2"/>
              <a:buChar char="§"/>
            </a:pPr>
            <a:r>
              <a:rPr lang="en-US" sz="2000" dirty="0"/>
              <a:t>Millions of calculation is performed with same accuracy</a:t>
            </a:r>
          </a:p>
        </p:txBody>
      </p:sp>
    </p:spTree>
    <p:extLst>
      <p:ext uri="{BB962C8B-B14F-4D97-AF65-F5344CB8AC3E}">
        <p14:creationId xmlns:p14="http://schemas.microsoft.com/office/powerpoint/2010/main" val="315447345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5EEAE0-B644-4944-897F-3B0517DDECE0}"/>
              </a:ext>
            </a:extLst>
          </p:cNvPr>
          <p:cNvSpPr>
            <a:spLocks noGrp="1"/>
          </p:cNvSpPr>
          <p:nvPr>
            <p:ph type="title"/>
          </p:nvPr>
        </p:nvSpPr>
        <p:spPr>
          <a:xfrm>
            <a:off x="2592925" y="624110"/>
            <a:ext cx="8911687" cy="528797"/>
          </a:xfrm>
        </p:spPr>
        <p:txBody>
          <a:bodyPr>
            <a:normAutofit/>
          </a:bodyPr>
          <a:lstStyle/>
          <a:p>
            <a:r>
              <a:rPr lang="en-US" sz="2400" b="1" dirty="0"/>
              <a:t>Storage</a:t>
            </a:r>
          </a:p>
        </p:txBody>
      </p:sp>
      <p:sp>
        <p:nvSpPr>
          <p:cNvPr id="3" name="Content Placeholder 2">
            <a:extLst>
              <a:ext uri="{FF2B5EF4-FFF2-40B4-BE49-F238E27FC236}">
                <a16:creationId xmlns:a16="http://schemas.microsoft.com/office/drawing/2014/main" xmlns="" id="{AD53369B-A348-40BF-B208-F162545FEF95}"/>
              </a:ext>
            </a:extLst>
          </p:cNvPr>
          <p:cNvSpPr>
            <a:spLocks noGrp="1"/>
          </p:cNvSpPr>
          <p:nvPr>
            <p:ph idx="1"/>
          </p:nvPr>
        </p:nvSpPr>
        <p:spPr>
          <a:xfrm>
            <a:off x="2589212" y="1258958"/>
            <a:ext cx="8915400" cy="1577007"/>
          </a:xfrm>
        </p:spPr>
        <p:txBody>
          <a:bodyPr>
            <a:normAutofit/>
          </a:bodyPr>
          <a:lstStyle/>
          <a:p>
            <a:pPr>
              <a:buFont typeface="Wingdings" panose="05000000000000000000" pitchFamily="2" charset="2"/>
              <a:buChar char="§"/>
            </a:pPr>
            <a:r>
              <a:rPr lang="en-US" sz="2000" dirty="0"/>
              <a:t>Can store a large volume of data</a:t>
            </a:r>
          </a:p>
          <a:p>
            <a:pPr>
              <a:buFont typeface="Wingdings" panose="05000000000000000000" pitchFamily="2" charset="2"/>
              <a:buChar char="§"/>
            </a:pPr>
            <a:r>
              <a:rPr lang="en-US" sz="2000" dirty="0"/>
              <a:t>Has huge storage section</a:t>
            </a:r>
          </a:p>
          <a:p>
            <a:pPr>
              <a:buFont typeface="Wingdings" panose="05000000000000000000" pitchFamily="2" charset="2"/>
              <a:buChar char="§"/>
            </a:pPr>
            <a:r>
              <a:rPr lang="en-US" sz="2000" dirty="0"/>
              <a:t>Storage capacity is measure in term of kilobyte, megabyte ,gigabyte and terabyte</a:t>
            </a:r>
          </a:p>
        </p:txBody>
      </p:sp>
      <p:sp>
        <p:nvSpPr>
          <p:cNvPr id="4" name="Slide Number Placeholder 3">
            <a:extLst>
              <a:ext uri="{FF2B5EF4-FFF2-40B4-BE49-F238E27FC236}">
                <a16:creationId xmlns:a16="http://schemas.microsoft.com/office/drawing/2014/main" xmlns="" id="{93E139CB-2E17-4A14-A45C-554C3075946E}"/>
              </a:ext>
            </a:extLst>
          </p:cNvPr>
          <p:cNvSpPr>
            <a:spLocks noGrp="1"/>
          </p:cNvSpPr>
          <p:nvPr>
            <p:ph type="sldNum" sz="quarter" idx="12"/>
          </p:nvPr>
        </p:nvSpPr>
        <p:spPr/>
        <p:txBody>
          <a:bodyPr/>
          <a:lstStyle/>
          <a:p>
            <a:fld id="{F6BA7912-A861-4B29-967D-61DFDB78966D}" type="slidenum">
              <a:rPr lang="en-US" smtClean="0"/>
              <a:t>6</a:t>
            </a:fld>
            <a:endParaRPr lang="en-US"/>
          </a:p>
        </p:txBody>
      </p:sp>
      <p:sp>
        <p:nvSpPr>
          <p:cNvPr id="5" name="Title 1">
            <a:extLst>
              <a:ext uri="{FF2B5EF4-FFF2-40B4-BE49-F238E27FC236}">
                <a16:creationId xmlns:a16="http://schemas.microsoft.com/office/drawing/2014/main" xmlns="" id="{A0A199DE-36C8-43D2-819C-B0D45FF39397}"/>
              </a:ext>
            </a:extLst>
          </p:cNvPr>
          <p:cNvSpPr txBox="1">
            <a:spLocks/>
          </p:cNvSpPr>
          <p:nvPr/>
        </p:nvSpPr>
        <p:spPr>
          <a:xfrm>
            <a:off x="2592925" y="3164601"/>
            <a:ext cx="8911687" cy="5287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t>Automatic</a:t>
            </a:r>
          </a:p>
        </p:txBody>
      </p:sp>
      <p:sp>
        <p:nvSpPr>
          <p:cNvPr id="6" name="Content Placeholder 2">
            <a:extLst>
              <a:ext uri="{FF2B5EF4-FFF2-40B4-BE49-F238E27FC236}">
                <a16:creationId xmlns:a16="http://schemas.microsoft.com/office/drawing/2014/main" xmlns="" id="{D8179B19-60AC-4074-BEDA-323B1EF44146}"/>
              </a:ext>
            </a:extLst>
          </p:cNvPr>
          <p:cNvSpPr txBox="1">
            <a:spLocks/>
          </p:cNvSpPr>
          <p:nvPr/>
        </p:nvSpPr>
        <p:spPr>
          <a:xfrm>
            <a:off x="2589212" y="4022034"/>
            <a:ext cx="8915400" cy="15770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sz="2000" dirty="0"/>
              <a:t>Is an automatic machine</a:t>
            </a:r>
          </a:p>
          <a:p>
            <a:pPr>
              <a:buFont typeface="Wingdings" panose="05000000000000000000" pitchFamily="2" charset="2"/>
              <a:buChar char="§"/>
            </a:pPr>
            <a:r>
              <a:rPr lang="en-US" sz="2000" dirty="0"/>
              <a:t>Operates automatically once appropriate set of instruction is given</a:t>
            </a:r>
          </a:p>
          <a:p>
            <a:pPr>
              <a:buFont typeface="Wingdings" panose="05000000000000000000" pitchFamily="2" charset="2"/>
              <a:buChar char="§"/>
            </a:pPr>
            <a:r>
              <a:rPr lang="en-US" sz="2000" dirty="0"/>
              <a:t>Without user intervention it operates automatically</a:t>
            </a:r>
          </a:p>
        </p:txBody>
      </p:sp>
    </p:spTree>
    <p:extLst>
      <p:ext uri="{BB962C8B-B14F-4D97-AF65-F5344CB8AC3E}">
        <p14:creationId xmlns:p14="http://schemas.microsoft.com/office/powerpoint/2010/main" val="89172259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59560E-A1CF-41CB-AB48-2DF9C0C3961A}"/>
              </a:ext>
            </a:extLst>
          </p:cNvPr>
          <p:cNvSpPr>
            <a:spLocks noGrp="1"/>
          </p:cNvSpPr>
          <p:nvPr>
            <p:ph type="title"/>
          </p:nvPr>
        </p:nvSpPr>
        <p:spPr>
          <a:xfrm>
            <a:off x="2592925" y="624110"/>
            <a:ext cx="8911687" cy="740864"/>
          </a:xfrm>
        </p:spPr>
        <p:txBody>
          <a:bodyPr>
            <a:normAutofit/>
          </a:bodyPr>
          <a:lstStyle/>
          <a:p>
            <a:r>
              <a:rPr lang="en-US" sz="2400" b="1" dirty="0"/>
              <a:t>Versatility</a:t>
            </a:r>
          </a:p>
        </p:txBody>
      </p:sp>
      <p:sp>
        <p:nvSpPr>
          <p:cNvPr id="3" name="Content Placeholder 2">
            <a:extLst>
              <a:ext uri="{FF2B5EF4-FFF2-40B4-BE49-F238E27FC236}">
                <a16:creationId xmlns:a16="http://schemas.microsoft.com/office/drawing/2014/main" xmlns="" id="{D64B655B-094C-4493-8ADD-346A7665F243}"/>
              </a:ext>
            </a:extLst>
          </p:cNvPr>
          <p:cNvSpPr>
            <a:spLocks noGrp="1"/>
          </p:cNvSpPr>
          <p:nvPr>
            <p:ph idx="1"/>
          </p:nvPr>
        </p:nvSpPr>
        <p:spPr>
          <a:xfrm>
            <a:off x="2589212" y="1364974"/>
            <a:ext cx="8915400" cy="1298713"/>
          </a:xfrm>
        </p:spPr>
        <p:txBody>
          <a:bodyPr>
            <a:normAutofit/>
          </a:bodyPr>
          <a:lstStyle/>
          <a:p>
            <a:pPr>
              <a:buFont typeface="Wingdings" panose="05000000000000000000" pitchFamily="2" charset="2"/>
              <a:buChar char="§"/>
            </a:pPr>
            <a:r>
              <a:rPr lang="en-US" sz="2000" dirty="0"/>
              <a:t>computer can perform different kinds of works with same accuracy and efficiency</a:t>
            </a:r>
          </a:p>
          <a:p>
            <a:pPr>
              <a:buFont typeface="Wingdings" panose="05000000000000000000" pitchFamily="2" charset="2"/>
              <a:buChar char="§"/>
            </a:pPr>
            <a:r>
              <a:rPr lang="en-US" sz="2000" dirty="0"/>
              <a:t>Is flexible can perform both complex and simple task</a:t>
            </a:r>
          </a:p>
          <a:p>
            <a:pPr>
              <a:buFont typeface="Wingdings" panose="05000000000000000000" pitchFamily="2" charset="2"/>
              <a:buChar char="§"/>
            </a:pPr>
            <a:endParaRPr lang="en-US" dirty="0"/>
          </a:p>
        </p:txBody>
      </p:sp>
      <p:sp>
        <p:nvSpPr>
          <p:cNvPr id="4" name="Slide Number Placeholder 3">
            <a:extLst>
              <a:ext uri="{FF2B5EF4-FFF2-40B4-BE49-F238E27FC236}">
                <a16:creationId xmlns:a16="http://schemas.microsoft.com/office/drawing/2014/main" xmlns="" id="{D6A29766-4F23-4377-A742-265AA31AE75B}"/>
              </a:ext>
            </a:extLst>
          </p:cNvPr>
          <p:cNvSpPr>
            <a:spLocks noGrp="1"/>
          </p:cNvSpPr>
          <p:nvPr>
            <p:ph type="sldNum" sz="quarter" idx="12"/>
          </p:nvPr>
        </p:nvSpPr>
        <p:spPr/>
        <p:txBody>
          <a:bodyPr/>
          <a:lstStyle/>
          <a:p>
            <a:fld id="{F6BA7912-A861-4B29-967D-61DFDB78966D}" type="slidenum">
              <a:rPr lang="en-US" smtClean="0"/>
              <a:t>7</a:t>
            </a:fld>
            <a:endParaRPr lang="en-US"/>
          </a:p>
        </p:txBody>
      </p:sp>
      <p:sp>
        <p:nvSpPr>
          <p:cNvPr id="5" name="Title 1">
            <a:extLst>
              <a:ext uri="{FF2B5EF4-FFF2-40B4-BE49-F238E27FC236}">
                <a16:creationId xmlns:a16="http://schemas.microsoft.com/office/drawing/2014/main" xmlns="" id="{DEBF88B6-E56C-42C9-A9A2-E932D2863A86}"/>
              </a:ext>
            </a:extLst>
          </p:cNvPr>
          <p:cNvSpPr txBox="1">
            <a:spLocks/>
          </p:cNvSpPr>
          <p:nvPr/>
        </p:nvSpPr>
        <p:spPr>
          <a:xfrm>
            <a:off x="2589212" y="3201658"/>
            <a:ext cx="8911687" cy="740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t>Power of Remembering</a:t>
            </a:r>
          </a:p>
        </p:txBody>
      </p:sp>
      <p:sp>
        <p:nvSpPr>
          <p:cNvPr id="6" name="Content Placeholder 2">
            <a:extLst>
              <a:ext uri="{FF2B5EF4-FFF2-40B4-BE49-F238E27FC236}">
                <a16:creationId xmlns:a16="http://schemas.microsoft.com/office/drawing/2014/main" xmlns="" id="{53C12338-3AE7-40E3-BEB0-2AA6E015754A}"/>
              </a:ext>
            </a:extLst>
          </p:cNvPr>
          <p:cNvSpPr txBox="1">
            <a:spLocks/>
          </p:cNvSpPr>
          <p:nvPr/>
        </p:nvSpPr>
        <p:spPr>
          <a:xfrm>
            <a:off x="2589212" y="4194314"/>
            <a:ext cx="8915400" cy="12258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sz="2000" dirty="0"/>
              <a:t>Computer can store any amount of data</a:t>
            </a:r>
          </a:p>
          <a:p>
            <a:pPr algn="just">
              <a:buFont typeface="Wingdings" panose="05000000000000000000" pitchFamily="2" charset="2"/>
              <a:buChar char="§"/>
            </a:pPr>
            <a:r>
              <a:rPr lang="en-US" sz="2000" dirty="0"/>
              <a:t>Any data or information can be stored and recalled as long as you require</a:t>
            </a:r>
          </a:p>
        </p:txBody>
      </p:sp>
    </p:spTree>
    <p:extLst>
      <p:ext uri="{BB962C8B-B14F-4D97-AF65-F5344CB8AC3E}">
        <p14:creationId xmlns:p14="http://schemas.microsoft.com/office/powerpoint/2010/main" val="182598913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F3E0DB-3338-4AF4-88E2-A342EEEBCF89}"/>
              </a:ext>
            </a:extLst>
          </p:cNvPr>
          <p:cNvSpPr>
            <a:spLocks noGrp="1"/>
          </p:cNvSpPr>
          <p:nvPr>
            <p:ph type="title"/>
          </p:nvPr>
        </p:nvSpPr>
        <p:spPr>
          <a:xfrm>
            <a:off x="2592925" y="849397"/>
            <a:ext cx="8911687" cy="1125177"/>
          </a:xfrm>
        </p:spPr>
        <p:txBody>
          <a:bodyPr>
            <a:normAutofit/>
          </a:bodyPr>
          <a:lstStyle/>
          <a:p>
            <a:r>
              <a:rPr lang="en-US" dirty="0"/>
              <a:t>Analog Computer</a:t>
            </a:r>
          </a:p>
        </p:txBody>
      </p:sp>
      <p:sp>
        <p:nvSpPr>
          <p:cNvPr id="3" name="Content Placeholder 2">
            <a:extLst>
              <a:ext uri="{FF2B5EF4-FFF2-40B4-BE49-F238E27FC236}">
                <a16:creationId xmlns:a16="http://schemas.microsoft.com/office/drawing/2014/main" xmlns="" id="{53768905-189C-4C3C-9BB7-D6198A9F33A4}"/>
              </a:ext>
            </a:extLst>
          </p:cNvPr>
          <p:cNvSpPr>
            <a:spLocks noGrp="1"/>
          </p:cNvSpPr>
          <p:nvPr>
            <p:ph idx="1"/>
          </p:nvPr>
        </p:nvSpPr>
        <p:spPr>
          <a:xfrm>
            <a:off x="2589212" y="2133600"/>
            <a:ext cx="4991031" cy="3777622"/>
          </a:xfrm>
        </p:spPr>
        <p:txBody>
          <a:bodyPr>
            <a:normAutofit/>
          </a:bodyPr>
          <a:lstStyle/>
          <a:p>
            <a:pPr algn="just">
              <a:buFont typeface="Wingdings" panose="05000000000000000000" pitchFamily="2" charset="2"/>
              <a:buChar char="§"/>
            </a:pPr>
            <a:r>
              <a:rPr lang="en-US" sz="2000" dirty="0"/>
              <a:t>Used to process analog data</a:t>
            </a:r>
          </a:p>
          <a:p>
            <a:pPr algn="just">
              <a:buFont typeface="Wingdings" panose="05000000000000000000" pitchFamily="2" charset="2"/>
              <a:buChar char="§"/>
            </a:pPr>
            <a:r>
              <a:rPr lang="en-US" sz="2000" dirty="0"/>
              <a:t>Store data in a continuous form of physical quantities and perform calculations with the help of measures</a:t>
            </a:r>
          </a:p>
          <a:p>
            <a:pPr algn="just">
              <a:buFont typeface="Wingdings" panose="05000000000000000000" pitchFamily="2" charset="2"/>
              <a:buChar char="§"/>
            </a:pPr>
            <a:r>
              <a:rPr lang="en-US" sz="2000" dirty="0"/>
              <a:t>Data is not discrete, but rather is of a continuous nature</a:t>
            </a:r>
          </a:p>
          <a:p>
            <a:pPr algn="just">
              <a:buFont typeface="Wingdings" panose="05000000000000000000" pitchFamily="2" charset="2"/>
              <a:buChar char="§"/>
            </a:pPr>
            <a:r>
              <a:rPr lang="en-US" sz="2000" dirty="0"/>
              <a:t>Examples of such data are pressure, temperature, voltage, speed and weight</a:t>
            </a:r>
          </a:p>
          <a:p>
            <a:pPr>
              <a:buFont typeface="Wingdings" panose="05000000000000000000" pitchFamily="2" charset="2"/>
              <a:buChar char="§"/>
            </a:pPr>
            <a:endParaRPr lang="en-US" sz="2000" dirty="0"/>
          </a:p>
        </p:txBody>
      </p:sp>
      <p:sp>
        <p:nvSpPr>
          <p:cNvPr id="5" name="Slide Number Placeholder 4">
            <a:extLst>
              <a:ext uri="{FF2B5EF4-FFF2-40B4-BE49-F238E27FC236}">
                <a16:creationId xmlns:a16="http://schemas.microsoft.com/office/drawing/2014/main" xmlns="" id="{D125008C-F009-4754-9784-11CB92613D33}"/>
              </a:ext>
            </a:extLst>
          </p:cNvPr>
          <p:cNvSpPr>
            <a:spLocks noGrp="1"/>
          </p:cNvSpPr>
          <p:nvPr>
            <p:ph type="sldNum" sz="quarter" idx="12"/>
          </p:nvPr>
        </p:nvSpPr>
        <p:spPr/>
        <p:txBody>
          <a:bodyPr/>
          <a:lstStyle/>
          <a:p>
            <a:fld id="{F6BA7912-A861-4B29-967D-61DFDB78966D}" type="slidenum">
              <a:rPr lang="en-US" smtClean="0"/>
              <a:t>8</a:t>
            </a:fld>
            <a:endParaRPr lang="en-US"/>
          </a:p>
        </p:txBody>
      </p:sp>
      <p:pic>
        <p:nvPicPr>
          <p:cNvPr id="4" name="Picture 3">
            <a:extLst>
              <a:ext uri="{FF2B5EF4-FFF2-40B4-BE49-F238E27FC236}">
                <a16:creationId xmlns:a16="http://schemas.microsoft.com/office/drawing/2014/main" xmlns="" id="{CA48CC8A-5CA8-489F-A143-B6DBA2BDA399}"/>
              </a:ext>
            </a:extLst>
          </p:cNvPr>
          <p:cNvPicPr>
            <a:picLocks noChangeAspect="1"/>
          </p:cNvPicPr>
          <p:nvPr/>
        </p:nvPicPr>
        <p:blipFill>
          <a:blip r:embed="rId2"/>
          <a:stretch>
            <a:fillRect/>
          </a:stretch>
        </p:blipFill>
        <p:spPr>
          <a:xfrm>
            <a:off x="8463618" y="2142620"/>
            <a:ext cx="2278340" cy="2889482"/>
          </a:xfrm>
          <a:prstGeom prst="rect">
            <a:avLst/>
          </a:prstGeom>
          <a:ln>
            <a:noFill/>
          </a:ln>
          <a:effectLst>
            <a:softEdge rad="112500"/>
          </a:effectLst>
        </p:spPr>
      </p:pic>
    </p:spTree>
    <p:extLst>
      <p:ext uri="{BB962C8B-B14F-4D97-AF65-F5344CB8AC3E}">
        <p14:creationId xmlns:p14="http://schemas.microsoft.com/office/powerpoint/2010/main" val="108232141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9B9E4A-9DEA-49FA-A865-AAB591B63900}"/>
              </a:ext>
            </a:extLst>
          </p:cNvPr>
          <p:cNvSpPr>
            <a:spLocks noGrp="1"/>
          </p:cNvSpPr>
          <p:nvPr>
            <p:ph type="title"/>
          </p:nvPr>
        </p:nvSpPr>
        <p:spPr>
          <a:xfrm>
            <a:off x="2700330" y="946778"/>
            <a:ext cx="8911687" cy="1280890"/>
          </a:xfrm>
        </p:spPr>
        <p:txBody>
          <a:bodyPr>
            <a:normAutofit/>
          </a:bodyPr>
          <a:lstStyle/>
          <a:p>
            <a:r>
              <a:rPr lang="en-US" dirty="0"/>
              <a:t>Digital Computer</a:t>
            </a:r>
          </a:p>
        </p:txBody>
      </p:sp>
      <p:sp>
        <p:nvSpPr>
          <p:cNvPr id="3" name="Content Placeholder 2">
            <a:extLst>
              <a:ext uri="{FF2B5EF4-FFF2-40B4-BE49-F238E27FC236}">
                <a16:creationId xmlns:a16="http://schemas.microsoft.com/office/drawing/2014/main" xmlns="" id="{45E5CD99-B69D-4440-A7F3-CB1C7DED93A0}"/>
              </a:ext>
            </a:extLst>
          </p:cNvPr>
          <p:cNvSpPr>
            <a:spLocks noGrp="1"/>
          </p:cNvSpPr>
          <p:nvPr>
            <p:ph idx="1"/>
          </p:nvPr>
        </p:nvSpPr>
        <p:spPr>
          <a:xfrm>
            <a:off x="2859356" y="2228971"/>
            <a:ext cx="4566962" cy="3777622"/>
          </a:xfrm>
        </p:spPr>
        <p:txBody>
          <a:bodyPr>
            <a:normAutofit/>
          </a:bodyPr>
          <a:lstStyle/>
          <a:p>
            <a:pPr>
              <a:buFont typeface="Wingdings" panose="05000000000000000000" pitchFamily="2" charset="2"/>
              <a:buChar char="§"/>
            </a:pPr>
            <a:r>
              <a:rPr lang="en-US" sz="2000" dirty="0"/>
              <a:t>Can be considered as a digital system that performs various computational tasks</a:t>
            </a:r>
          </a:p>
          <a:p>
            <a:pPr>
              <a:buFont typeface="Wingdings" panose="05000000000000000000" pitchFamily="2" charset="2"/>
              <a:buChar char="§"/>
            </a:pPr>
            <a:r>
              <a:rPr lang="en-US" sz="2000" dirty="0"/>
              <a:t>Use the binary number system, which has two digits: 0 and 1</a:t>
            </a:r>
          </a:p>
          <a:p>
            <a:pPr>
              <a:buFont typeface="Wingdings" panose="05000000000000000000" pitchFamily="2" charset="2"/>
              <a:buChar char="§"/>
            </a:pPr>
            <a:r>
              <a:rPr lang="en-US" sz="2000" dirty="0"/>
              <a:t>Solve problem  by processing information in discrete form</a:t>
            </a:r>
          </a:p>
          <a:p>
            <a:pPr>
              <a:buFont typeface="Wingdings" panose="05000000000000000000" pitchFamily="2" charset="2"/>
              <a:buChar char="§"/>
            </a:pPr>
            <a:endParaRPr lang="en-US" sz="2000" dirty="0"/>
          </a:p>
        </p:txBody>
      </p:sp>
      <p:sp>
        <p:nvSpPr>
          <p:cNvPr id="4" name="Slide Number Placeholder 3">
            <a:extLst>
              <a:ext uri="{FF2B5EF4-FFF2-40B4-BE49-F238E27FC236}">
                <a16:creationId xmlns:a16="http://schemas.microsoft.com/office/drawing/2014/main" xmlns="" id="{CC1CD91B-A78C-4402-83B9-7012B4C6A611}"/>
              </a:ext>
            </a:extLst>
          </p:cNvPr>
          <p:cNvSpPr>
            <a:spLocks noGrp="1"/>
          </p:cNvSpPr>
          <p:nvPr>
            <p:ph type="sldNum" sz="quarter" idx="12"/>
          </p:nvPr>
        </p:nvSpPr>
        <p:spPr/>
        <p:txBody>
          <a:bodyPr/>
          <a:lstStyle/>
          <a:p>
            <a:fld id="{F6BA7912-A861-4B29-967D-61DFDB78966D}" type="slidenum">
              <a:rPr lang="en-US" smtClean="0"/>
              <a:t>9</a:t>
            </a:fld>
            <a:endParaRPr lang="en-US"/>
          </a:p>
        </p:txBody>
      </p:sp>
      <p:pic>
        <p:nvPicPr>
          <p:cNvPr id="5" name="Picture 4">
            <a:extLst>
              <a:ext uri="{FF2B5EF4-FFF2-40B4-BE49-F238E27FC236}">
                <a16:creationId xmlns:a16="http://schemas.microsoft.com/office/drawing/2014/main" xmlns="" id="{1190264B-59FF-4FB0-A3A4-598B13EE92E6}"/>
              </a:ext>
            </a:extLst>
          </p:cNvPr>
          <p:cNvPicPr>
            <a:picLocks noChangeAspect="1"/>
          </p:cNvPicPr>
          <p:nvPr/>
        </p:nvPicPr>
        <p:blipFill>
          <a:blip r:embed="rId2"/>
          <a:stretch>
            <a:fillRect/>
          </a:stretch>
        </p:blipFill>
        <p:spPr>
          <a:xfrm>
            <a:off x="7911134" y="2413552"/>
            <a:ext cx="3924784" cy="2030896"/>
          </a:xfrm>
          <a:prstGeom prst="rect">
            <a:avLst/>
          </a:prstGeom>
          <a:ln>
            <a:noFill/>
          </a:ln>
          <a:effectLst>
            <a:softEdge rad="112500"/>
          </a:effectLst>
        </p:spPr>
      </p:pic>
    </p:spTree>
    <p:extLst>
      <p:ext uri="{BB962C8B-B14F-4D97-AF65-F5344CB8AC3E}">
        <p14:creationId xmlns:p14="http://schemas.microsoft.com/office/powerpoint/2010/main" val="2855201040"/>
      </p:ext>
    </p:extLst>
  </p:cSld>
  <p:clrMapOvr>
    <a:masterClrMapping/>
  </p:clrMapOvr>
  <p:transition spd="slow">
    <p:push dir="u"/>
  </p:transition>
</p:sld>
</file>

<file path=ppt/theme/theme1.xml><?xml version="1.0" encoding="utf-8"?>
<a:theme xmlns:a="http://schemas.openxmlformats.org/drawingml/2006/main" name="Wisp">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219</TotalTime>
  <Words>1334</Words>
  <Application>Microsoft Office PowerPoint</Application>
  <PresentationFormat>Widescreen</PresentationFormat>
  <Paragraphs>300</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Century Gothic</vt:lpstr>
      <vt:lpstr>Heebo</vt:lpstr>
      <vt:lpstr>Nunito</vt:lpstr>
      <vt:lpstr>Times New Roman</vt:lpstr>
      <vt:lpstr>Wingdings</vt:lpstr>
      <vt:lpstr>Wingdings 3</vt:lpstr>
      <vt:lpstr>Wisp</vt:lpstr>
      <vt:lpstr>Presentation on Introduction to Computer</vt:lpstr>
      <vt:lpstr>Introduction</vt:lpstr>
      <vt:lpstr>Characteristics of Computer</vt:lpstr>
      <vt:lpstr>Word Length</vt:lpstr>
      <vt:lpstr>Accuracy</vt:lpstr>
      <vt:lpstr>Storage</vt:lpstr>
      <vt:lpstr>Versatility</vt:lpstr>
      <vt:lpstr>Analog Computer</vt:lpstr>
      <vt:lpstr>Digital Computer</vt:lpstr>
      <vt:lpstr>Generation of computer</vt:lpstr>
      <vt:lpstr>1.First generation computer(1945-1954)</vt:lpstr>
      <vt:lpstr>2.Second generation computer(1955-1964)</vt:lpstr>
      <vt:lpstr>3.Third generation of computer(1965-1979)</vt:lpstr>
      <vt:lpstr>4.Fourth generation of computer</vt:lpstr>
      <vt:lpstr>5.Fifth generation of computer</vt:lpstr>
      <vt:lpstr>Application of computer</vt:lpstr>
      <vt:lpstr>PowerPoint Presentation</vt:lpstr>
      <vt:lpstr>PowerPoint Presentation</vt:lpstr>
      <vt:lpstr>PowerPoint Presentation</vt:lpstr>
      <vt:lpstr>History of computer</vt:lpstr>
      <vt:lpstr>1. Mechanical Calculating Era </vt:lpstr>
      <vt:lpstr>2. The Electro mechanical Era</vt:lpstr>
      <vt:lpstr>3. The Electronic Era </vt:lpstr>
      <vt:lpstr>Classification of computer</vt:lpstr>
      <vt:lpstr>On the basis of work</vt:lpstr>
      <vt:lpstr>PowerPoint Presentation</vt:lpstr>
      <vt:lpstr>PowerPoint Presentation</vt:lpstr>
      <vt:lpstr>On the basis of Model</vt:lpstr>
      <vt:lpstr>PowerPoint Presentation</vt:lpstr>
      <vt:lpstr>On the basis of size</vt:lpstr>
      <vt:lpstr>PowerPoint Presentation</vt:lpstr>
      <vt:lpstr>PowerPoint Presentation</vt:lpstr>
      <vt:lpstr>On the basis of Brand</vt:lpstr>
      <vt:lpstr>PowerPoint Presentation</vt:lpstr>
      <vt:lpstr>PowerPoint Presentation</vt:lpstr>
      <vt:lpstr>On the basis of purpose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Introduction to Computer</dc:title>
  <dc:creator>User</dc:creator>
  <cp:lastModifiedBy>nccs</cp:lastModifiedBy>
  <cp:revision>21</cp:revision>
  <dcterms:created xsi:type="dcterms:W3CDTF">2022-05-22T11:24:19Z</dcterms:created>
  <dcterms:modified xsi:type="dcterms:W3CDTF">2022-05-27T05:41:05Z</dcterms:modified>
</cp:coreProperties>
</file>