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2" r:id="rId1"/>
  </p:sldMasterIdLst>
  <p:notesMasterIdLst>
    <p:notesMasterId r:id="rId33"/>
  </p:notesMasterIdLst>
  <p:sldIdLst>
    <p:sldId id="256" r:id="rId2"/>
    <p:sldId id="291" r:id="rId3"/>
    <p:sldId id="257" r:id="rId4"/>
    <p:sldId id="258" r:id="rId5"/>
    <p:sldId id="259" r:id="rId6"/>
    <p:sldId id="260" r:id="rId7"/>
    <p:sldId id="261" r:id="rId8"/>
    <p:sldId id="262" r:id="rId9"/>
    <p:sldId id="264" r:id="rId10"/>
    <p:sldId id="263" r:id="rId11"/>
    <p:sldId id="265" r:id="rId12"/>
    <p:sldId id="277" r:id="rId13"/>
    <p:sldId id="278" r:id="rId14"/>
    <p:sldId id="266" r:id="rId15"/>
    <p:sldId id="267" r:id="rId16"/>
    <p:sldId id="268" r:id="rId17"/>
    <p:sldId id="269" r:id="rId18"/>
    <p:sldId id="270" r:id="rId19"/>
    <p:sldId id="271"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AAADB-2765-4523-B184-103DA12A79D7}"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0353C-ADEF-4657-A5E3-0C6BADC8AC3A}" type="slidenum">
              <a:rPr lang="en-US" smtClean="0"/>
              <a:t>‹#›</a:t>
            </a:fld>
            <a:endParaRPr lang="en-US"/>
          </a:p>
        </p:txBody>
      </p:sp>
    </p:spTree>
    <p:extLst>
      <p:ext uri="{BB962C8B-B14F-4D97-AF65-F5344CB8AC3E}">
        <p14:creationId xmlns:p14="http://schemas.microsoft.com/office/powerpoint/2010/main" val="2627034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0353C-ADEF-4657-A5E3-0C6BADC8AC3A}" type="slidenum">
              <a:rPr lang="en-US" smtClean="0"/>
              <a:t>1</a:t>
            </a:fld>
            <a:endParaRPr lang="en-US"/>
          </a:p>
        </p:txBody>
      </p:sp>
    </p:spTree>
    <p:extLst>
      <p:ext uri="{BB962C8B-B14F-4D97-AF65-F5344CB8AC3E}">
        <p14:creationId xmlns:p14="http://schemas.microsoft.com/office/powerpoint/2010/main" val="1707554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0353C-ADEF-4657-A5E3-0C6BADC8AC3A}" type="slidenum">
              <a:rPr lang="en-US" smtClean="0"/>
              <a:t>5</a:t>
            </a:fld>
            <a:endParaRPr lang="en-US"/>
          </a:p>
        </p:txBody>
      </p:sp>
    </p:spTree>
    <p:extLst>
      <p:ext uri="{BB962C8B-B14F-4D97-AF65-F5344CB8AC3E}">
        <p14:creationId xmlns:p14="http://schemas.microsoft.com/office/powerpoint/2010/main" val="389223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685833-8B99-45AF-BE06-6DE877BEA14A}"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6535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E251FE-9227-4C93-AF1C-C7BAE1471C8F}"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0850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C7021C-4838-4533-9D5F-DF66F406B0E3}"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5303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C35B9-6BE7-4AD4-9DDC-FD29E9BC5C8D}"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8973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15D52-3666-4803-B329-D07173C68B33}"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6927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2FD975-89A7-4CB5-98C7-9B72B2FC63CE}"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6704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5C67F5-69EA-4C2A-8B04-09B89960FDCD}" type="datetime1">
              <a:rPr lang="en-US" smtClean="0"/>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2937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CFB2C9-5C9C-4FB3-831F-7487467DF309}" type="datetime1">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2813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D2528-E48C-4763-8950-4EE4BF190DB7}" type="datetime1">
              <a:rPr lang="en-US" smtClean="0"/>
              <a:t>5/27/2022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1501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612A9-2981-4BD5-9196-9A059C1FD251}"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6484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733DBE-8CF5-4436-A461-7220EDC445EF}"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7924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7A6F6-4F97-4946-B3BD-7C0D0E1750F8}" type="datetime1">
              <a:rPr lang="en-US" smtClean="0"/>
              <a:t>5/27/2022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425827070"/>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2D423-9957-A598-E6CF-6966DBE351BB}"/>
              </a:ext>
            </a:extLst>
          </p:cNvPr>
          <p:cNvSpPr>
            <a:spLocks noGrp="1"/>
          </p:cNvSpPr>
          <p:nvPr>
            <p:ph type="ctrTitle"/>
          </p:nvPr>
        </p:nvSpPr>
        <p:spPr>
          <a:xfrm>
            <a:off x="3865854" y="545920"/>
            <a:ext cx="6237713" cy="3169548"/>
          </a:xfrm>
        </p:spPr>
        <p:txBody>
          <a:bodyPr>
            <a:normAutofit/>
          </a:bodyPr>
          <a:lstStyle/>
          <a:p>
            <a:r>
              <a:rPr lang="en-US" sz="4800" dirty="0" smtClean="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	Computer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	Hardware System</a:t>
            </a:r>
          </a:p>
        </p:txBody>
      </p:sp>
      <p:pic>
        <p:nvPicPr>
          <p:cNvPr id="20" name="Picture 3" descr="Earth as a particle with gold and blue">
            <a:extLst>
              <a:ext uri="{FF2B5EF4-FFF2-40B4-BE49-F238E27FC236}">
                <a16:creationId xmlns:a16="http://schemas.microsoft.com/office/drawing/2014/main" xmlns="" id="{DAE5F9EA-5ACC-309E-6770-529BC0FBCBCD}"/>
              </a:ext>
            </a:extLst>
          </p:cNvPr>
          <p:cNvPicPr>
            <a:picLocks noChangeAspect="1"/>
          </p:cNvPicPr>
          <p:nvPr/>
        </p:nvPicPr>
        <p:blipFill rotWithShape="1">
          <a:blip r:embed="rId3"/>
          <a:srcRect l="19385" r="25577" b="-3"/>
          <a:stretch/>
        </p:blipFill>
        <p:spPr>
          <a:xfrm>
            <a:off x="63444" y="10"/>
            <a:ext cx="5648557"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818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Cache memory:</a:t>
            </a:r>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special very high-speed memory</a:t>
            </a:r>
          </a:p>
          <a:p>
            <a:r>
              <a:rPr lang="en-GB" sz="2000" dirty="0">
                <a:latin typeface="Times New Roman" panose="02020603050405020304" pitchFamily="18" charset="0"/>
                <a:cs typeface="Times New Roman" panose="02020603050405020304" pitchFamily="18" charset="0"/>
              </a:rPr>
              <a:t>U</a:t>
            </a:r>
            <a:r>
              <a:rPr lang="en-US" sz="2000" dirty="0">
                <a:latin typeface="Times New Roman" panose="02020603050405020304" pitchFamily="18" charset="0"/>
                <a:cs typeface="Times New Roman" panose="02020603050405020304" pitchFamily="18" charset="0"/>
              </a:rPr>
              <a:t>sed to speed up and synchronizing with high-speed CPU</a:t>
            </a:r>
          </a:p>
          <a:p>
            <a:r>
              <a:rPr lang="en-GB" sz="2000"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ostlier than main memory or disk memory but economical than CPU registers</a:t>
            </a:r>
          </a:p>
          <a:p>
            <a:r>
              <a:rPr lang="en-GB" sz="2000"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n extremely fast memory type that acts as a buffer between RAM and the CPU</a:t>
            </a:r>
          </a:p>
          <a:p>
            <a:r>
              <a:rPr lang="en-GB" sz="2000" dirty="0">
                <a:latin typeface="Times New Roman" panose="02020603050405020304" pitchFamily="18" charset="0"/>
                <a:cs typeface="Times New Roman" panose="02020603050405020304" pitchFamily="18" charset="0"/>
              </a:rPr>
              <a:t>U</a:t>
            </a:r>
            <a:r>
              <a:rPr lang="en-US" sz="2000" dirty="0">
                <a:latin typeface="Times New Roman" panose="02020603050405020304" pitchFamily="18" charset="0"/>
                <a:cs typeface="Times New Roman" panose="02020603050405020304" pitchFamily="18" charset="0"/>
              </a:rPr>
              <a:t>sed to reduce the average time to access data from the Main memory</a:t>
            </a:r>
          </a:p>
        </p:txBody>
      </p:sp>
      <p:sp>
        <p:nvSpPr>
          <p:cNvPr id="4" name="Slide Number Placeholder 3"/>
          <p:cNvSpPr>
            <a:spLocks noGrp="1"/>
          </p:cNvSpPr>
          <p:nvPr>
            <p:ph type="sldNum" sz="quarter" idx="12"/>
          </p:nvPr>
        </p:nvSpPr>
        <p:spPr/>
        <p:txBody>
          <a:bodyPr/>
          <a:lstStyle/>
          <a:p>
            <a:r>
              <a:rPr lang="en-GB" dirty="0"/>
              <a:t>9</a:t>
            </a:r>
            <a:endParaRPr lang="en-US" dirty="0"/>
          </a:p>
        </p:txBody>
      </p:sp>
    </p:spTree>
    <p:extLst>
      <p:ext uri="{BB962C8B-B14F-4D97-AF65-F5344CB8AC3E}">
        <p14:creationId xmlns:p14="http://schemas.microsoft.com/office/powerpoint/2010/main" val="68669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Primary memory:</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Primary memory is computer memory that is accessed directly by the CPU</a:t>
            </a:r>
          </a:p>
          <a:p>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K</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nown as main memory</a:t>
            </a:r>
          </a:p>
          <a:p>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S</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mall storage capacity</a:t>
            </a:r>
          </a:p>
          <a:p>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S</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tores the program under execution</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e.g.  RAM, ROM</a:t>
            </a:r>
          </a:p>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GB" dirty="0"/>
              <a:t>10</a:t>
            </a:r>
            <a:endParaRPr lang="en-US" dirty="0"/>
          </a:p>
        </p:txBody>
      </p:sp>
    </p:spTree>
    <p:extLst>
      <p:ext uri="{BB962C8B-B14F-4D97-AF65-F5344CB8AC3E}">
        <p14:creationId xmlns:p14="http://schemas.microsoft.com/office/powerpoint/2010/main" val="315200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Random Access Memory(RAM):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1502" y="1894825"/>
            <a:ext cx="9601196" cy="3318936"/>
          </a:xfrm>
        </p:spPr>
        <p:txBody>
          <a:bodyPr>
            <a:normAutofit/>
          </a:bodyPr>
          <a:lstStyle/>
          <a:p>
            <a:r>
              <a:rPr lang="en-GB" sz="2000"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volatile memory which could store the data as long as the power is supplied</a:t>
            </a:r>
          </a:p>
          <a:p>
            <a:r>
              <a:rPr lang="en-US" sz="2000" dirty="0">
                <a:latin typeface="Times New Roman" panose="02020603050405020304" pitchFamily="18" charset="0"/>
                <a:cs typeface="Times New Roman" panose="02020603050405020304" pitchFamily="18" charset="0"/>
              </a:rPr>
              <a:t>Has high-speed memory</a:t>
            </a:r>
          </a:p>
          <a:p>
            <a:r>
              <a:rPr lang="en-US" sz="2000" dirty="0">
                <a:latin typeface="Times New Roman" panose="02020603050405020304" pitchFamily="18" charset="0"/>
                <a:cs typeface="Times New Roman" panose="02020603050405020304" pitchFamily="18" charset="0"/>
              </a:rPr>
              <a:t>Large  size with higher capacity</a:t>
            </a:r>
          </a:p>
          <a:p>
            <a:r>
              <a:rPr lang="en-US" sz="2000" dirty="0">
                <a:latin typeface="Times New Roman" panose="02020603050405020304" pitchFamily="18" charset="0"/>
                <a:cs typeface="Times New Roman" panose="02020603050405020304" pitchFamily="18" charset="0"/>
              </a:rPr>
              <a:t>costlier</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dirty="0"/>
              <a:t>1</a:t>
            </a:r>
            <a:r>
              <a:rPr lang="en-GB" dirty="0"/>
              <a:t>1</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799802"/>
            <a:ext cx="3810000" cy="2618096"/>
          </a:xfrm>
          <a:prstGeom prst="rect">
            <a:avLst/>
          </a:prstGeom>
        </p:spPr>
      </p:pic>
    </p:spTree>
    <p:extLst>
      <p:ext uri="{BB962C8B-B14F-4D97-AF65-F5344CB8AC3E}">
        <p14:creationId xmlns:p14="http://schemas.microsoft.com/office/powerpoint/2010/main" val="202515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sz="4000" dirty="0">
                <a:latin typeface="Times New Roman" panose="02020603050405020304" pitchFamily="18" charset="0"/>
                <a:cs typeface="Times New Roman" panose="02020603050405020304" pitchFamily="18" charset="0"/>
              </a:rPr>
              <a:t>Read Only Memory(ROM):</a:t>
            </a:r>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non-volatile memory which could retain the data even when power is turned off,</a:t>
            </a:r>
          </a:p>
          <a:p>
            <a:r>
              <a:rPr lang="en-GB" sz="2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uch slower than the RAM</a:t>
            </a:r>
          </a:p>
          <a:p>
            <a:r>
              <a:rPr lang="en-US" sz="2000" dirty="0">
                <a:latin typeface="Times New Roman" panose="02020603050405020304" pitchFamily="18" charset="0"/>
                <a:cs typeface="Times New Roman" panose="02020603050405020304" pitchFamily="18" charset="0"/>
              </a:rPr>
              <a:t>Small size with less capacity</a:t>
            </a:r>
          </a:p>
          <a:p>
            <a:r>
              <a:rPr lang="en-GB" sz="2000"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heaper than RAM</a:t>
            </a:r>
          </a:p>
        </p:txBody>
      </p:sp>
      <p:sp>
        <p:nvSpPr>
          <p:cNvPr id="4" name="Slide Number Placeholder 3"/>
          <p:cNvSpPr>
            <a:spLocks noGrp="1"/>
          </p:cNvSpPr>
          <p:nvPr>
            <p:ph type="sldNum" sz="quarter" idx="12"/>
          </p:nvPr>
        </p:nvSpPr>
        <p:spPr/>
        <p:txBody>
          <a:bodyPr/>
          <a:lstStyle/>
          <a:p>
            <a:r>
              <a:rPr lang="en-US" dirty="0"/>
              <a:t>1</a:t>
            </a:r>
            <a:r>
              <a:rPr lang="en-GB" dirty="0"/>
              <a:t>2</a:t>
            </a:r>
            <a:endParaRPr lang="en-US" dirty="0"/>
          </a:p>
        </p:txBody>
      </p:sp>
      <p:sp>
        <p:nvSpPr>
          <p:cNvPr id="6" name="AutoShape 2" descr="Computer - Read Only Memo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294" y="2384034"/>
            <a:ext cx="3287049" cy="3234519"/>
          </a:xfrm>
          <a:prstGeom prst="rect">
            <a:avLst/>
          </a:prstGeom>
        </p:spPr>
      </p:pic>
    </p:spTree>
    <p:extLst>
      <p:ext uri="{BB962C8B-B14F-4D97-AF65-F5344CB8AC3E}">
        <p14:creationId xmlns:p14="http://schemas.microsoft.com/office/powerpoint/2010/main" val="170886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Secondary memory</a:t>
            </a:r>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omputer memory that is not accessed directly by the CPU</a:t>
            </a:r>
          </a:p>
          <a:p>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K</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nown as backup storage memory</a:t>
            </a:r>
          </a:p>
          <a:p>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L</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arge storage capacity</a:t>
            </a:r>
          </a:p>
          <a:p>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S</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tores the program which is non executing stage</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e.g. Magnetic Disk, Optical Disk</a:t>
            </a:r>
          </a:p>
          <a:p>
            <a:endParaRPr lang="en-US" sz="2400" dirty="0"/>
          </a:p>
        </p:txBody>
      </p:sp>
      <p:sp>
        <p:nvSpPr>
          <p:cNvPr id="4" name="Slide Number Placeholder 3"/>
          <p:cNvSpPr>
            <a:spLocks noGrp="1"/>
          </p:cNvSpPr>
          <p:nvPr>
            <p:ph type="sldNum" sz="quarter" idx="12"/>
          </p:nvPr>
        </p:nvSpPr>
        <p:spPr/>
        <p:txBody>
          <a:bodyPr/>
          <a:lstStyle/>
          <a:p>
            <a:r>
              <a:rPr lang="en-US" dirty="0"/>
              <a:t>1</a:t>
            </a:r>
            <a:r>
              <a:rPr lang="en-GB" dirty="0"/>
              <a:t>3</a:t>
            </a:r>
            <a:endParaRPr lang="en-US" dirty="0"/>
          </a:p>
        </p:txBody>
      </p:sp>
    </p:spTree>
    <p:extLst>
      <p:ext uri="{BB962C8B-B14F-4D97-AF65-F5344CB8AC3E}">
        <p14:creationId xmlns:p14="http://schemas.microsoft.com/office/powerpoint/2010/main" val="136668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Storage devices:</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It is any type of computing hardware that is used for storing, porting or extracting data files and objects</a:t>
            </a:r>
          </a:p>
          <a:p>
            <a:r>
              <a:rPr lang="en-US" sz="2200" dirty="0">
                <a:latin typeface="Times New Roman" panose="02020603050405020304" pitchFamily="18" charset="0"/>
                <a:cs typeface="Times New Roman" panose="02020603050405020304" pitchFamily="18" charset="0"/>
              </a:rPr>
              <a:t>It  can hold and store data's both temporarily and permanently</a:t>
            </a:r>
          </a:p>
          <a:p>
            <a:r>
              <a:rPr lang="en-US" sz="2200" dirty="0">
                <a:latin typeface="Times New Roman" panose="02020603050405020304" pitchFamily="18" charset="0"/>
                <a:cs typeface="Times New Roman" panose="02020603050405020304" pitchFamily="18" charset="0"/>
              </a:rPr>
              <a:t>Its types are given below:</a:t>
            </a:r>
          </a:p>
          <a:p>
            <a:pPr lvl="2">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Magnetic tape </a:t>
            </a:r>
          </a:p>
          <a:p>
            <a:pPr lvl="2">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Magnetic disk</a:t>
            </a:r>
          </a:p>
          <a:p>
            <a:pPr lvl="2">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Optical disk</a:t>
            </a:r>
          </a:p>
          <a:p>
            <a:pPr lvl="2">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Magneto optical disk</a:t>
            </a:r>
          </a:p>
          <a:p>
            <a:pPr marL="914400" lvl="2" indent="0">
              <a:buNone/>
            </a:pP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endParaRPr lang="en-US" sz="1600" dirty="0"/>
          </a:p>
        </p:txBody>
      </p:sp>
      <p:sp>
        <p:nvSpPr>
          <p:cNvPr id="4" name="Slide Number Placeholder 3"/>
          <p:cNvSpPr>
            <a:spLocks noGrp="1"/>
          </p:cNvSpPr>
          <p:nvPr>
            <p:ph type="sldNum" sz="quarter" idx="12"/>
          </p:nvPr>
        </p:nvSpPr>
        <p:spPr/>
        <p:txBody>
          <a:bodyPr/>
          <a:lstStyle/>
          <a:p>
            <a:r>
              <a:rPr lang="en-US" dirty="0"/>
              <a:t>1</a:t>
            </a:r>
            <a:r>
              <a:rPr lang="en-GB" dirty="0"/>
              <a:t>4</a:t>
            </a:r>
            <a:endParaRPr lang="en-US" dirty="0"/>
          </a:p>
        </p:txBody>
      </p:sp>
    </p:spTree>
    <p:extLst>
      <p:ext uri="{BB962C8B-B14F-4D97-AF65-F5344CB8AC3E}">
        <p14:creationId xmlns:p14="http://schemas.microsoft.com/office/powerpoint/2010/main" val="321003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913958"/>
            <a:ext cx="10515600" cy="1325563"/>
          </a:xfrm>
        </p:spPr>
        <p:txBody>
          <a:bodyPr>
            <a:normAutofit fontScale="90000"/>
          </a:bodyPr>
          <a:lstStyle/>
          <a:p>
            <a:r>
              <a:rPr lang="en-US" sz="4000" dirty="0"/>
              <a:t/>
            </a:r>
            <a:br>
              <a:rPr lang="en-US" sz="4000" dirty="0"/>
            </a:br>
            <a:r>
              <a:rPr lang="en-US" sz="4000" dirty="0"/>
              <a:t/>
            </a:r>
            <a:br>
              <a:rPr lang="en-US" sz="4000" dirty="0"/>
            </a:br>
            <a:r>
              <a:rPr lang="en-US" dirty="0">
                <a:latin typeface="Times New Roman" panose="02020603050405020304" pitchFamily="18" charset="0"/>
                <a:cs typeface="Times New Roman" panose="02020603050405020304" pitchFamily="18" charset="0"/>
              </a:rPr>
              <a:t>Magnetic Tape: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365563"/>
            <a:ext cx="10515600" cy="2814614"/>
          </a:xfrm>
        </p:spPr>
        <p:txBody>
          <a:bodyPr>
            <a:normAutofit/>
          </a:bodyPr>
          <a:lstStyle/>
          <a:p>
            <a:r>
              <a:rPr lang="en-GB" sz="2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ost popular storage medium for large data, which are sequentially accessed and processed</a:t>
            </a:r>
          </a:p>
          <a:p>
            <a:r>
              <a:rPr lang="en-US" sz="2000" dirty="0">
                <a:latin typeface="Times New Roman" panose="02020603050405020304" pitchFamily="18" charset="0"/>
                <a:cs typeface="Times New Roman" panose="02020603050405020304" pitchFamily="18" charset="0"/>
              </a:rPr>
              <a:t>This type of device is still used for large data backup </a:t>
            </a:r>
          </a:p>
          <a:p>
            <a:r>
              <a:rPr lang="en-GB" sz="2000"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heaper than other devices</a:t>
            </a:r>
          </a:p>
          <a:p>
            <a:r>
              <a:rPr lang="en-US" sz="2000" dirty="0">
                <a:latin typeface="Times New Roman" panose="02020603050405020304" pitchFamily="18" charset="0"/>
                <a:cs typeface="Times New Roman" panose="02020603050405020304" pitchFamily="18" charset="0"/>
              </a:rPr>
              <a:t> Easy to carry or transport</a:t>
            </a:r>
          </a:p>
          <a:p>
            <a:r>
              <a:rPr lang="en-US" sz="2000" dirty="0">
                <a:latin typeface="Times New Roman" panose="02020603050405020304" pitchFamily="18" charset="0"/>
                <a:cs typeface="Times New Roman" panose="02020603050405020304" pitchFamily="18" charset="0"/>
              </a:rPr>
              <a:t>Not suitable for random access data</a:t>
            </a:r>
          </a:p>
        </p:txBody>
      </p:sp>
      <p:sp>
        <p:nvSpPr>
          <p:cNvPr id="5" name="Slide Number Placeholder 4"/>
          <p:cNvSpPr>
            <a:spLocks noGrp="1"/>
          </p:cNvSpPr>
          <p:nvPr>
            <p:ph type="sldNum" sz="quarter" idx="12"/>
          </p:nvPr>
        </p:nvSpPr>
        <p:spPr/>
        <p:txBody>
          <a:bodyPr/>
          <a:lstStyle/>
          <a:p>
            <a:r>
              <a:rPr lang="en-US" dirty="0"/>
              <a:t>1</a:t>
            </a:r>
            <a:r>
              <a:rPr lang="en-GB" dirty="0"/>
              <a:t>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5361" y="3314084"/>
            <a:ext cx="3539888" cy="2654916"/>
          </a:xfrm>
          <a:prstGeom prst="rect">
            <a:avLst/>
          </a:prstGeom>
        </p:spPr>
      </p:pic>
    </p:spTree>
    <p:extLst>
      <p:ext uri="{BB962C8B-B14F-4D97-AF65-F5344CB8AC3E}">
        <p14:creationId xmlns:p14="http://schemas.microsoft.com/office/powerpoint/2010/main" val="3722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510" y="723758"/>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Magnetic Disk:</a:t>
            </a:r>
          </a:p>
        </p:txBody>
      </p:sp>
      <p:sp>
        <p:nvSpPr>
          <p:cNvPr id="3" name="Content Placeholder 2"/>
          <p:cNvSpPr>
            <a:spLocks noGrp="1"/>
          </p:cNvSpPr>
          <p:nvPr>
            <p:ph idx="1"/>
          </p:nvPr>
        </p:nvSpPr>
        <p:spPr>
          <a:xfrm>
            <a:off x="1038510" y="2427952"/>
            <a:ext cx="10515600" cy="2336942"/>
          </a:xfrm>
        </p:spPr>
        <p:txBody>
          <a:bodyPr>
            <a:normAutofit/>
          </a:bodyPr>
          <a:lstStyle/>
          <a:p>
            <a:r>
              <a:rPr lang="en-GB" sz="2000"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circular disk which is coated with magnetic material</a:t>
            </a:r>
          </a:p>
          <a:p>
            <a:r>
              <a:rPr lang="en-US" sz="2000" dirty="0">
                <a:latin typeface="Times New Roman" panose="02020603050405020304" pitchFamily="18" charset="0"/>
                <a:cs typeface="Times New Roman" panose="02020603050405020304" pitchFamily="18" charset="0"/>
              </a:rPr>
              <a:t>Suitable for frequently read/write data</a:t>
            </a:r>
          </a:p>
          <a:p>
            <a:r>
              <a:rPr lang="en-US" sz="2000" dirty="0">
                <a:latin typeface="Times New Roman" panose="02020603050405020304" pitchFamily="18" charset="0"/>
                <a:cs typeface="Times New Roman" panose="02020603050405020304" pitchFamily="18" charset="0"/>
              </a:rPr>
              <a:t>Easy to carry or transport</a:t>
            </a:r>
          </a:p>
          <a:p>
            <a:r>
              <a:rPr lang="en-US" sz="2000" dirty="0">
                <a:latin typeface="Times New Roman" panose="02020603050405020304" pitchFamily="18" charset="0"/>
                <a:cs typeface="Times New Roman" panose="02020603050405020304" pitchFamily="18" charset="0"/>
              </a:rPr>
              <a:t>More reliable storage device</a:t>
            </a:r>
          </a:p>
          <a:p>
            <a:r>
              <a:rPr lang="en-US" sz="2000" dirty="0">
                <a:latin typeface="Times New Roman" panose="02020603050405020304" pitchFamily="18" charset="0"/>
                <a:cs typeface="Times New Roman" panose="02020603050405020304" pitchFamily="18" charset="0"/>
              </a:rPr>
              <a:t>Can store a large amount of data</a:t>
            </a:r>
          </a:p>
        </p:txBody>
      </p:sp>
      <p:sp>
        <p:nvSpPr>
          <p:cNvPr id="4" name="Slide Number Placeholder 3"/>
          <p:cNvSpPr>
            <a:spLocks noGrp="1"/>
          </p:cNvSpPr>
          <p:nvPr>
            <p:ph type="sldNum" sz="quarter" idx="12"/>
          </p:nvPr>
        </p:nvSpPr>
        <p:spPr/>
        <p:txBody>
          <a:bodyPr/>
          <a:lstStyle/>
          <a:p>
            <a:r>
              <a:rPr lang="en-US" dirty="0"/>
              <a:t>1</a:t>
            </a:r>
            <a:r>
              <a:rPr lang="en-GB" dirty="0"/>
              <a:t>6</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584" y="3172345"/>
            <a:ext cx="3898568" cy="2627953"/>
          </a:xfrm>
          <a:prstGeom prst="rect">
            <a:avLst/>
          </a:prstGeom>
        </p:spPr>
      </p:pic>
    </p:spTree>
    <p:extLst>
      <p:ext uri="{BB962C8B-B14F-4D97-AF65-F5344CB8AC3E}">
        <p14:creationId xmlns:p14="http://schemas.microsoft.com/office/powerpoint/2010/main" val="306464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03" y="682494"/>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Optical Disk:</a:t>
            </a:r>
          </a:p>
        </p:txBody>
      </p:sp>
      <p:sp>
        <p:nvSpPr>
          <p:cNvPr id="3" name="Content Placeholder 2"/>
          <p:cNvSpPr>
            <a:spLocks noGrp="1"/>
          </p:cNvSpPr>
          <p:nvPr>
            <p:ph idx="1"/>
          </p:nvPr>
        </p:nvSpPr>
        <p:spPr>
          <a:xfrm>
            <a:off x="961030" y="2207672"/>
            <a:ext cx="7878877" cy="2678136"/>
          </a:xfrm>
        </p:spPr>
        <p:txBody>
          <a:bodyPr>
            <a:normAutofit/>
          </a:bodyPr>
          <a:lstStyle/>
          <a:p>
            <a:r>
              <a:rPr lang="en-US" sz="2000" dirty="0">
                <a:latin typeface="Times New Roman" panose="02020603050405020304" pitchFamily="18" charset="0"/>
                <a:cs typeface="Times New Roman" panose="02020603050405020304" pitchFamily="18" charset="0"/>
              </a:rPr>
              <a:t>A random access storage medium</a:t>
            </a:r>
          </a:p>
          <a:p>
            <a:r>
              <a:rPr lang="en-GB" sz="2000"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elatively new secondary storage medium</a:t>
            </a:r>
          </a:p>
          <a:p>
            <a:r>
              <a:rPr lang="en-GB" sz="2000"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as no mechanical R/W arm movements</a:t>
            </a:r>
          </a:p>
          <a:p>
            <a:r>
              <a:rPr lang="en-GB" sz="2000"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ost-per-bit of storage  is very low, because of their low cost.</a:t>
            </a:r>
          </a:p>
          <a:p>
            <a:r>
              <a:rPr lang="en-GB" sz="2000"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.g. CD-ROM, CD-R, DVD-ROM, DVD-RAM</a:t>
            </a:r>
          </a:p>
        </p:txBody>
      </p:sp>
      <p:sp>
        <p:nvSpPr>
          <p:cNvPr id="5" name="Slide Number Placeholder 4"/>
          <p:cNvSpPr>
            <a:spLocks noGrp="1"/>
          </p:cNvSpPr>
          <p:nvPr>
            <p:ph type="sldNum" sz="quarter" idx="12"/>
          </p:nvPr>
        </p:nvSpPr>
        <p:spPr/>
        <p:txBody>
          <a:bodyPr/>
          <a:lstStyle/>
          <a:p>
            <a:r>
              <a:rPr lang="en-US" dirty="0"/>
              <a:t>1</a:t>
            </a:r>
            <a:r>
              <a:rPr lang="en-GB" dirty="0"/>
              <a:t>7</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6573" y="2207672"/>
            <a:ext cx="2490437" cy="2998794"/>
          </a:xfrm>
          <a:prstGeom prst="rect">
            <a:avLst/>
          </a:prstGeom>
        </p:spPr>
      </p:pic>
    </p:spTree>
    <p:extLst>
      <p:ext uri="{BB962C8B-B14F-4D97-AF65-F5344CB8AC3E}">
        <p14:creationId xmlns:p14="http://schemas.microsoft.com/office/powerpoint/2010/main" val="5804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690" y="648337"/>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Magneto-Optical Disk:</a:t>
            </a:r>
          </a:p>
        </p:txBody>
      </p:sp>
      <p:sp>
        <p:nvSpPr>
          <p:cNvPr id="4" name="Rectangle 1"/>
          <p:cNvSpPr>
            <a:spLocks noGrp="1" noChangeArrowheads="1"/>
          </p:cNvSpPr>
          <p:nvPr>
            <p:ph idx="1"/>
          </p:nvPr>
        </p:nvSpPr>
        <p:spPr bwMode="auto">
          <a:xfrm>
            <a:off x="1084860" y="2213741"/>
            <a:ext cx="7354899" cy="26622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GB" sz="2000" dirty="0">
                <a:solidFill>
                  <a:srgbClr val="212529"/>
                </a:solidFill>
                <a:latin typeface="Times New Roman" panose="02020603050405020304" pitchFamily="18" charset="0"/>
                <a:cs typeface="Times New Roman" panose="02020603050405020304" pitchFamily="18" charset="0"/>
              </a:rPr>
              <a:t>U</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sed during the mid-1990s</a:t>
            </a:r>
          </a:p>
          <a:p>
            <a:pPr marL="0" lvl="0" indent="0">
              <a:lnSpc>
                <a:spcPct val="100000"/>
              </a:lnSpc>
              <a:buFontTx/>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K</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nown as magneto-optical drives and MO drives</a:t>
            </a:r>
            <a:endParaRPr kumimoji="0" lang="en-US" sz="2000" b="0" i="0" u="none" strike="noStrike" cap="none" normalizeH="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GB" sz="2000" b="0" i="0" u="none" strike="noStrike" cap="none" normalizeH="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U</a:t>
            </a:r>
            <a:r>
              <a:rPr kumimoji="0" lang="en-US" sz="20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se laser beam to read data and magnetic field to write data to disk.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sz="2000" b="0" i="0" u="none" strike="noStrike" cap="none" normalizeH="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GB" sz="2000" b="0" i="0" u="none" strike="noStrike" cap="none" normalizeH="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a:t>
            </a:r>
            <a:r>
              <a:rPr kumimoji="0" lang="en-US" sz="20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ta can be written, erased and re-written.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GB" sz="20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E</a:t>
            </a:r>
            <a:r>
              <a:rPr kumimoji="0" lang="en-US" sz="20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xpensive and outdated</a:t>
            </a:r>
            <a:endParaRPr kumimoji="0" lang="en-US" sz="2000" b="0" i="0" u="none" strike="noStrike" cap="none" normalizeH="0" baseline="0" dirty="0">
              <a:ln>
                <a:noFill/>
              </a:ln>
              <a:solidFill>
                <a:schemeClr val="tx1">
                  <a:lumMod val="95000"/>
                  <a:lumOff val="5000"/>
                </a:schemeClr>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sz="2400" b="0" i="0" u="none" strike="noStrike" cap="none" normalizeH="0" baseline="0" dirty="0">
              <a:ln>
                <a:noFill/>
              </a:ln>
              <a:solidFill>
                <a:srgbClr val="212529"/>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a:ln>
                <a:noFill/>
              </a:ln>
              <a:solidFill>
                <a:srgbClr val="21252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p:txBody>
      </p:sp>
      <p:sp>
        <p:nvSpPr>
          <p:cNvPr id="3" name="Slide Number Placeholder 2"/>
          <p:cNvSpPr>
            <a:spLocks noGrp="1"/>
          </p:cNvSpPr>
          <p:nvPr>
            <p:ph type="sldNum" sz="quarter" idx="12"/>
          </p:nvPr>
        </p:nvSpPr>
        <p:spPr/>
        <p:txBody>
          <a:bodyPr/>
          <a:lstStyle/>
          <a:p>
            <a:r>
              <a:rPr lang="en-US" dirty="0"/>
              <a:t>1</a:t>
            </a:r>
            <a:r>
              <a:rPr lang="en-GB" dirty="0"/>
              <a:t>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759" y="2381368"/>
            <a:ext cx="2682252" cy="2734481"/>
          </a:xfrm>
          <a:prstGeom prst="rect">
            <a:avLst/>
          </a:prstGeom>
        </p:spPr>
      </p:pic>
    </p:spTree>
    <p:extLst>
      <p:ext uri="{BB962C8B-B14F-4D97-AF65-F5344CB8AC3E}">
        <p14:creationId xmlns:p14="http://schemas.microsoft.com/office/powerpoint/2010/main" val="247418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7B09A8-4D8A-ABE3-7EE0-143130C24496}"/>
              </a:ext>
            </a:extLst>
          </p:cNvPr>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Introduction</a:t>
            </a:r>
            <a:r>
              <a:rPr lang="en-GB"/>
              <a:t> </a:t>
            </a:r>
            <a:endParaRPr lang="en-US"/>
          </a:p>
        </p:txBody>
      </p:sp>
      <p:sp>
        <p:nvSpPr>
          <p:cNvPr id="3" name="Content Placeholder 2">
            <a:extLst>
              <a:ext uri="{FF2B5EF4-FFF2-40B4-BE49-F238E27FC236}">
                <a16:creationId xmlns:a16="http://schemas.microsoft.com/office/drawing/2014/main" xmlns="" id="{B97A9721-5C45-3C58-8F08-2A46882F66EA}"/>
              </a:ext>
            </a:extLst>
          </p:cNvPr>
          <p:cNvSpPr>
            <a:spLocks noGrp="1"/>
          </p:cNvSpPr>
          <p:nvPr>
            <p:ph idx="1"/>
          </p:nvPr>
        </p:nvSpPr>
        <p:spPr>
          <a:xfrm>
            <a:off x="1051316" y="1825625"/>
            <a:ext cx="10302484" cy="4720648"/>
          </a:xfrm>
        </p:spPr>
        <p:txBody>
          <a:bodyPr/>
          <a:lstStyle/>
          <a:p>
            <a:r>
              <a:rPr lang="en-GB" sz="2000" dirty="0">
                <a:latin typeface="Times New Roman" panose="02020603050405020304" pitchFamily="18" charset="0"/>
                <a:cs typeface="Times New Roman" panose="02020603050405020304" pitchFamily="18" charset="0"/>
              </a:rPr>
              <a:t>C</a:t>
            </a:r>
            <a:r>
              <a:rPr lang="en-GB" sz="2000" i="0" dirty="0">
                <a:effectLst/>
                <a:latin typeface="Times New Roman" panose="02020603050405020304" pitchFamily="18" charset="0"/>
                <a:cs typeface="Times New Roman" panose="02020603050405020304" pitchFamily="18" charset="0"/>
              </a:rPr>
              <a:t>omputer hardware is the physical components that a computer system requires to function,</a:t>
            </a:r>
          </a:p>
          <a:p>
            <a:r>
              <a:rPr lang="en-GB" sz="2000" dirty="0">
                <a:latin typeface="Times New Roman" panose="02020603050405020304" pitchFamily="18" charset="0"/>
                <a:cs typeface="Times New Roman" panose="02020603050405020304" pitchFamily="18" charset="0"/>
              </a:rPr>
              <a:t>E</a:t>
            </a:r>
            <a:r>
              <a:rPr lang="en-GB" sz="2000" i="0" dirty="0">
                <a:effectLst/>
                <a:latin typeface="Times New Roman" panose="02020603050405020304" pitchFamily="18" charset="0"/>
                <a:cs typeface="Times New Roman" panose="02020603050405020304" pitchFamily="18" charset="0"/>
              </a:rPr>
              <a:t>ncompasses everything with a circuit board that operates within a PC or laptop,</a:t>
            </a:r>
          </a:p>
          <a:p>
            <a:r>
              <a:rPr lang="en-GB" sz="2000" dirty="0">
                <a:latin typeface="Times New Roman" panose="02020603050405020304" pitchFamily="18" charset="0"/>
                <a:cs typeface="Times New Roman" panose="02020603050405020304" pitchFamily="18" charset="0"/>
              </a:rPr>
              <a:t>Supports for major functions such as:</a:t>
            </a:r>
          </a:p>
          <a:p>
            <a:pPr lvl="1" algn="just">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Input </a:t>
            </a:r>
          </a:p>
          <a:p>
            <a:pPr lvl="1" algn="just">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Processing (internal storage, computation and control)</a:t>
            </a:r>
          </a:p>
          <a:p>
            <a:pPr lvl="1" algn="just">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Output</a:t>
            </a:r>
          </a:p>
          <a:p>
            <a:pPr lvl="1" algn="just">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Secondary storage </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4370D923-9243-4485-69B2-AC58708E9425}"/>
              </a:ext>
            </a:extLst>
          </p:cNvPr>
          <p:cNvSpPr>
            <a:spLocks noGrp="1"/>
          </p:cNvSpPr>
          <p:nvPr>
            <p:ph type="sldNum" sz="quarter" idx="12"/>
          </p:nvPr>
        </p:nvSpPr>
        <p:spPr/>
        <p:txBody>
          <a:bodyPr/>
          <a:lstStyle/>
          <a:p>
            <a:r>
              <a:rPr lang="en-GB"/>
              <a:t>1</a:t>
            </a:r>
            <a:endParaRPr lang="en-US"/>
          </a:p>
        </p:txBody>
      </p:sp>
    </p:spTree>
    <p:extLst>
      <p:ext uri="{BB962C8B-B14F-4D97-AF65-F5344CB8AC3E}">
        <p14:creationId xmlns:p14="http://schemas.microsoft.com/office/powerpoint/2010/main" val="89449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02" y="687434"/>
            <a:ext cx="10515600" cy="1011665"/>
          </a:xfrm>
        </p:spPr>
        <p:txBody>
          <a:bodyPr>
            <a:normAutofit/>
          </a:bodyPr>
          <a:lstStyle/>
          <a:p>
            <a:r>
              <a:rPr lang="en-US" sz="4000" dirty="0">
                <a:latin typeface="Times New Roman" panose="02020603050405020304" pitchFamily="18" charset="0"/>
                <a:cs typeface="Times New Roman" panose="02020603050405020304" pitchFamily="18" charset="0"/>
              </a:rPr>
              <a:t>How the computer uses its memory?</a:t>
            </a:r>
          </a:p>
        </p:txBody>
      </p:sp>
      <p:sp>
        <p:nvSpPr>
          <p:cNvPr id="3" name="Content Placeholder 2"/>
          <p:cNvSpPr>
            <a:spLocks noGrp="1"/>
          </p:cNvSpPr>
          <p:nvPr>
            <p:ph idx="1"/>
          </p:nvPr>
        </p:nvSpPr>
        <p:spPr>
          <a:xfrm>
            <a:off x="947381" y="1835624"/>
            <a:ext cx="10515600" cy="5022376"/>
          </a:xfrm>
        </p:spPr>
        <p:txBody>
          <a:bodyPr>
            <a:noAutofit/>
          </a:bodyPr>
          <a:lstStyle/>
          <a:p>
            <a:r>
              <a:rPr lang="en-US" sz="2000" dirty="0">
                <a:latin typeface="Times New Roman" panose="02020603050405020304" pitchFamily="18" charset="0"/>
                <a:cs typeface="Times New Roman" panose="02020603050405020304" pitchFamily="18" charset="0"/>
              </a:rPr>
              <a:t>The computer starts using the memory from the moment the computer is switched on, till the time it is switched off. The list of steps that the computer performs from the time it is switched on are:</a:t>
            </a:r>
          </a:p>
          <a:p>
            <a:pPr lvl="1"/>
            <a:r>
              <a:rPr lang="en-US" sz="2000" dirty="0">
                <a:latin typeface="Times New Roman" panose="02020603050405020304" pitchFamily="18" charset="0"/>
                <a:cs typeface="Times New Roman" panose="02020603050405020304" pitchFamily="18" charset="0"/>
              </a:rPr>
              <a:t>Turn the computer on</a:t>
            </a:r>
          </a:p>
          <a:p>
            <a:pPr lvl="1"/>
            <a:r>
              <a:rPr lang="en-US" sz="2000" dirty="0"/>
              <a:t>The computer loads data from ROM, It makes sure that  the  components of the computer are functioning properly</a:t>
            </a:r>
          </a:p>
          <a:p>
            <a:pPr lvl="1"/>
            <a:r>
              <a:rPr lang="en-US" sz="2000" dirty="0"/>
              <a:t> The computer loads the BIOS from ROM</a:t>
            </a:r>
          </a:p>
          <a:p>
            <a:pPr lvl="1"/>
            <a:r>
              <a:rPr lang="en-US" sz="2000" dirty="0"/>
              <a:t> The computer loads the OS from the hard drive into the system’s RAM</a:t>
            </a:r>
          </a:p>
          <a:p>
            <a:pPr lvl="1"/>
            <a:r>
              <a:rPr lang="en-US" sz="2000" dirty="0"/>
              <a:t>Now the system is ready for use</a:t>
            </a:r>
          </a:p>
          <a:p>
            <a:pPr lvl="1"/>
            <a:r>
              <a:rPr lang="en-US" sz="2000" dirty="0"/>
              <a:t> When you load or open an application it is loaded in the RAM</a:t>
            </a:r>
          </a:p>
          <a:p>
            <a:pPr lvl="1"/>
            <a:r>
              <a:rPr lang="en-US" sz="2000" dirty="0">
                <a:latin typeface="Times New Roman" panose="02020603050405020304" pitchFamily="18" charset="0"/>
                <a:cs typeface="Times New Roman" panose="02020603050405020304" pitchFamily="18" charset="0"/>
              </a:rPr>
              <a:t>After an application is loaded, any files that are opened for use in that application are loaded into RAM</a:t>
            </a:r>
          </a:p>
          <a:p>
            <a:pPr lvl="1"/>
            <a:r>
              <a:rPr lang="en-US" sz="2000" dirty="0">
                <a:latin typeface="Times New Roman" panose="02020603050405020304" pitchFamily="18" charset="0"/>
                <a:cs typeface="Times New Roman" panose="02020603050405020304" pitchFamily="18" charset="0"/>
              </a:rPr>
              <a:t>When you save a file and close the application, the file is written to the specified storage device, and then it and the application are purged from RAM,</a:t>
            </a:r>
          </a:p>
          <a:p>
            <a:pPr marL="457200" lvl="1" indent="0">
              <a:buNone/>
            </a:pPr>
            <a:endParaRPr lang="en-US" sz="2000" dirty="0"/>
          </a:p>
          <a:p>
            <a:pPr lvl="1"/>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dirty="0"/>
              <a:t>1</a:t>
            </a:r>
            <a:r>
              <a:rPr lang="en-GB" dirty="0"/>
              <a:t>9</a:t>
            </a:r>
            <a:endParaRPr lang="en-US" dirty="0"/>
          </a:p>
        </p:txBody>
      </p:sp>
    </p:spTree>
    <p:extLst>
      <p:ext uri="{BB962C8B-B14F-4D97-AF65-F5344CB8AC3E}">
        <p14:creationId xmlns:p14="http://schemas.microsoft.com/office/powerpoint/2010/main" val="28801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Introduction(Input and Output Devices):</a:t>
            </a:r>
          </a:p>
        </p:txBody>
      </p:sp>
      <p:sp>
        <p:nvSpPr>
          <p:cNvPr id="3" name="Content Placeholder 2"/>
          <p:cNvSpPr>
            <a:spLocks noGrp="1"/>
          </p:cNvSpPr>
          <p:nvPr>
            <p:ph idx="1"/>
          </p:nvPr>
        </p:nvSpPr>
        <p:spPr>
          <a:xfrm>
            <a:off x="838200" y="1847850"/>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A computer interacts with the external environment via the input-output (I/O) devices attached to it</a:t>
            </a:r>
          </a:p>
          <a:p>
            <a:r>
              <a:rPr lang="en-GB" sz="2000" dirty="0">
                <a:latin typeface="Times New Roman" panose="02020603050405020304" pitchFamily="18" charset="0"/>
                <a:cs typeface="Times New Roman" panose="02020603050405020304" pitchFamily="18" charset="0"/>
              </a:rPr>
              <a:t>U</a:t>
            </a:r>
            <a:r>
              <a:rPr lang="en-US" sz="2000" dirty="0">
                <a:latin typeface="Times New Roman" panose="02020603050405020304" pitchFamily="18" charset="0"/>
                <a:cs typeface="Times New Roman" panose="02020603050405020304" pitchFamily="18" charset="0"/>
              </a:rPr>
              <a:t>sed for providing data and instructions to the computer</a:t>
            </a:r>
          </a:p>
          <a:p>
            <a:r>
              <a:rPr lang="en-US" sz="2000" dirty="0">
                <a:latin typeface="Times New Roman" panose="02020603050405020304" pitchFamily="18" charset="0"/>
                <a:cs typeface="Times New Roman" panose="02020603050405020304" pitchFamily="18" charset="0"/>
              </a:rPr>
              <a:t>After processing the input data, computer provides output to the user via the output device</a:t>
            </a:r>
          </a:p>
          <a:p>
            <a:r>
              <a:rPr lang="en-US" sz="2000" dirty="0">
                <a:latin typeface="Times New Roman" panose="02020603050405020304" pitchFamily="18" charset="0"/>
                <a:cs typeface="Times New Roman" panose="02020603050405020304" pitchFamily="18" charset="0"/>
              </a:rPr>
              <a:t>The I/O devices that are attached, externally, to the computer machine are also called peripheral devices</a:t>
            </a:r>
          </a:p>
          <a:p>
            <a:r>
              <a:rPr lang="en-US" sz="2000" dirty="0">
                <a:latin typeface="Times New Roman" panose="02020603050405020304" pitchFamily="18" charset="0"/>
                <a:cs typeface="Times New Roman" panose="02020603050405020304" pitchFamily="18" charset="0"/>
              </a:rPr>
              <a:t>Different kinds of input and output devices are used for different kinds of input and output requirements</a:t>
            </a:r>
            <a:r>
              <a:rPr lang="en-US" sz="2000" dirty="0"/>
              <a:t>.</a:t>
            </a:r>
          </a:p>
        </p:txBody>
      </p:sp>
      <p:sp>
        <p:nvSpPr>
          <p:cNvPr id="4" name="Slide Number Placeholder 3"/>
          <p:cNvSpPr>
            <a:spLocks noGrp="1"/>
          </p:cNvSpPr>
          <p:nvPr>
            <p:ph type="sldNum" sz="quarter" idx="12"/>
          </p:nvPr>
        </p:nvSpPr>
        <p:spPr/>
        <p:txBody>
          <a:bodyPr/>
          <a:lstStyle/>
          <a:p>
            <a:r>
              <a:rPr lang="en-GB" dirty="0"/>
              <a:t>20</a:t>
            </a:r>
            <a:endParaRPr lang="en-US" dirty="0"/>
          </a:p>
          <a:p>
            <a:endParaRPr lang="en-US" dirty="0"/>
          </a:p>
        </p:txBody>
      </p:sp>
    </p:spTree>
    <p:extLst>
      <p:ext uri="{BB962C8B-B14F-4D97-AF65-F5344CB8AC3E}">
        <p14:creationId xmlns:p14="http://schemas.microsoft.com/office/powerpoint/2010/main" val="420733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Input-Output Unit:</a:t>
            </a:r>
          </a:p>
        </p:txBody>
      </p:sp>
      <p:sp>
        <p:nvSpPr>
          <p:cNvPr id="3" name="Content Placeholder 2"/>
          <p:cNvSpPr>
            <a:spLocks noGrp="1"/>
          </p:cNvSpPr>
          <p:nvPr>
            <p:ph idx="1"/>
          </p:nvPr>
        </p:nvSpPr>
        <p:spPr>
          <a:xfrm>
            <a:off x="838200" y="1690688"/>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An I/O unit is a component of computer</a:t>
            </a:r>
          </a:p>
          <a:p>
            <a:r>
              <a:rPr lang="en-US" sz="2000" dirty="0">
                <a:latin typeface="Times New Roman" panose="02020603050405020304" pitchFamily="18" charset="0"/>
                <a:cs typeface="Times New Roman" panose="02020603050405020304" pitchFamily="18" charset="0"/>
              </a:rPr>
              <a:t>The I/O unit is composed of two parts: input unit and output unit</a:t>
            </a:r>
          </a:p>
          <a:p>
            <a:r>
              <a:rPr lang="en-US" sz="2000" dirty="0">
                <a:latin typeface="Times New Roman" panose="02020603050405020304" pitchFamily="18" charset="0"/>
                <a:cs typeface="Times New Roman" panose="02020603050405020304" pitchFamily="18" charset="0"/>
              </a:rPr>
              <a:t>The input unit is responsible for providing input to the computer</a:t>
            </a:r>
          </a:p>
          <a:p>
            <a:r>
              <a:rPr lang="en-US" sz="2000" dirty="0">
                <a:latin typeface="Times New Roman" panose="02020603050405020304" pitchFamily="18" charset="0"/>
                <a:cs typeface="Times New Roman" panose="02020603050405020304" pitchFamily="18" charset="0"/>
              </a:rPr>
              <a:t>The  output unit is for receiving output from the computer</a:t>
            </a:r>
          </a:p>
        </p:txBody>
      </p:sp>
      <p:sp>
        <p:nvSpPr>
          <p:cNvPr id="4" name="Slide Number Placeholder 3"/>
          <p:cNvSpPr>
            <a:spLocks noGrp="1"/>
          </p:cNvSpPr>
          <p:nvPr>
            <p:ph type="sldNum" sz="quarter" idx="12"/>
          </p:nvPr>
        </p:nvSpPr>
        <p:spPr/>
        <p:txBody>
          <a:bodyPr/>
          <a:lstStyle/>
          <a:p>
            <a:r>
              <a:rPr lang="en-GB" dirty="0"/>
              <a:t>21 </a:t>
            </a:r>
            <a:endParaRPr lang="en-US" dirty="0"/>
          </a:p>
        </p:txBody>
      </p:sp>
    </p:spTree>
    <p:extLst>
      <p:ext uri="{BB962C8B-B14F-4D97-AF65-F5344CB8AC3E}">
        <p14:creationId xmlns:p14="http://schemas.microsoft.com/office/powerpoint/2010/main" val="361716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Input Unit:</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input  unit  gets the data and programs from various input devices ,</a:t>
            </a:r>
          </a:p>
          <a:p>
            <a:r>
              <a:rPr lang="en-US" sz="2000" dirty="0">
                <a:latin typeface="Times New Roman" panose="02020603050405020304" pitchFamily="18" charset="0"/>
                <a:cs typeface="Times New Roman" panose="02020603050405020304" pitchFamily="18" charset="0"/>
              </a:rPr>
              <a:t>It makes them available for processing  to other units of the computer</a:t>
            </a:r>
          </a:p>
          <a:p>
            <a:r>
              <a:rPr lang="en-GB" sz="2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nput data is provided through input devices, such as keyboard, mouse, trackball and joystick</a:t>
            </a:r>
          </a:p>
          <a:p>
            <a:r>
              <a:rPr lang="en-US" sz="2000" dirty="0">
                <a:latin typeface="Times New Roman" panose="02020603050405020304" pitchFamily="18" charset="0"/>
                <a:cs typeface="Times New Roman" panose="02020603050405020304" pitchFamily="18" charset="0"/>
              </a:rPr>
              <a:t>Input data can also be provided by scanning images, voice recording, video recording, </a:t>
            </a:r>
          </a:p>
        </p:txBody>
      </p:sp>
      <p:sp>
        <p:nvSpPr>
          <p:cNvPr id="4" name="Slide Number Placeholder 3"/>
          <p:cNvSpPr>
            <a:spLocks noGrp="1"/>
          </p:cNvSpPr>
          <p:nvPr>
            <p:ph type="sldNum" sz="quarter" idx="12"/>
          </p:nvPr>
        </p:nvSpPr>
        <p:spPr/>
        <p:txBody>
          <a:bodyPr/>
          <a:lstStyle/>
          <a:p>
            <a:r>
              <a:rPr lang="en-US" dirty="0"/>
              <a:t>2</a:t>
            </a:r>
            <a:r>
              <a:rPr lang="en-GB" dirty="0"/>
              <a:t>2</a:t>
            </a:r>
            <a:endParaRPr lang="en-US" dirty="0"/>
          </a:p>
        </p:txBody>
      </p:sp>
    </p:spTree>
    <p:extLst>
      <p:ext uri="{BB962C8B-B14F-4D97-AF65-F5344CB8AC3E}">
        <p14:creationId xmlns:p14="http://schemas.microsoft.com/office/powerpoint/2010/main" val="196248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Output Unit:</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output unit gets the processed data from the computer,</a:t>
            </a:r>
          </a:p>
          <a:p>
            <a:r>
              <a:rPr lang="en-GB" sz="2000"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ends it to output devices to make them available to the user of computer</a:t>
            </a:r>
          </a:p>
          <a:p>
            <a:r>
              <a:rPr lang="en-US" sz="2000" dirty="0">
                <a:latin typeface="Times New Roman" panose="02020603050405020304" pitchFamily="18" charset="0"/>
                <a:cs typeface="Times New Roman" panose="02020603050405020304" pitchFamily="18" charset="0"/>
              </a:rPr>
              <a:t>The output data is provided through output devices like display screen, printer, plotter and speaker</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dirty="0"/>
              <a:t>2</a:t>
            </a:r>
            <a:r>
              <a:rPr lang="en-GB" dirty="0"/>
              <a:t>3</a:t>
            </a:r>
            <a:endParaRPr lang="en-US" dirty="0"/>
          </a:p>
        </p:txBody>
      </p:sp>
    </p:spTree>
    <p:extLst>
      <p:ext uri="{BB962C8B-B14F-4D97-AF65-F5344CB8AC3E}">
        <p14:creationId xmlns:p14="http://schemas.microsoft.com/office/powerpoint/2010/main" val="43910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Input Devices:</a:t>
            </a:r>
          </a:p>
        </p:txBody>
      </p:sp>
      <p:sp>
        <p:nvSpPr>
          <p:cNvPr id="3" name="Content Placeholder 2"/>
          <p:cNvSpPr>
            <a:spLocks noGrp="1"/>
          </p:cNvSpPr>
          <p:nvPr>
            <p:ph idx="1"/>
          </p:nvPr>
        </p:nvSpPr>
        <p:spPr/>
        <p:txBody>
          <a:bodyPr>
            <a:normAutofit/>
          </a:bodyP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devices which allow users and other applications to input the data and,</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the programs into the computer , for processing are known as Input Devices</a:t>
            </a:r>
          </a:p>
          <a:p>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 R</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ead data and convert them to a form that a computer can use</a:t>
            </a:r>
          </a:p>
          <a:p>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llow for input of data to a computer</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It can be classified in two types. They are:</a:t>
            </a:r>
          </a:p>
          <a:p>
            <a:pPr marL="914400" lvl="1" indent="-457200">
              <a:buFont typeface="+mj-lt"/>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Human data entry devices: keyboard, mouse</a:t>
            </a:r>
          </a:p>
          <a:p>
            <a:pPr marL="914400" lvl="1" indent="-457200">
              <a:buFont typeface="+mj-lt"/>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Source data entry devices:  scanner, digital camera</a:t>
            </a:r>
          </a:p>
        </p:txBody>
      </p:sp>
      <p:sp>
        <p:nvSpPr>
          <p:cNvPr id="4" name="Slide Number Placeholder 3"/>
          <p:cNvSpPr>
            <a:spLocks noGrp="1"/>
          </p:cNvSpPr>
          <p:nvPr>
            <p:ph type="sldNum" sz="quarter" idx="12"/>
          </p:nvPr>
        </p:nvSpPr>
        <p:spPr/>
        <p:txBody>
          <a:bodyPr/>
          <a:lstStyle/>
          <a:p>
            <a:r>
              <a:rPr lang="en-US" dirty="0"/>
              <a:t>2</a:t>
            </a:r>
            <a:r>
              <a:rPr lang="en-GB" dirty="0"/>
              <a:t>4</a:t>
            </a:r>
            <a:endParaRPr lang="en-US" dirty="0"/>
          </a:p>
        </p:txBody>
      </p:sp>
    </p:spTree>
    <p:extLst>
      <p:ext uri="{BB962C8B-B14F-4D97-AF65-F5344CB8AC3E}">
        <p14:creationId xmlns:p14="http://schemas.microsoft.com/office/powerpoint/2010/main" val="306966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Human Data Entry Devices:</a:t>
            </a: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Input devices that require data to be entered manually to the computer are human data entry devices,</a:t>
            </a:r>
          </a:p>
          <a:p>
            <a:r>
              <a:rPr lang="en-US" sz="2000" dirty="0">
                <a:latin typeface="Times New Roman" panose="02020603050405020304" pitchFamily="18" charset="0"/>
                <a:cs typeface="Times New Roman" panose="02020603050405020304" pitchFamily="18" charset="0"/>
              </a:rPr>
              <a:t>The data may be entered by typing or keying in, or by pointing a device to a particular location</a:t>
            </a:r>
          </a:p>
          <a:p>
            <a:r>
              <a:rPr lang="en-US" sz="2000" dirty="0">
                <a:latin typeface="Times New Roman" panose="02020603050405020304" pitchFamily="18" charset="0"/>
                <a:cs typeface="Times New Roman" panose="02020603050405020304" pitchFamily="18" charset="0"/>
              </a:rPr>
              <a:t>E.g. keyboard, mouse, joystick, touch screen</a:t>
            </a: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r>
              <a:rPr lang="en-US" dirty="0"/>
              <a:t>2</a:t>
            </a:r>
            <a:r>
              <a:rPr lang="en-GB" dirty="0"/>
              <a:t>5</a:t>
            </a:r>
            <a:endParaRPr lang="en-US" dirty="0"/>
          </a:p>
        </p:txBody>
      </p:sp>
    </p:spTree>
    <p:extLst>
      <p:ext uri="{BB962C8B-B14F-4D97-AF65-F5344CB8AC3E}">
        <p14:creationId xmlns:p14="http://schemas.microsoft.com/office/powerpoint/2010/main" val="27475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05219"/>
            <a:ext cx="10058400" cy="932142"/>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latin typeface="Times New Roman" panose="02020603050405020304" pitchFamily="18" charset="0"/>
                <a:cs typeface="Times New Roman" panose="02020603050405020304" pitchFamily="18" charset="0"/>
              </a:rPr>
              <a:t>Source Data Entry Devices</a:t>
            </a:r>
            <a:r>
              <a:rPr lang="en-US" dirty="0"/>
              <a:t>:</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latin typeface="Times New Roman" panose="02020603050405020304" pitchFamily="18" charset="0"/>
                <a:cs typeface="Times New Roman" panose="02020603050405020304" pitchFamily="18" charset="0"/>
              </a:rPr>
              <a:t>Source Data Entry Devices:</a:t>
            </a:r>
          </a:p>
        </p:txBody>
      </p:sp>
      <p:sp>
        <p:nvSpPr>
          <p:cNvPr id="3" name="Content Placeholder 2"/>
          <p:cNvSpPr>
            <a:spLocks noGrp="1"/>
          </p:cNvSpPr>
          <p:nvPr>
            <p:ph idx="1"/>
          </p:nvPr>
        </p:nvSpPr>
        <p:spPr>
          <a:xfrm>
            <a:off x="1097280" y="1737361"/>
            <a:ext cx="10058400" cy="4023360"/>
          </a:xfrm>
        </p:spPr>
        <p:txBody>
          <a:bodyPr>
            <a:normAutofit/>
          </a:bodyPr>
          <a:lstStyle/>
          <a:p>
            <a:r>
              <a:rPr lang="en-US" sz="2000" dirty="0">
                <a:latin typeface="Times New Roman" panose="02020603050405020304" pitchFamily="18" charset="0"/>
                <a:cs typeface="Times New Roman" panose="02020603050405020304" pitchFamily="18" charset="0"/>
              </a:rPr>
              <a:t>Source data entry devices are used for audio input, video input,</a:t>
            </a:r>
          </a:p>
          <a:p>
            <a:r>
              <a:rPr lang="en-GB" sz="2000"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elps to enter the source document directly to the computer</a:t>
            </a:r>
          </a:p>
          <a:p>
            <a:r>
              <a:rPr lang="en-GB" sz="2000"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o not require data to be typed-in, keyed-in or pointed to a particular location</a:t>
            </a:r>
          </a:p>
          <a:p>
            <a:r>
              <a:rPr lang="en-GB" sz="2000"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speech recognition, scanner, digital camera</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dirty="0"/>
              <a:t>2</a:t>
            </a:r>
            <a:r>
              <a:rPr lang="en-GB" dirty="0"/>
              <a:t>6</a:t>
            </a:r>
            <a:endParaRPr lang="en-US" dirty="0"/>
          </a:p>
        </p:txBody>
      </p:sp>
    </p:spTree>
    <p:extLst>
      <p:ext uri="{BB962C8B-B14F-4D97-AF65-F5344CB8AC3E}">
        <p14:creationId xmlns:p14="http://schemas.microsoft.com/office/powerpoint/2010/main" val="39564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Output Devices:</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Output devices provide output to the user, which is generated after processing the input data</a:t>
            </a:r>
          </a:p>
          <a:p>
            <a:r>
              <a:rPr lang="en-US" sz="2000" dirty="0">
                <a:latin typeface="Times New Roman" panose="02020603050405020304" pitchFamily="18" charset="0"/>
                <a:cs typeface="Times New Roman" panose="02020603050405020304" pitchFamily="18" charset="0"/>
              </a:rPr>
              <a:t>The processed data, presented to the user via the output devices could be text, graphics, audio or video</a:t>
            </a:r>
          </a:p>
          <a:p>
            <a:r>
              <a:rPr lang="en-US" sz="2000" dirty="0">
                <a:latin typeface="Times New Roman" panose="02020603050405020304" pitchFamily="18" charset="0"/>
                <a:cs typeface="Times New Roman" panose="02020603050405020304" pitchFamily="18" charset="0"/>
              </a:rPr>
              <a:t>The output could be on a paper or on a film in a tangible form, or, in an intangible form as audio, video and electronic form</a:t>
            </a:r>
          </a:p>
          <a:p>
            <a:r>
              <a:rPr lang="en-US" sz="2000" dirty="0"/>
              <a:t> </a:t>
            </a:r>
            <a:r>
              <a:rPr lang="en-US" sz="2000" dirty="0">
                <a:latin typeface="Times New Roman" panose="02020603050405020304" pitchFamily="18" charset="0"/>
                <a:cs typeface="Times New Roman" panose="02020603050405020304" pitchFamily="18" charset="0"/>
              </a:rPr>
              <a:t>Using an output device, you can view and get the results of input from a computer</a:t>
            </a:r>
            <a:endParaRPr lang="en-US" sz="2000" dirty="0"/>
          </a:p>
          <a:p>
            <a:r>
              <a:rPr lang="en-US" sz="2000" dirty="0">
                <a:latin typeface="Times New Roman" panose="02020603050405020304" pitchFamily="18" charset="0"/>
                <a:cs typeface="Times New Roman" panose="02020603050405020304" pitchFamily="18" charset="0"/>
              </a:rPr>
              <a:t>It can be classified in two types. they are:</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Hard copy device: printer, plotter</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Soft copy device: monitor, ( video/audio)output</a:t>
            </a:r>
          </a:p>
        </p:txBody>
      </p:sp>
      <p:sp>
        <p:nvSpPr>
          <p:cNvPr id="4" name="Slide Number Placeholder 3"/>
          <p:cNvSpPr>
            <a:spLocks noGrp="1"/>
          </p:cNvSpPr>
          <p:nvPr>
            <p:ph type="sldNum" sz="quarter" idx="12"/>
          </p:nvPr>
        </p:nvSpPr>
        <p:spPr/>
        <p:txBody>
          <a:bodyPr/>
          <a:lstStyle/>
          <a:p>
            <a:r>
              <a:rPr lang="en-US" dirty="0"/>
              <a:t>2</a:t>
            </a:r>
            <a:r>
              <a:rPr lang="en-GB" dirty="0"/>
              <a:t>7</a:t>
            </a:r>
            <a:endParaRPr lang="en-US" dirty="0"/>
          </a:p>
        </p:txBody>
      </p:sp>
    </p:spTree>
    <p:extLst>
      <p:ext uri="{BB962C8B-B14F-4D97-AF65-F5344CB8AC3E}">
        <p14:creationId xmlns:p14="http://schemas.microsoft.com/office/powerpoint/2010/main" val="223462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I/O Port:</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peripheral devices can be connected to computer in several ways</a:t>
            </a:r>
          </a:p>
          <a:p>
            <a:r>
              <a:rPr lang="en-US" sz="2000" dirty="0">
                <a:latin typeface="Times New Roman" panose="02020603050405020304" pitchFamily="18" charset="0"/>
                <a:cs typeface="Times New Roman" panose="02020603050405020304" pitchFamily="18" charset="0"/>
              </a:rPr>
              <a:t>The I/O ports are the external interfaces that are used to connect input and output devices like printer, modem and joystick to the computer</a:t>
            </a:r>
          </a:p>
          <a:p>
            <a:r>
              <a:rPr lang="en-US" sz="2000" dirty="0"/>
              <a:t>Devices such as network adapters and sound cards are connected to expansion slots inside the computer</a:t>
            </a:r>
          </a:p>
          <a:p>
            <a:r>
              <a:rPr lang="en-US" sz="2000" dirty="0"/>
              <a:t>The I/O devices are connected to the computer via the serial and parallel ports, Universal Serial Bus USB port</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567624" y="6281339"/>
            <a:ext cx="3152003" cy="230547"/>
          </a:xfrm>
        </p:spPr>
        <p:txBody>
          <a:bodyPr/>
          <a:lstStyle/>
          <a:p>
            <a:r>
              <a:rPr lang="en-US" dirty="0"/>
              <a:t>2</a:t>
            </a:r>
            <a:r>
              <a:rPr lang="en-GB" dirty="0"/>
              <a:t>8</a:t>
            </a:r>
            <a:endParaRPr lang="en-US" dirty="0"/>
          </a:p>
        </p:txBody>
      </p:sp>
    </p:spTree>
    <p:extLst>
      <p:ext uri="{BB962C8B-B14F-4D97-AF65-F5344CB8AC3E}">
        <p14:creationId xmlns:p14="http://schemas.microsoft.com/office/powerpoint/2010/main" val="113195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93130-47CB-2FB5-12F7-D53FEA4E0954}"/>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Central Processing Unit(CPU):</a:t>
            </a:r>
            <a:endParaRPr lang="en-US" sz="4000" dirty="0"/>
          </a:p>
        </p:txBody>
      </p:sp>
      <p:sp>
        <p:nvSpPr>
          <p:cNvPr id="3" name="Content Placeholder 2">
            <a:extLst>
              <a:ext uri="{FF2B5EF4-FFF2-40B4-BE49-F238E27FC236}">
                <a16:creationId xmlns:a16="http://schemas.microsoft.com/office/drawing/2014/main" xmlns="" id="{639CB77B-ACFE-4C2D-3CD6-82AA970223EC}"/>
              </a:ext>
            </a:extLst>
          </p:cNvPr>
          <p:cNvSpPr>
            <a:spLocks noGrp="1"/>
          </p:cNvSpPr>
          <p:nvPr>
            <p:ph idx="1"/>
          </p:nvPr>
        </p:nvSpPr>
        <p:spPr>
          <a:xfrm>
            <a:off x="1015621" y="1690688"/>
            <a:ext cx="10515600" cy="2459773"/>
          </a:xfrm>
        </p:spPr>
        <p:txBody>
          <a:bodyPr vert="horz" lIns="91440" tIns="45720" rIns="91440" bIns="45720" rtlCol="0" anchor="t">
            <a:normAutofit/>
          </a:bodyPr>
          <a:lstStyle/>
          <a:p>
            <a:pPr algn="just"/>
            <a:r>
              <a:rPr lang="en-US" sz="2000" dirty="0">
                <a:latin typeface="Times New Roman" panose="02020603050405020304" pitchFamily="18" charset="0"/>
                <a:cs typeface="Times New Roman" panose="02020603050405020304" pitchFamily="18" charset="0"/>
              </a:rPr>
              <a:t>The brain of the computer</a:t>
            </a:r>
          </a:p>
          <a:p>
            <a:pPr algn="just"/>
            <a:r>
              <a:rPr lang="en-US" sz="2000" dirty="0">
                <a:latin typeface="Times New Roman" panose="02020603050405020304" pitchFamily="18" charset="0"/>
                <a:cs typeface="Times New Roman" panose="02020603050405020304" pitchFamily="18" charset="0"/>
              </a:rPr>
              <a:t>Read the instruction from memory </a:t>
            </a:r>
          </a:p>
          <a:p>
            <a:pPr algn="just"/>
            <a:r>
              <a:rPr lang="en-US" sz="2000" dirty="0">
                <a:latin typeface="Times New Roman" panose="02020603050405020304" pitchFamily="18" charset="0"/>
                <a:cs typeface="Times New Roman" panose="02020603050405020304" pitchFamily="18" charset="0"/>
              </a:rPr>
              <a:t>Controls all the function of the computer</a:t>
            </a:r>
          </a:p>
          <a:p>
            <a:pPr algn="just"/>
            <a:r>
              <a:rPr lang="en-US" sz="2000" dirty="0">
                <a:latin typeface="Times New Roman" panose="02020603050405020304" pitchFamily="18" charset="0"/>
                <a:cs typeface="Times New Roman" panose="02020603050405020304" pitchFamily="18" charset="0"/>
              </a:rPr>
              <a:t>Controls the sequence of instruction</a:t>
            </a:r>
          </a:p>
          <a:p>
            <a:pPr algn="just"/>
            <a:r>
              <a:rPr lang="en-US" sz="2000" dirty="0">
                <a:latin typeface="Times New Roman" panose="02020603050405020304" pitchFamily="18" charset="0"/>
                <a:cs typeface="Times New Roman" panose="02020603050405020304" pitchFamily="18" charset="0"/>
              </a:rPr>
              <a:t>Performs the computing tasks specified in program</a:t>
            </a:r>
          </a:p>
          <a:p>
            <a:pPr algn="just"/>
            <a:endParaRPr lang="en-US" sz="20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GB" b="1" dirty="0"/>
              <a:t>2</a:t>
            </a:r>
            <a:endParaRPr lang="en-US" b="1" dirty="0"/>
          </a:p>
        </p:txBody>
      </p:sp>
    </p:spTree>
    <p:extLst>
      <p:ext uri="{BB962C8B-B14F-4D97-AF65-F5344CB8AC3E}">
        <p14:creationId xmlns:p14="http://schemas.microsoft.com/office/powerpoint/2010/main" val="41506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Working of I/O System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working of I/O system combines I/O hardware and I/O software</a:t>
            </a:r>
          </a:p>
          <a:p>
            <a:r>
              <a:rPr lang="en-US" sz="2000" dirty="0">
                <a:latin typeface="Times New Roman" panose="02020603050405020304" pitchFamily="18" charset="0"/>
                <a:cs typeface="Times New Roman" panose="02020603050405020304" pitchFamily="18" charset="0"/>
              </a:rPr>
              <a:t>The I/O hardware includes ports, buses and device controllers for different devices, and I/O devices</a:t>
            </a:r>
          </a:p>
          <a:p>
            <a:r>
              <a:rPr lang="en-US" sz="2000" dirty="0">
                <a:latin typeface="Times New Roman" panose="02020603050405020304" pitchFamily="18" charset="0"/>
                <a:cs typeface="Times New Roman" panose="02020603050405020304" pitchFamily="18" charset="0"/>
              </a:rPr>
              <a:t>The I/O software is the device driver software that may be embedded with operating system or comes with each device</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dirty="0"/>
              <a:t>2</a:t>
            </a:r>
            <a:r>
              <a:rPr lang="en-GB" dirty="0"/>
              <a:t>9</a:t>
            </a:r>
            <a:endParaRPr lang="en-US" dirty="0"/>
          </a:p>
        </p:txBody>
      </p:sp>
    </p:spTree>
    <p:extLst>
      <p:ext uri="{BB962C8B-B14F-4D97-AF65-F5344CB8AC3E}">
        <p14:creationId xmlns:p14="http://schemas.microsoft.com/office/powerpoint/2010/main" val="126702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pPr marL="0" indent="0">
              <a:buNone/>
            </a:pPr>
            <a:r>
              <a:rPr lang="en-US" dirty="0"/>
              <a:t> 	</a:t>
            </a:r>
            <a:r>
              <a:rPr lang="en-US" sz="2000" dirty="0">
                <a:latin typeface="Times New Roman" panose="02020603050405020304" pitchFamily="18" charset="0"/>
                <a:cs typeface="Times New Roman" panose="02020603050405020304" pitchFamily="18" charset="0"/>
              </a:rPr>
              <a:t>Hardware are required to make a computer system to operate effectively. Hardware is the physical components  that a computer system requires to function. It encompasses everything with a circuit board that operates within a PC or laptop; including the motherboard, graphics card, CPU (Central Processing Unit), ventilation fans, webcam, power supply, and so on.</a:t>
            </a:r>
          </a:p>
          <a:p>
            <a:pPr marL="0" indent="0">
              <a:buNone/>
            </a:pPr>
            <a:r>
              <a:rPr lang="en-US" sz="2000" dirty="0">
                <a:latin typeface="Times New Roman" panose="02020603050405020304" pitchFamily="18" charset="0"/>
                <a:cs typeface="Times New Roman" panose="02020603050405020304" pitchFamily="18" charset="0"/>
              </a:rPr>
              <a:t>	The hardware system is the physical element needed to run a computer, without hardware system in computer there would be no way of running the essential software that makes computers so useful.</a:t>
            </a:r>
          </a:p>
        </p:txBody>
      </p:sp>
    </p:spTree>
    <p:extLst>
      <p:ext uri="{BB962C8B-B14F-4D97-AF65-F5344CB8AC3E}">
        <p14:creationId xmlns:p14="http://schemas.microsoft.com/office/powerpoint/2010/main" val="374542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F6B2FC-76BE-9F7D-519B-7B6D4EBC27C0}"/>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Memory Unit:</a:t>
            </a:r>
          </a:p>
        </p:txBody>
      </p:sp>
      <p:sp>
        <p:nvSpPr>
          <p:cNvPr id="3" name="Content Placeholder 2">
            <a:extLst>
              <a:ext uri="{FF2B5EF4-FFF2-40B4-BE49-F238E27FC236}">
                <a16:creationId xmlns:a16="http://schemas.microsoft.com/office/drawing/2014/main" xmlns="" id="{7EFEE9BB-2ABF-8B73-2F1B-3BFD7AA6FEA4}"/>
              </a:ext>
            </a:extLst>
          </p:cNvPr>
          <p:cNvSpPr>
            <a:spLocks noGrp="1"/>
          </p:cNvSpPr>
          <p:nvPr>
            <p:ph idx="1"/>
          </p:nvPr>
        </p:nvSpPr>
        <p:spPr>
          <a:xfrm>
            <a:off x="838200" y="1815151"/>
            <a:ext cx="10515600" cy="3418717"/>
          </a:xfrm>
        </p:spPr>
        <p:txBody>
          <a:bodyPr vert="horz" lIns="91440" tIns="45720" rIns="91440" bIns="45720" rtlCol="0" anchor="t">
            <a:normAutofit/>
          </a:bodyPr>
          <a:lstStyle/>
          <a:p>
            <a:r>
              <a:rPr lang="en-GB" sz="2000" dirty="0">
                <a:latin typeface="Times New Roman" panose="02020603050405020304" pitchFamily="18" charset="0"/>
                <a:cs typeface="Times New Roman" panose="02020603050405020304" pitchFamily="18" charset="0"/>
              </a:rPr>
              <a:t>Known as </a:t>
            </a:r>
            <a:r>
              <a:rPr lang="en-US" sz="2000" dirty="0">
                <a:latin typeface="Times New Roman" panose="02020603050405020304" pitchFamily="18" charset="0"/>
                <a:cs typeface="Times New Roman" panose="02020603050405020304" pitchFamily="18" charset="0"/>
              </a:rPr>
              <a:t>storage unit</a:t>
            </a:r>
          </a:p>
          <a:p>
            <a:r>
              <a:rPr lang="en-GB" sz="2000"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tores data and information,</a:t>
            </a:r>
          </a:p>
          <a:p>
            <a:r>
              <a:rPr lang="en-US" sz="2000" dirty="0">
                <a:latin typeface="Times New Roman" panose="02020603050405020304" pitchFamily="18" charset="0"/>
                <a:cs typeface="Times New Roman" panose="02020603050405020304" pitchFamily="18" charset="0"/>
              </a:rPr>
              <a:t>Data's are entered through input devices</a:t>
            </a:r>
          </a:p>
          <a:p>
            <a:r>
              <a:rPr lang="en-GB" sz="2000"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tores intermediate results of processing</a:t>
            </a:r>
          </a:p>
          <a:p>
            <a:r>
              <a:rPr lang="en-GB" sz="2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ores the final result of processing</a:t>
            </a:r>
            <a:r>
              <a:rPr lang="en-US" dirty="0">
                <a:cs typeface="Calibri"/>
              </a:rPr>
              <a:t> </a:t>
            </a:r>
          </a:p>
        </p:txBody>
      </p:sp>
      <p:sp>
        <p:nvSpPr>
          <p:cNvPr id="4" name="Slide Number Placeholder 3"/>
          <p:cNvSpPr>
            <a:spLocks noGrp="1"/>
          </p:cNvSpPr>
          <p:nvPr>
            <p:ph type="sldNum" sz="quarter" idx="12"/>
          </p:nvPr>
        </p:nvSpPr>
        <p:spPr/>
        <p:txBody>
          <a:bodyPr/>
          <a:lstStyle/>
          <a:p>
            <a:r>
              <a:rPr lang="en-GB" dirty="0"/>
              <a:t>3</a:t>
            </a:r>
            <a:endParaRPr lang="en-US" dirty="0"/>
          </a:p>
        </p:txBody>
      </p:sp>
    </p:spTree>
    <p:extLst>
      <p:ext uri="{BB962C8B-B14F-4D97-AF65-F5344CB8AC3E}">
        <p14:creationId xmlns:p14="http://schemas.microsoft.com/office/powerpoint/2010/main" val="95043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FC3A3-4B5E-F3C0-AD6B-6926AB1EB82D}"/>
              </a:ext>
            </a:extLst>
          </p:cNvPr>
          <p:cNvSpPr>
            <a:spLocks noGrp="1"/>
          </p:cNvSpPr>
          <p:nvPr>
            <p:ph type="title"/>
          </p:nvPr>
        </p:nvSpPr>
        <p:spPr>
          <a:xfrm>
            <a:off x="633484" y="666815"/>
            <a:ext cx="10515600" cy="1325563"/>
          </a:xfrm>
        </p:spPr>
        <p:txBody>
          <a:bodyPr>
            <a:normAutofit fontScale="90000"/>
          </a:bodyPr>
          <a:lstStyle/>
          <a:p>
            <a:r>
              <a:rPr lang="en-GB" sz="4000" dirty="0">
                <a:latin typeface="Times New Roman" panose="02020603050405020304" pitchFamily="18" charset="0"/>
                <a:cs typeface="Times New Roman" panose="02020603050405020304" pitchFamily="18" charset="0"/>
              </a:rPr>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Interconnecting the units of a computer:</a:t>
            </a:r>
            <a:br>
              <a:rPr lang="en-GB"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r>
              <a:rPr lang="en-GB" dirty="0"/>
              <a:t>4</a:t>
            </a:r>
            <a:endParaRPr lang="en-US" dirty="0"/>
          </a:p>
        </p:txBody>
      </p:sp>
      <p:sp>
        <p:nvSpPr>
          <p:cNvPr id="7" name="TextBox 6"/>
          <p:cNvSpPr txBox="1"/>
          <p:nvPr/>
        </p:nvSpPr>
        <p:spPr>
          <a:xfrm>
            <a:off x="264994" y="1992377"/>
            <a:ext cx="7302034" cy="3170099"/>
          </a:xfrm>
          <a:prstGeom prst="rect">
            <a:avLst/>
          </a:prstGeom>
          <a:noFill/>
        </p:spPr>
        <p:txBody>
          <a:bodyPr wrap="square" rtlCol="0">
            <a:spAutoFit/>
          </a:bodyPr>
          <a:lstStyle/>
          <a:p>
            <a:pPr marL="914400" lvl="1"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CPU sends data and information to the components inside the computer as well as to the peripherals and devices attached to it</a:t>
            </a:r>
          </a:p>
          <a:p>
            <a:pPr marL="914400" lvl="1"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Bus is a set of electronic signal pathways </a:t>
            </a:r>
            <a:r>
              <a:rPr lang="en-GB" sz="2000" dirty="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allows information and signals to travel between components inside or outside of a computer</a:t>
            </a:r>
          </a:p>
          <a:p>
            <a:pPr marL="914400" lvl="1"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different components of computer, are connected with each other by a bus</a:t>
            </a:r>
          </a:p>
          <a:p>
            <a:pPr marL="914400" lvl="1" indent="-4572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ata, instructions and the signals are carried between the different components via a bus</a:t>
            </a:r>
          </a:p>
        </p:txBody>
      </p:sp>
      <p:pic>
        <p:nvPicPr>
          <p:cNvPr id="9" name="Content Placeholder 5">
            <a:extLst>
              <a:ext uri="{FF2B5EF4-FFF2-40B4-BE49-F238E27FC236}">
                <a16:creationId xmlns:a16="http://schemas.microsoft.com/office/drawing/2014/main" xmlns="" id="{C69E0DB0-1FD8-2003-DC26-45CB371F15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8020050" y="2017877"/>
            <a:ext cx="33337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1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E5FB17-C89D-B8EC-7FD9-2075323E81D1}"/>
              </a:ext>
            </a:extLst>
          </p:cNvPr>
          <p:cNvSpPr>
            <a:spLocks noGrp="1"/>
          </p:cNvSpPr>
          <p:nvPr>
            <p:ph type="title"/>
          </p:nvPr>
        </p:nvSpPr>
        <p:spPr/>
        <p:txBody>
          <a:bodyPr/>
          <a:lstStyle/>
          <a:p>
            <a:r>
              <a:rPr lang="en-GB" sz="4000" dirty="0">
                <a:latin typeface="Times New Roman" panose="02020603050405020304" pitchFamily="18" charset="0"/>
                <a:cs typeface="Times New Roman" panose="02020603050405020304" pitchFamily="18" charset="0"/>
              </a:rPr>
              <a:t>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 Computer Cabinet</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C9A1F25-8039-C07D-1730-B4ECAB8F2C4A}"/>
              </a:ext>
            </a:extLst>
          </p:cNvPr>
          <p:cNvSpPr>
            <a:spLocks noGrp="1"/>
          </p:cNvSpPr>
          <p:nvPr>
            <p:ph idx="1"/>
          </p:nvPr>
        </p:nvSpPr>
        <p:spPr>
          <a:xfrm>
            <a:off x="933734" y="1847850"/>
            <a:ext cx="10515600" cy="4351338"/>
          </a:xfrm>
        </p:spPr>
        <p:txBody>
          <a:bodyPr vert="horz" lIns="91440" tIns="45720" rIns="91440" bIns="45720" rtlCol="0" anchor="t">
            <a:normAutofit/>
          </a:bodyPr>
          <a:lstStyle/>
          <a:p>
            <a:r>
              <a:rPr lang="en-GB" sz="2200" dirty="0">
                <a:latin typeface="Times New Roman" panose="02020603050405020304" pitchFamily="18" charset="0"/>
                <a:cs typeface="Times New Roman" panose="02020603050405020304" pitchFamily="18" charset="0"/>
              </a:rPr>
              <a:t>The computer cabinet consists of the components that are required for running the computer system effectively with fewer errors</a:t>
            </a:r>
          </a:p>
          <a:p>
            <a:r>
              <a:rPr lang="en-GB" sz="2200" dirty="0">
                <a:latin typeface="Times New Roman" panose="02020603050405020304" pitchFamily="18" charset="0"/>
                <a:cs typeface="Times New Roman" panose="02020603050405020304" pitchFamily="18" charset="0"/>
              </a:rPr>
              <a:t>The various elements  in the computer cabinet are given below:</a:t>
            </a:r>
          </a:p>
          <a:p>
            <a:pPr marL="914400" lvl="1" indent="-457200">
              <a:buFont typeface="+mj-lt"/>
              <a:buAutoNum type="arabicPeriod"/>
            </a:pPr>
            <a:r>
              <a:rPr lang="en-US" sz="2200" dirty="0">
                <a:latin typeface="Times New Roman" panose="02020603050405020304" pitchFamily="18" charset="0"/>
                <a:cs typeface="Times New Roman" panose="02020603050405020304" pitchFamily="18" charset="0"/>
              </a:rPr>
              <a:t>Motherboard</a:t>
            </a:r>
          </a:p>
          <a:p>
            <a:pPr marL="914400" lvl="1" indent="-457200">
              <a:buFont typeface="+mj-lt"/>
              <a:buAutoNum type="arabicPeriod"/>
            </a:pPr>
            <a:r>
              <a:rPr lang="en-US" sz="2200" dirty="0">
                <a:latin typeface="Times New Roman" panose="02020603050405020304" pitchFamily="18" charset="0"/>
                <a:cs typeface="Times New Roman" panose="02020603050405020304" pitchFamily="18" charset="0"/>
              </a:rPr>
              <a:t>Memory chips</a:t>
            </a:r>
          </a:p>
          <a:p>
            <a:pPr marL="914400" lvl="1" indent="-457200">
              <a:buFont typeface="+mj-lt"/>
              <a:buAutoNum type="arabicPeriod"/>
            </a:pPr>
            <a:r>
              <a:rPr lang="en-US" sz="2200" dirty="0">
                <a:latin typeface="Times New Roman" panose="02020603050405020304" pitchFamily="18" charset="0"/>
                <a:cs typeface="Times New Roman" panose="02020603050405020304" pitchFamily="18" charset="0"/>
              </a:rPr>
              <a:t>Processors</a:t>
            </a:r>
          </a:p>
          <a:p>
            <a:pPr marL="914400" lvl="1" indent="-457200">
              <a:buFont typeface="+mj-lt"/>
              <a:buAutoNum type="arabicPeriod"/>
            </a:pPr>
            <a:r>
              <a:rPr lang="en-US" sz="2200" dirty="0">
                <a:latin typeface="Times New Roman" panose="02020603050405020304" pitchFamily="18" charset="0"/>
                <a:cs typeface="Times New Roman" panose="02020603050405020304" pitchFamily="18" charset="0"/>
              </a:rPr>
              <a:t>Ports</a:t>
            </a:r>
          </a:p>
          <a:p>
            <a:pPr marL="914400" lvl="1" indent="-457200">
              <a:buFont typeface="+mj-lt"/>
              <a:buAutoNum type="arabicPeriod"/>
            </a:pPr>
            <a:r>
              <a:rPr lang="en-US" sz="2200" dirty="0">
                <a:latin typeface="Times New Roman" panose="02020603050405020304" pitchFamily="18" charset="0"/>
                <a:cs typeface="Times New Roman" panose="02020603050405020304" pitchFamily="18" charset="0"/>
              </a:rPr>
              <a:t>Cables</a:t>
            </a:r>
          </a:p>
          <a:p>
            <a:pPr marL="457200" lvl="1" indent="0">
              <a:buNone/>
            </a:pPr>
            <a:endParaRPr lang="en-US" dirty="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US" dirty="0">
              <a:cs typeface="Calibri" panose="020F0502020204030204"/>
            </a:endParaRPr>
          </a:p>
        </p:txBody>
      </p:sp>
      <p:sp>
        <p:nvSpPr>
          <p:cNvPr id="4" name="Slide Number Placeholder 3"/>
          <p:cNvSpPr>
            <a:spLocks noGrp="1"/>
          </p:cNvSpPr>
          <p:nvPr>
            <p:ph type="sldNum" sz="quarter" idx="12"/>
          </p:nvPr>
        </p:nvSpPr>
        <p:spPr/>
        <p:txBody>
          <a:bodyPr/>
          <a:lstStyle/>
          <a:p>
            <a:r>
              <a:rPr lang="en-GB" dirty="0"/>
              <a:t>5</a:t>
            </a:r>
            <a:endParaRPr lang="en-US" dirty="0"/>
          </a:p>
        </p:txBody>
      </p:sp>
    </p:spTree>
    <p:extLst>
      <p:ext uri="{BB962C8B-B14F-4D97-AF65-F5344CB8AC3E}">
        <p14:creationId xmlns:p14="http://schemas.microsoft.com/office/powerpoint/2010/main" val="95370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7CED1-8F6C-065C-25FC-CB7BDA5FC724}"/>
              </a:ext>
            </a:extLst>
          </p:cNvPr>
          <p:cNvSpPr>
            <a:spLocks noGrp="1"/>
          </p:cNvSpPr>
          <p:nvPr>
            <p:ph type="title"/>
          </p:nvPr>
        </p:nvSpPr>
        <p:spPr/>
        <p:txBody>
          <a:bodyPr>
            <a:normAutofit fontScale="90000"/>
          </a:bodyPr>
          <a:lstStyle/>
          <a:p>
            <a:r>
              <a:rPr lang="en-GB" sz="4000" dirty="0">
                <a:latin typeface="Times New Roman" panose="02020603050405020304" pitchFamily="18" charset="0"/>
                <a:cs typeface="Times New Roman" panose="02020603050405020304" pitchFamily="18" charset="0"/>
              </a:rPr>
              <a:t>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Computer Memory:</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D84F46F-D761-7407-1A52-6FCFA6ACBF13}"/>
              </a:ext>
            </a:extLst>
          </p:cNvPr>
          <p:cNvSpPr>
            <a:spLocks noGrp="1"/>
          </p:cNvSpPr>
          <p:nvPr>
            <p:ph idx="1"/>
          </p:nvPr>
        </p:nvSpPr>
        <p:spPr>
          <a:xfrm>
            <a:off x="1124803" y="1892504"/>
            <a:ext cx="10515600" cy="4238242"/>
          </a:xfrm>
        </p:spPr>
        <p:txBody>
          <a:bodyPr>
            <a:normAutofit/>
          </a:bodyPr>
          <a:lstStyle/>
          <a:p>
            <a:r>
              <a:rPr lang="en-US" sz="2000" dirty="0">
                <a:latin typeface="Times New Roman" panose="02020603050405020304" pitchFamily="18" charset="0"/>
                <a:cs typeface="Times New Roman" panose="02020603050405020304" pitchFamily="18" charset="0"/>
              </a:rPr>
              <a:t>Electronic holding place of data's</a:t>
            </a:r>
          </a:p>
          <a:p>
            <a:r>
              <a:rPr lang="en-US" sz="2000" dirty="0">
                <a:latin typeface="Times New Roman" panose="02020603050405020304" pitchFamily="18" charset="0"/>
                <a:cs typeface="Times New Roman" panose="02020603050405020304" pitchFamily="18" charset="0"/>
              </a:rPr>
              <a:t>Place for data's where microprocessor can reach quickly</a:t>
            </a:r>
          </a:p>
          <a:p>
            <a:r>
              <a:rPr lang="en-GB" sz="2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ajor component used in computer system </a:t>
            </a:r>
          </a:p>
          <a:p>
            <a:r>
              <a:rPr lang="en-US" sz="2000" dirty="0">
                <a:latin typeface="Times New Roman" panose="02020603050405020304" pitchFamily="18" charset="0"/>
                <a:cs typeface="Times New Roman" panose="02020603050405020304" pitchFamily="18" charset="0"/>
              </a:rPr>
              <a:t>Without memory system cannot run and display data</a:t>
            </a:r>
          </a:p>
          <a:p>
            <a:r>
              <a:rPr lang="en-US" sz="2000" dirty="0">
                <a:latin typeface="Times New Roman" panose="02020603050405020304" pitchFamily="18" charset="0"/>
                <a:cs typeface="Times New Roman" panose="02020603050405020304" pitchFamily="18" charset="0"/>
              </a:rPr>
              <a:t>It can be internal and external</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32562"/>
            <a:ext cx="2743200" cy="388914"/>
          </a:xfrm>
        </p:spPr>
        <p:txBody>
          <a:bodyPr/>
          <a:lstStyle/>
          <a:p>
            <a:r>
              <a:rPr lang="en-GB" dirty="0"/>
              <a:t>6</a:t>
            </a:r>
            <a:endParaRPr lang="en-US" dirty="0"/>
          </a:p>
        </p:txBody>
      </p:sp>
    </p:spTree>
    <p:extLst>
      <p:ext uri="{BB962C8B-B14F-4D97-AF65-F5344CB8AC3E}">
        <p14:creationId xmlns:p14="http://schemas.microsoft.com/office/powerpoint/2010/main" val="140404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D9CEDC-02C1-FD7E-8D9C-0640360EBDDD}"/>
              </a:ext>
            </a:extLst>
          </p:cNvPr>
          <p:cNvSpPr>
            <a:spLocks noGrp="1"/>
          </p:cNvSpPr>
          <p:nvPr>
            <p:ph type="title"/>
          </p:nvPr>
        </p:nvSpPr>
        <p:spPr>
          <a:xfrm>
            <a:off x="933735" y="594745"/>
            <a:ext cx="10515600" cy="1325563"/>
          </a:xfrm>
        </p:spPr>
        <p:txBody>
          <a:bodyPr/>
          <a:lstStyle/>
          <a:p>
            <a:r>
              <a:rPr lang="en-GB" sz="4000" dirty="0">
                <a:latin typeface="Times New Roman" panose="02020603050405020304" pitchFamily="18" charset="0"/>
                <a:cs typeface="Times New Roman" panose="02020603050405020304" pitchFamily="18" charset="0"/>
              </a:rPr>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Memory Hierarchy: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32F6782-1637-EAA7-D26C-1737886D3B32}"/>
              </a:ext>
            </a:extLst>
          </p:cNvPr>
          <p:cNvSpPr>
            <a:spLocks noGrp="1"/>
          </p:cNvSpPr>
          <p:nvPr>
            <p:ph idx="1"/>
          </p:nvPr>
        </p:nvSpPr>
        <p:spPr>
          <a:xfrm>
            <a:off x="838200" y="2005012"/>
            <a:ext cx="10515600" cy="4351338"/>
          </a:xfrm>
        </p:spPr>
        <p:txBody>
          <a:bodyPr>
            <a:noAutofit/>
          </a:bodyP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It is arranging different kinds of storage present on a computing device based on speed of access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Its types are:</a:t>
            </a:r>
          </a:p>
          <a:p>
            <a:pPr lvl="1"/>
            <a:r>
              <a:rPr lang="en-US" sz="2000" dirty="0">
                <a:latin typeface="Times New Roman" panose="02020603050405020304" pitchFamily="18" charset="0"/>
                <a:cs typeface="Times New Roman" panose="02020603050405020304" pitchFamily="18" charset="0"/>
              </a:rPr>
              <a:t> Registers</a:t>
            </a:r>
          </a:p>
          <a:p>
            <a:pPr lvl="1"/>
            <a:r>
              <a:rPr lang="en-US" sz="2000" dirty="0">
                <a:latin typeface="Times New Roman" panose="02020603050405020304" pitchFamily="18" charset="0"/>
                <a:cs typeface="Times New Roman" panose="02020603050405020304" pitchFamily="18" charset="0"/>
              </a:rPr>
              <a:t> Cache memory</a:t>
            </a:r>
          </a:p>
          <a:p>
            <a:pPr lvl="1"/>
            <a:r>
              <a:rPr lang="en-US" sz="2000" dirty="0">
                <a:latin typeface="Times New Roman" panose="02020603050405020304" pitchFamily="18" charset="0"/>
                <a:cs typeface="Times New Roman" panose="02020603050405020304" pitchFamily="18" charset="0"/>
              </a:rPr>
              <a:t> Main memory</a:t>
            </a:r>
          </a:p>
          <a:p>
            <a:pPr lvl="1"/>
            <a:r>
              <a:rPr lang="en-US" sz="2000" dirty="0">
                <a:latin typeface="Times New Roman" panose="02020603050405020304" pitchFamily="18" charset="0"/>
                <a:cs typeface="Times New Roman" panose="02020603050405020304" pitchFamily="18" charset="0"/>
              </a:rPr>
              <a:t> Magnetic discs</a:t>
            </a:r>
          </a:p>
          <a:p>
            <a:pPr lvl="1"/>
            <a:r>
              <a:rPr lang="en-US" sz="2000" dirty="0">
                <a:latin typeface="Times New Roman" panose="02020603050405020304" pitchFamily="18" charset="0"/>
                <a:cs typeface="Times New Roman" panose="02020603050405020304" pitchFamily="18" charset="0"/>
              </a:rPr>
              <a:t> Magnetic tapes</a:t>
            </a:r>
          </a:p>
        </p:txBody>
      </p:sp>
      <p:sp>
        <p:nvSpPr>
          <p:cNvPr id="5" name="Slide Number Placeholder 4"/>
          <p:cNvSpPr>
            <a:spLocks noGrp="1"/>
          </p:cNvSpPr>
          <p:nvPr>
            <p:ph type="sldNum" sz="quarter" idx="12"/>
          </p:nvPr>
        </p:nvSpPr>
        <p:spPr/>
        <p:txBody>
          <a:bodyPr/>
          <a:lstStyle/>
          <a:p>
            <a:r>
              <a:rPr lang="en-GB" dirty="0"/>
              <a:t>7</a:t>
            </a:r>
            <a:endParaRPr lang="en-US" dirty="0"/>
          </a:p>
        </p:txBody>
      </p:sp>
      <p:pic>
        <p:nvPicPr>
          <p:cNvPr id="6" name="Picture 6">
            <a:extLst>
              <a:ext uri="{FF2B5EF4-FFF2-40B4-BE49-F238E27FC236}">
                <a16:creationId xmlns:a16="http://schemas.microsoft.com/office/drawing/2014/main" xmlns="" id="{5A0D5A17-C9CB-A203-F9EE-B7A9A45D0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590" y="2774983"/>
            <a:ext cx="3389610" cy="3250495"/>
          </a:xfrm>
          <a:prstGeom prst="rect">
            <a:avLst/>
          </a:prstGeom>
        </p:spPr>
      </p:pic>
    </p:spTree>
    <p:extLst>
      <p:ext uri="{BB962C8B-B14F-4D97-AF65-F5344CB8AC3E}">
        <p14:creationId xmlns:p14="http://schemas.microsoft.com/office/powerpoint/2010/main" val="401911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587522"/>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CPU Register:</a:t>
            </a:r>
          </a:p>
        </p:txBody>
      </p:sp>
      <p:sp>
        <p:nvSpPr>
          <p:cNvPr id="3" name="Content Placeholder 2"/>
          <p:cNvSpPr>
            <a:spLocks noGrp="1"/>
          </p:cNvSpPr>
          <p:nvPr>
            <p:ph idx="1"/>
          </p:nvPr>
        </p:nvSpPr>
        <p:spPr>
          <a:xfrm>
            <a:off x="967854" y="1913085"/>
            <a:ext cx="9601196" cy="3318936"/>
          </a:xfrm>
        </p:spPr>
        <p:txBody>
          <a:bodyPr>
            <a:normAutofit/>
          </a:bodyPr>
          <a:lstStyle/>
          <a:p>
            <a:r>
              <a:rPr lang="en-GB" sz="2000" dirty="0">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ne of a small set of data holding places that are part of the computer processor. </a:t>
            </a:r>
          </a:p>
          <a:p>
            <a:r>
              <a:rPr lang="en-GB" sz="2000" dirty="0">
                <a:latin typeface="Times New Roman" panose="02020603050405020304" pitchFamily="18" charset="0"/>
                <a:cs typeface="Times New Roman" panose="02020603050405020304" pitchFamily="18" charset="0"/>
              </a:rPr>
              <a:t>Ho</a:t>
            </a:r>
            <a:r>
              <a:rPr lang="en-US" sz="2000" dirty="0">
                <a:latin typeface="Times New Roman" panose="02020603050405020304" pitchFamily="18" charset="0"/>
                <a:cs typeface="Times New Roman" panose="02020603050405020304" pitchFamily="18" charset="0"/>
              </a:rPr>
              <a:t>ld an instruction, a storage address, or any kind of data</a:t>
            </a:r>
          </a:p>
          <a:p>
            <a:r>
              <a:rPr lang="en-US" sz="2000" dirty="0">
                <a:latin typeface="Times New Roman" panose="02020603050405020304" pitchFamily="18" charset="0"/>
                <a:cs typeface="Times New Roman" panose="02020603050405020304" pitchFamily="18" charset="0"/>
              </a:rPr>
              <a:t>It is not a part of the main memory </a:t>
            </a:r>
          </a:p>
          <a:p>
            <a:r>
              <a:rPr lang="en-GB" sz="2000" dirty="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ocated in the CPU in the form of registers</a:t>
            </a:r>
          </a:p>
        </p:txBody>
      </p:sp>
      <p:sp>
        <p:nvSpPr>
          <p:cNvPr id="4" name="Slide Number Placeholder 3"/>
          <p:cNvSpPr>
            <a:spLocks noGrp="1"/>
          </p:cNvSpPr>
          <p:nvPr>
            <p:ph type="sldNum" sz="quarter" idx="12"/>
          </p:nvPr>
        </p:nvSpPr>
        <p:spPr/>
        <p:txBody>
          <a:bodyPr/>
          <a:lstStyle/>
          <a:p>
            <a:r>
              <a:rPr lang="en-GB" dirty="0"/>
              <a:t>8</a:t>
            </a:r>
            <a:endParaRPr lang="en-US" dirty="0"/>
          </a:p>
        </p:txBody>
      </p:sp>
    </p:spTree>
    <p:extLst>
      <p:ext uri="{BB962C8B-B14F-4D97-AF65-F5344CB8AC3E}">
        <p14:creationId xmlns:p14="http://schemas.microsoft.com/office/powerpoint/2010/main" val="239140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417</TotalTime>
  <Words>950</Words>
  <Application>Microsoft Office PowerPoint</Application>
  <PresentationFormat>Widescreen</PresentationFormat>
  <Paragraphs>215</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  Computer   Hardware System</vt:lpstr>
      <vt:lpstr>Introduction </vt:lpstr>
      <vt:lpstr> Central Processing Unit(CPU):</vt:lpstr>
      <vt:lpstr> Memory Unit:</vt:lpstr>
      <vt:lpstr> Interconnecting the units of a computer: </vt:lpstr>
      <vt:lpstr>    Computer Cabinet:</vt:lpstr>
      <vt:lpstr>     Computer Memory: </vt:lpstr>
      <vt:lpstr> Memory Hierarchy:</vt:lpstr>
      <vt:lpstr>  CPU Register:</vt:lpstr>
      <vt:lpstr> Cache memory:</vt:lpstr>
      <vt:lpstr> Primary memory:</vt:lpstr>
      <vt:lpstr> Random Access Memory(RAM): </vt:lpstr>
      <vt:lpstr> Read Only Memory(ROM):</vt:lpstr>
      <vt:lpstr> Secondary memory</vt:lpstr>
      <vt:lpstr> Storage devices:</vt:lpstr>
      <vt:lpstr>  Magnetic Tape: </vt:lpstr>
      <vt:lpstr> Magnetic Disk:</vt:lpstr>
      <vt:lpstr> Optical Disk:</vt:lpstr>
      <vt:lpstr> Magneto-Optical Disk:</vt:lpstr>
      <vt:lpstr>How the computer uses its memory?</vt:lpstr>
      <vt:lpstr> Introduction(Input and Output Devices):</vt:lpstr>
      <vt:lpstr>Input-Output Unit:</vt:lpstr>
      <vt:lpstr> Input Unit:</vt:lpstr>
      <vt:lpstr> Output Unit:</vt:lpstr>
      <vt:lpstr> Input Devices:</vt:lpstr>
      <vt:lpstr>   Human Data Entry Devices:</vt:lpstr>
      <vt:lpstr>                       Source Data Entry Devices:                       Source Data Entry Devices:</vt:lpstr>
      <vt:lpstr>  Output Devices:</vt:lpstr>
      <vt:lpstr>   I/O Port:</vt:lpstr>
      <vt:lpstr>  Working of I/O System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kapali</dc:creator>
  <cp:lastModifiedBy>nccs</cp:lastModifiedBy>
  <cp:revision>152</cp:revision>
  <dcterms:created xsi:type="dcterms:W3CDTF">2022-05-23T01:49:16Z</dcterms:created>
  <dcterms:modified xsi:type="dcterms:W3CDTF">2022-05-27T05:34:25Z</dcterms:modified>
</cp:coreProperties>
</file>