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5" r:id="rId1"/>
  </p:sldMasterIdLst>
  <p:notesMasterIdLst>
    <p:notesMasterId r:id="rId28"/>
  </p:notesMasterIdLst>
  <p:sldIdLst>
    <p:sldId id="256" r:id="rId2"/>
    <p:sldId id="262" r:id="rId3"/>
    <p:sldId id="261" r:id="rId4"/>
    <p:sldId id="257" r:id="rId5"/>
    <p:sldId id="263" r:id="rId6"/>
    <p:sldId id="268" r:id="rId7"/>
    <p:sldId id="264" r:id="rId8"/>
    <p:sldId id="265" r:id="rId9"/>
    <p:sldId id="258" r:id="rId10"/>
    <p:sldId id="259" r:id="rId11"/>
    <p:sldId id="284" r:id="rId12"/>
    <p:sldId id="281" r:id="rId13"/>
    <p:sldId id="282" r:id="rId14"/>
    <p:sldId id="260" r:id="rId15"/>
    <p:sldId id="266" r:id="rId16"/>
    <p:sldId id="267" r:id="rId17"/>
    <p:sldId id="269" r:id="rId18"/>
    <p:sldId id="272" r:id="rId19"/>
    <p:sldId id="280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34D78-EC1A-4BAA-B9B3-28D929538A5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92073-7730-432C-B7A4-1158640F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28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92073-7730-432C-B7A4-1158640FDE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47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92073-7730-432C-B7A4-1158640FDE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1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F599-4A32-4881-A996-B1A4B9FEB7ED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3677-B31D-4269-ACE6-5DBE1DE5D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0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8899F-F0BC-40D2-AB9F-0E30661E6A62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3677-B31D-4269-ACE6-5DBE1DE5D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2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8D98-909E-4B05-8C85-3ED9DEB33620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3677-B31D-4269-ACE6-5DBE1DE5D5F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116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5EF5-9F38-4FA0-8A70-880D39DA1097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3677-B31D-4269-ACE6-5DBE1DE5D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36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A2F3-68EC-4144-A5A9-C0BC409AEF15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3677-B31D-4269-ACE6-5DBE1DE5D5F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3179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CB24-8B88-48F3-9A3D-3A5EDF9E082A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3677-B31D-4269-ACE6-5DBE1DE5D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84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EBF7-4B11-4B51-995D-BA25D761C014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3677-B31D-4269-ACE6-5DBE1DE5D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11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DD43-56E0-403E-977D-66A5207B074D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3677-B31D-4269-ACE6-5DBE1DE5D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6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EA46-24D0-47C7-B67D-D2CB0A6CB015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3677-B31D-4269-ACE6-5DBE1DE5D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2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717B-EC29-4076-822E-C77369A645FE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3677-B31D-4269-ACE6-5DBE1DE5D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7C43-1B90-4DEC-A744-EAA1F700A3A3}" type="datetime1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3677-B31D-4269-ACE6-5DBE1DE5D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9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1D7B-81B4-4F27-BD6A-4FA9F78119A4}" type="datetime1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3677-B31D-4269-ACE6-5DBE1DE5D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0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B179-D7EA-462D-BA82-4CAE646579EE}" type="datetime1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3677-B31D-4269-ACE6-5DBE1DE5D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9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4D81-0CB2-46A5-9732-BFBFD8045C48}" type="datetime1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3677-B31D-4269-ACE6-5DBE1DE5D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5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1C1A-2C05-4621-9F85-763BBDBC132B}" type="datetime1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3677-B31D-4269-ACE6-5DBE1DE5D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9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B4C7-AF72-4A20-9BF0-212A9C3570F7}" type="datetime1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3677-B31D-4269-ACE6-5DBE1DE5D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1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59748-BB75-48D6-A4C2-843D19BC5646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DB3677-B31D-4269-ACE6-5DBE1DE5D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84A5A8-59FB-EE29-006A-72B803B50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679" y="1649448"/>
            <a:ext cx="8854111" cy="1646302"/>
          </a:xfrm>
        </p:spPr>
        <p:txBody>
          <a:bodyPr>
            <a:normAutofit/>
          </a:bodyPr>
          <a:lstStyle/>
          <a:p>
            <a:r>
              <a:rPr lang="en-US" sz="4000" b="1" dirty="0"/>
              <a:t>Presentation on Computer Software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5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C44043-9F76-13F3-4653-17B8DB7C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783619-6CE9-898B-59D9-32832FC0B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5244"/>
            <a:ext cx="8596668" cy="51128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Input Output(I/O) Management</a:t>
            </a:r>
          </a:p>
          <a:p>
            <a:r>
              <a:rPr lang="en-US" dirty="0"/>
              <a:t>File Management</a:t>
            </a:r>
          </a:p>
          <a:p>
            <a:r>
              <a:rPr lang="en-US" dirty="0"/>
              <a:t>Memory Management</a:t>
            </a:r>
          </a:p>
          <a:p>
            <a:r>
              <a:rPr lang="en-US" dirty="0"/>
              <a:t>Protection and Security</a:t>
            </a:r>
          </a:p>
          <a:p>
            <a:r>
              <a:rPr lang="en-US" dirty="0"/>
              <a:t>Process Management</a:t>
            </a:r>
          </a:p>
          <a:p>
            <a:r>
              <a:rPr lang="en-US" dirty="0"/>
              <a:t>Interrupt Management</a:t>
            </a:r>
          </a:p>
          <a:p>
            <a:r>
              <a:rPr lang="en-US" dirty="0"/>
              <a:t>Paging</a:t>
            </a:r>
          </a:p>
          <a:p>
            <a:r>
              <a:rPr lang="en-US" dirty="0"/>
              <a:t>Virtual memory</a:t>
            </a:r>
          </a:p>
          <a:p>
            <a:r>
              <a:rPr lang="en-US" dirty="0"/>
              <a:t>Event Logging</a:t>
            </a:r>
          </a:p>
          <a:p>
            <a:r>
              <a:rPr lang="en-US" dirty="0"/>
              <a:t>Process Scheduling</a:t>
            </a:r>
          </a:p>
          <a:p>
            <a:r>
              <a:rPr lang="en-US" dirty="0"/>
              <a:t>User Interface</a:t>
            </a:r>
          </a:p>
          <a:p>
            <a:r>
              <a:rPr lang="en-US" dirty="0"/>
              <a:t>Command Interface</a:t>
            </a:r>
          </a:p>
          <a:p>
            <a:r>
              <a:rPr lang="en-US" dirty="0"/>
              <a:t>Deadlock Preventions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3054797-C19A-845E-92DB-3657290A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3677-B31D-4269-ACE6-5DBE1DE5D5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CA5C49D-4900-8E10-B79F-D8E090A6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3677-B31D-4269-ACE6-5DBE1DE5D5F8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87377FE5-B7A5-3448-15F5-6678CF9C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656492"/>
          </a:xfrm>
        </p:spPr>
        <p:txBody>
          <a:bodyPr>
            <a:normAutofit/>
          </a:bodyPr>
          <a:lstStyle/>
          <a:p>
            <a:r>
              <a:rPr lang="en-US" sz="2400" dirty="0"/>
              <a:t>Input/Output Management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961B5095-D46F-DA3C-254B-73EC9EB8D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6093"/>
            <a:ext cx="8596668" cy="1659987"/>
          </a:xfrm>
        </p:spPr>
        <p:txBody>
          <a:bodyPr/>
          <a:lstStyle/>
          <a:p>
            <a:r>
              <a:rPr lang="en-GB" dirty="0"/>
              <a:t>It handles different input and output devices connected to the computer</a:t>
            </a:r>
          </a:p>
          <a:p>
            <a:r>
              <a:rPr lang="en-GB" dirty="0"/>
              <a:t>It is responsible to run driver software for specific hardware when required</a:t>
            </a:r>
          </a:p>
          <a:p>
            <a:r>
              <a:rPr lang="en-GB" dirty="0"/>
              <a:t>It allows the flow of data through different terminals and other input/output devices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357A0179-9A1B-190C-1177-A9A05E7ACDC6}"/>
              </a:ext>
            </a:extLst>
          </p:cNvPr>
          <p:cNvSpPr txBox="1">
            <a:spLocks/>
          </p:cNvSpPr>
          <p:nvPr/>
        </p:nvSpPr>
        <p:spPr>
          <a:xfrm>
            <a:off x="677334" y="2930770"/>
            <a:ext cx="8596668" cy="656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File Management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59E332A1-3518-E381-C752-C34428634CC2}"/>
              </a:ext>
            </a:extLst>
          </p:cNvPr>
          <p:cNvSpPr txBox="1">
            <a:spLocks/>
          </p:cNvSpPr>
          <p:nvPr/>
        </p:nvSpPr>
        <p:spPr>
          <a:xfrm>
            <a:off x="677334" y="3469789"/>
            <a:ext cx="8596668" cy="1366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 file system is organized into directories for  easy navigation and usage</a:t>
            </a:r>
          </a:p>
          <a:p>
            <a:r>
              <a:rPr lang="en-GB"/>
              <a:t>It creates or delete files or directories</a:t>
            </a:r>
          </a:p>
          <a:p>
            <a:r>
              <a:rPr lang="en-GB"/>
              <a:t>It organise, store, retrieve, name and protect the files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052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E98AE83-80C3-1E23-513F-D3A9B9ED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3677-B31D-4269-ACE6-5DBE1DE5D5F8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79615DFD-3CB2-F64C-0152-ECD182504087}"/>
              </a:ext>
            </a:extLst>
          </p:cNvPr>
          <p:cNvSpPr txBox="1">
            <a:spLocks/>
          </p:cNvSpPr>
          <p:nvPr/>
        </p:nvSpPr>
        <p:spPr>
          <a:xfrm>
            <a:off x="677334" y="640667"/>
            <a:ext cx="8596668" cy="656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Memory Management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D151F785-F9AC-E492-EFD7-4394E106357F}"/>
              </a:ext>
            </a:extLst>
          </p:cNvPr>
          <p:cNvSpPr txBox="1">
            <a:spLocks/>
          </p:cNvSpPr>
          <p:nvPr/>
        </p:nvSpPr>
        <p:spPr>
          <a:xfrm>
            <a:off x="677334" y="1297159"/>
            <a:ext cx="8596668" cy="17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operating system manages the Primary Memory or Main Memory.</a:t>
            </a:r>
          </a:p>
          <a:p>
            <a:r>
              <a:rPr lang="en-GB" dirty="0"/>
              <a:t>Main memory is made up of a large array of bytes or words </a:t>
            </a:r>
          </a:p>
          <a:p>
            <a:r>
              <a:rPr lang="en-GB" dirty="0"/>
              <a:t>Main memory is fast storage and it can be accessed directly by the CPU</a:t>
            </a:r>
          </a:p>
          <a:p>
            <a:r>
              <a:rPr lang="en-GB" dirty="0"/>
              <a:t>It manage primary memory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25A0D747-CA97-3CAE-DF63-551144F198B0}"/>
              </a:ext>
            </a:extLst>
          </p:cNvPr>
          <p:cNvSpPr txBox="1">
            <a:spLocks/>
          </p:cNvSpPr>
          <p:nvPr/>
        </p:nvSpPr>
        <p:spPr>
          <a:xfrm>
            <a:off x="677334" y="3072743"/>
            <a:ext cx="8596668" cy="656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Protection and Security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33CCB2AE-0479-B443-B223-B6EEA520F00B}"/>
              </a:ext>
            </a:extLst>
          </p:cNvPr>
          <p:cNvSpPr txBox="1">
            <a:spLocks/>
          </p:cNvSpPr>
          <p:nvPr/>
        </p:nvSpPr>
        <p:spPr>
          <a:xfrm>
            <a:off x="677334" y="3680921"/>
            <a:ext cx="8596668" cy="1366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It secure data from unauthorized access</a:t>
            </a:r>
          </a:p>
          <a:p>
            <a:r>
              <a:rPr lang="en-GB" dirty="0"/>
              <a:t>It encrypt user data with username and password</a:t>
            </a:r>
          </a:p>
          <a:p>
            <a:r>
              <a:rPr lang="en-GB" dirty="0"/>
              <a:t>It allows or disallows the access from other system</a:t>
            </a:r>
          </a:p>
        </p:txBody>
      </p:sp>
    </p:spTree>
    <p:extLst>
      <p:ext uri="{BB962C8B-B14F-4D97-AF65-F5344CB8AC3E}">
        <p14:creationId xmlns:p14="http://schemas.microsoft.com/office/powerpoint/2010/main" val="273058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F7D3ABC-9D02-BE71-525C-B6132F78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3677-B31D-4269-ACE6-5DBE1DE5D5F8}" type="slidenum">
              <a:rPr lang="en-US" smtClean="0"/>
              <a:t>13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BB287B97-3AE2-05B6-65BC-035B2FF60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8112"/>
            <a:ext cx="8596668" cy="656492"/>
          </a:xfrm>
        </p:spPr>
        <p:txBody>
          <a:bodyPr>
            <a:normAutofit/>
          </a:bodyPr>
          <a:lstStyle/>
          <a:p>
            <a:r>
              <a:rPr lang="en-US" sz="2400" dirty="0"/>
              <a:t>Process Management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EEC72E68-B830-FBCF-FDFF-8D74FE034AA7}"/>
              </a:ext>
            </a:extLst>
          </p:cNvPr>
          <p:cNvSpPr txBox="1">
            <a:spLocks/>
          </p:cNvSpPr>
          <p:nvPr/>
        </p:nvSpPr>
        <p:spPr>
          <a:xfrm>
            <a:off x="677334" y="1304604"/>
            <a:ext cx="8596668" cy="1659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Decides the order in which processes have access to the processor</a:t>
            </a:r>
          </a:p>
          <a:p>
            <a:r>
              <a:rPr lang="en-GB" dirty="0"/>
              <a:t>Is also called process scheduling </a:t>
            </a:r>
          </a:p>
          <a:p>
            <a:r>
              <a:rPr lang="en-GB" dirty="0"/>
              <a:t>Allocates the CPU that is a processor to a process</a:t>
            </a:r>
          </a:p>
          <a:p>
            <a:r>
              <a:rPr lang="en-GB" dirty="0"/>
              <a:t>De-allocates processor when a process is no more required</a:t>
            </a:r>
          </a:p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8D303C55-E1B0-0D3D-D250-DAA5105FF55E}"/>
              </a:ext>
            </a:extLst>
          </p:cNvPr>
          <p:cNvSpPr txBox="1">
            <a:spLocks/>
          </p:cNvSpPr>
          <p:nvPr/>
        </p:nvSpPr>
        <p:spPr>
          <a:xfrm>
            <a:off x="677334" y="3236918"/>
            <a:ext cx="8596668" cy="656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User Interface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419F4A8A-F3F9-5045-7325-85003032F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893410"/>
            <a:ext cx="8596668" cy="1366681"/>
          </a:xfrm>
        </p:spPr>
        <p:txBody>
          <a:bodyPr>
            <a:normAutofit/>
          </a:bodyPr>
          <a:lstStyle/>
          <a:p>
            <a:r>
              <a:rPr lang="en-GB" dirty="0"/>
              <a:t>It provides the interface between user and hardware</a:t>
            </a:r>
          </a:p>
          <a:p>
            <a:r>
              <a:rPr lang="en-GB" dirty="0"/>
              <a:t>Interface consist set of commands or menu</a:t>
            </a:r>
          </a:p>
          <a:p>
            <a:r>
              <a:rPr lang="en-GB" dirty="0"/>
              <a:t>It is the layers that actually communicates with the user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46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884DE8-9173-C65F-ED88-CEB15C84E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219EEF-F85B-BADC-821B-DB3C8DA4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objectives of operating system are: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makes computer system convenient to use in efficient manner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Hides details of hardware resources from users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Acts as an intermediary between hardware and its users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Manages resources of computer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Keep track of who is using which resources from different users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Provides fair sharing of resources among users and programs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0FDCB4F-9C80-A9A3-201F-8CEB6AAE9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3677-B31D-4269-ACE6-5DBE1DE5D5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D109B-38CE-1C12-BC8F-EAB8482B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translator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EB43F6-429B-9320-AA18-EED6D0733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+mj-lt"/>
              </a:rPr>
              <a:t>C</a:t>
            </a:r>
            <a:r>
              <a:rPr lang="en-GB" i="0" dirty="0">
                <a:solidFill>
                  <a:schemeClr val="tx1"/>
                </a:solidFill>
                <a:effectLst/>
                <a:latin typeface="+mj-lt"/>
              </a:rPr>
              <a:t>onverts the human understandable language or programs into machine level language</a:t>
            </a:r>
          </a:p>
          <a:p>
            <a:r>
              <a:rPr lang="en-GB" dirty="0">
                <a:solidFill>
                  <a:schemeClr val="tx1"/>
                </a:solidFill>
                <a:latin typeface="+mj-lt"/>
              </a:rPr>
              <a:t>Types :</a:t>
            </a:r>
          </a:p>
          <a:p>
            <a:pPr lvl="1"/>
            <a:r>
              <a:rPr lang="en-GB" i="0" dirty="0">
                <a:solidFill>
                  <a:schemeClr val="tx1"/>
                </a:solidFill>
                <a:effectLst/>
                <a:latin typeface="+mj-lt"/>
              </a:rPr>
              <a:t>Assembler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+mj-lt"/>
              </a:rPr>
              <a:t>Compiler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+mj-lt"/>
              </a:rPr>
              <a:t>Interpreter</a:t>
            </a:r>
          </a:p>
          <a:p>
            <a:pPr marL="457200" lvl="1" indent="0">
              <a:buNone/>
            </a:pPr>
            <a:endParaRPr lang="en-GB" i="0" dirty="0">
              <a:solidFill>
                <a:schemeClr val="tx1"/>
              </a:solidFill>
              <a:effectLst/>
              <a:latin typeface="+mj-lt"/>
            </a:endParaRPr>
          </a:p>
          <a:p>
            <a:endParaRPr lang="en-GB" i="0" dirty="0">
              <a:solidFill>
                <a:schemeClr val="tx1"/>
              </a:solidFill>
              <a:effectLst/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22A3380-064A-9F81-E434-DC339A167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87" y="3947942"/>
            <a:ext cx="4466420" cy="195931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4F33CDC-F84F-7896-5651-BA6279C6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3677-B31D-4269-ACE6-5DBE1DE5D5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3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9B1401-3487-E0C0-1B66-2AAC3C32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813AE1-C01B-BD3F-B9C0-6218B40EC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814"/>
            <a:ext cx="8596668" cy="948371"/>
          </a:xfrm>
        </p:spPr>
        <p:txBody>
          <a:bodyPr/>
          <a:lstStyle/>
          <a:p>
            <a:pPr algn="just"/>
            <a:r>
              <a:rPr lang="en-GB" dirty="0">
                <a:solidFill>
                  <a:schemeClr val="tx1"/>
                </a:solidFill>
                <a:latin typeface="+mj-lt"/>
              </a:rPr>
              <a:t>A</a:t>
            </a:r>
            <a:r>
              <a:rPr lang="en-GB" i="0" dirty="0">
                <a:solidFill>
                  <a:schemeClr val="tx1"/>
                </a:solidFill>
                <a:effectLst/>
                <a:latin typeface="+mj-lt"/>
              </a:rPr>
              <a:t> program that takes basic computer instructions and converts them into a pattern of bits that the computer's processor can use to perform its basic operations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29F989B-B9F8-6ACC-7B23-31815CFCBB23}"/>
              </a:ext>
            </a:extLst>
          </p:cNvPr>
          <p:cNvSpPr txBox="1">
            <a:spLocks/>
          </p:cNvSpPr>
          <p:nvPr/>
        </p:nvSpPr>
        <p:spPr>
          <a:xfrm>
            <a:off x="677334" y="437974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Interpreter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5EF1474-85BB-97FA-02FF-D92853B2ECD4}"/>
              </a:ext>
            </a:extLst>
          </p:cNvPr>
          <p:cNvSpPr txBox="1">
            <a:spLocks/>
          </p:cNvSpPr>
          <p:nvPr/>
        </p:nvSpPr>
        <p:spPr>
          <a:xfrm>
            <a:off x="677334" y="2532185"/>
            <a:ext cx="8596668" cy="8218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Compiler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3C987ECA-C80E-3FEB-7162-C2ADEEBE18C5}"/>
              </a:ext>
            </a:extLst>
          </p:cNvPr>
          <p:cNvSpPr txBox="1">
            <a:spLocks/>
          </p:cNvSpPr>
          <p:nvPr/>
        </p:nvSpPr>
        <p:spPr>
          <a:xfrm>
            <a:off x="677334" y="3377445"/>
            <a:ext cx="8596668" cy="948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dirty="0">
                <a:solidFill>
                  <a:schemeClr val="tx1"/>
                </a:solidFill>
              </a:rPr>
              <a:t>A</a:t>
            </a:r>
            <a:r>
              <a:rPr lang="en-GB" i="0" dirty="0">
                <a:solidFill>
                  <a:schemeClr val="tx1"/>
                </a:solidFill>
                <a:effectLst/>
              </a:rPr>
              <a:t> program that translates code written in a high-level language into a set of machine-language instructions that can be understood by a digital computer's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FCD7F6C4-221A-75D4-CA85-0006E0A241D2}"/>
              </a:ext>
            </a:extLst>
          </p:cNvPr>
          <p:cNvSpPr txBox="1">
            <a:spLocks/>
          </p:cNvSpPr>
          <p:nvPr/>
        </p:nvSpPr>
        <p:spPr>
          <a:xfrm>
            <a:off x="677334" y="5226356"/>
            <a:ext cx="8596668" cy="948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dirty="0">
                <a:solidFill>
                  <a:schemeClr val="tx1"/>
                </a:solidFill>
              </a:rPr>
              <a:t>A</a:t>
            </a:r>
            <a:r>
              <a:rPr lang="en-GB" b="0" i="0" dirty="0">
                <a:solidFill>
                  <a:schemeClr val="tx1"/>
                </a:solidFill>
                <a:effectLst/>
              </a:rPr>
              <a:t> computer program that is used to directly execute program instructions in high-level programming languages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B523637-A986-3F01-F0B2-3D624E56F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3677-B31D-4269-ACE6-5DBE1DE5D5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7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F4113-6CD1-14A7-9B39-D43530837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D8C414-C04F-D1F5-4FE7-AC3446316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GB" dirty="0"/>
              <a:t>S</a:t>
            </a:r>
            <a:r>
              <a:rPr lang="en-GB" b="0" i="0" dirty="0">
                <a:effectLst/>
              </a:rPr>
              <a:t>ystem software that helps to maintain the proper and smooth functioning of a computer </a:t>
            </a:r>
            <a:r>
              <a:rPr lang="en-GB" dirty="0"/>
              <a:t>s</a:t>
            </a:r>
            <a:r>
              <a:rPr lang="en-GB" b="0" i="0" dirty="0">
                <a:effectLst/>
              </a:rPr>
              <a:t>ystem</a:t>
            </a:r>
          </a:p>
          <a:p>
            <a:r>
              <a:rPr lang="en-GB" dirty="0"/>
              <a:t>A</a:t>
            </a:r>
            <a:r>
              <a:rPr lang="en-GB" b="0" i="0" dirty="0">
                <a:effectLst/>
              </a:rPr>
              <a:t>ssists the Operating System to manage, organize, maintain, and optimize the functioning of the computer system	</a:t>
            </a:r>
          </a:p>
          <a:p>
            <a:r>
              <a:rPr lang="en-GB" dirty="0"/>
              <a:t>Examples : antivirus software, </a:t>
            </a:r>
            <a:r>
              <a:rPr lang="en-US" b="0" i="0" dirty="0">
                <a:solidFill>
                  <a:srgbClr val="00000A"/>
                </a:solidFill>
                <a:effectLst/>
              </a:rPr>
              <a:t>File Management System, Disk Management Tools, Compression Tools, Disk Cleanup Tool etc.</a:t>
            </a:r>
          </a:p>
          <a:p>
            <a:endParaRPr lang="en-US" b="0" i="0" dirty="0">
              <a:solidFill>
                <a:srgbClr val="00000A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A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dirty="0"/>
              <a:t> 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CB4796A-F285-0CE6-EE53-C70D1264C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1" y="3792024"/>
            <a:ext cx="4815840" cy="232524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3677-B31D-4269-ACE6-5DBE1DE5D5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612886-CBEB-3937-72E5-68CDAB952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33C3A5-8ADD-3D09-8062-8054196B3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293209"/>
          </a:xfrm>
        </p:spPr>
        <p:txBody>
          <a:bodyPr/>
          <a:lstStyle/>
          <a:p>
            <a:r>
              <a:rPr lang="en-US" i="0" dirty="0">
                <a:solidFill>
                  <a:srgbClr val="333333"/>
                </a:solidFill>
                <a:effectLst/>
                <a:latin typeface="inter-regular"/>
              </a:rPr>
              <a:t> </a:t>
            </a:r>
            <a:r>
              <a:rPr lang="en-US" dirty="0">
                <a:solidFill>
                  <a:srgbClr val="333333"/>
                </a:solidFill>
              </a:rPr>
              <a:t>A</a:t>
            </a:r>
            <a:r>
              <a:rPr lang="en-US" i="0" dirty="0">
                <a:solidFill>
                  <a:srgbClr val="333333"/>
                </a:solidFill>
                <a:effectLst/>
              </a:rPr>
              <a:t> computer language that is used by programmers (developers) to communicate with computers</a:t>
            </a:r>
          </a:p>
          <a:p>
            <a:r>
              <a:rPr lang="en-US" dirty="0">
                <a:solidFill>
                  <a:srgbClr val="333333"/>
                </a:solidFill>
              </a:rPr>
              <a:t>Types:</a:t>
            </a:r>
          </a:p>
          <a:p>
            <a:pPr lvl="1"/>
            <a:r>
              <a:rPr lang="en-US" sz="1800" b="1" i="0" dirty="0">
                <a:solidFill>
                  <a:srgbClr val="333333"/>
                </a:solidFill>
                <a:effectLst/>
              </a:rPr>
              <a:t>Low Level Language</a:t>
            </a:r>
          </a:p>
          <a:p>
            <a:pPr lvl="2"/>
            <a:r>
              <a:rPr lang="en-US" sz="1600" dirty="0">
                <a:solidFill>
                  <a:srgbClr val="333333"/>
                </a:solidFill>
              </a:rPr>
              <a:t>Machine Level Language(First Generation Language)</a:t>
            </a:r>
          </a:p>
          <a:p>
            <a:pPr lvl="2"/>
            <a:r>
              <a:rPr lang="en-US" sz="1600" dirty="0">
                <a:solidFill>
                  <a:srgbClr val="333333"/>
                </a:solidFill>
              </a:rPr>
              <a:t>Assembly Level Language(Second Generation Language)</a:t>
            </a:r>
            <a:endParaRPr lang="en-US" sz="1600" i="0" dirty="0">
              <a:solidFill>
                <a:srgbClr val="333333"/>
              </a:solidFill>
              <a:effectLst/>
            </a:endParaRPr>
          </a:p>
          <a:p>
            <a:pPr lvl="1"/>
            <a:r>
              <a:rPr lang="en-US" sz="1800" b="1" dirty="0">
                <a:solidFill>
                  <a:srgbClr val="333333"/>
                </a:solidFill>
              </a:rPr>
              <a:t>High Level Language</a:t>
            </a:r>
          </a:p>
          <a:p>
            <a:pPr lvl="2"/>
            <a:r>
              <a:rPr lang="en-US" sz="1600" i="0" dirty="0">
                <a:solidFill>
                  <a:srgbClr val="333333"/>
                </a:solidFill>
                <a:effectLst/>
              </a:rPr>
              <a:t>Procedural Oriented Language(Third </a:t>
            </a:r>
            <a:r>
              <a:rPr lang="en-US" sz="1600" dirty="0">
                <a:solidFill>
                  <a:srgbClr val="333333"/>
                </a:solidFill>
              </a:rPr>
              <a:t>G</a:t>
            </a:r>
            <a:r>
              <a:rPr lang="en-US" sz="1600" i="0" dirty="0">
                <a:solidFill>
                  <a:srgbClr val="333333"/>
                </a:solidFill>
                <a:effectLst/>
              </a:rPr>
              <a:t>eneration Language)</a:t>
            </a:r>
          </a:p>
          <a:p>
            <a:pPr lvl="2"/>
            <a:r>
              <a:rPr lang="en-US" sz="1600" dirty="0">
                <a:solidFill>
                  <a:srgbClr val="333333"/>
                </a:solidFill>
              </a:rPr>
              <a:t>Problem Oriented Language(Fourth Generation Language)</a:t>
            </a:r>
          </a:p>
          <a:p>
            <a:pPr lvl="2"/>
            <a:r>
              <a:rPr lang="en-US" sz="1600" i="0" dirty="0">
                <a:solidFill>
                  <a:srgbClr val="333333"/>
                </a:solidFill>
                <a:effectLst/>
              </a:rPr>
              <a:t>Natural Language(Fifth Generation Language) </a:t>
            </a:r>
          </a:p>
          <a:p>
            <a:pPr marL="914400" lvl="2" indent="0">
              <a:buNone/>
            </a:pPr>
            <a:endParaRPr lang="en-US" sz="1800" i="0" dirty="0">
              <a:solidFill>
                <a:srgbClr val="333333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F29D72C-4E85-9748-5CA5-CE2DB453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3677-B31D-4269-ACE6-5DBE1DE5D5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5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37810DD8-E8A3-B91F-1AEB-CDAFA49C5979}"/>
              </a:ext>
            </a:extLst>
          </p:cNvPr>
          <p:cNvGrpSpPr/>
          <p:nvPr/>
        </p:nvGrpSpPr>
        <p:grpSpPr>
          <a:xfrm>
            <a:off x="411021" y="1001688"/>
            <a:ext cx="10504106" cy="4268806"/>
            <a:chOff x="331534" y="351376"/>
            <a:chExt cx="10504106" cy="358448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538ABCD-4A4E-1CDD-5E2B-F2CC52601577}"/>
                </a:ext>
              </a:extLst>
            </p:cNvPr>
            <p:cNvSpPr txBox="1"/>
            <p:nvPr/>
          </p:nvSpPr>
          <p:spPr>
            <a:xfrm>
              <a:off x="3193366" y="351376"/>
              <a:ext cx="4445391" cy="3101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Programming Language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10A16481-83C8-2E6D-CC78-D102901FB824}"/>
                </a:ext>
              </a:extLst>
            </p:cNvPr>
            <p:cNvSpPr txBox="1"/>
            <p:nvPr/>
          </p:nvSpPr>
          <p:spPr>
            <a:xfrm>
              <a:off x="1406769" y="1547446"/>
              <a:ext cx="2715065" cy="3101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Low Level Language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D97BAFB6-5B44-B6E7-8A5C-89AD65EBF8EB}"/>
                </a:ext>
              </a:extLst>
            </p:cNvPr>
            <p:cNvSpPr txBox="1"/>
            <p:nvPr/>
          </p:nvSpPr>
          <p:spPr>
            <a:xfrm>
              <a:off x="6715565" y="1521095"/>
              <a:ext cx="2715065" cy="3101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High Level Language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7AADD031-E522-9826-432F-D37690946A36}"/>
                </a:ext>
              </a:extLst>
            </p:cNvPr>
            <p:cNvSpPr txBox="1"/>
            <p:nvPr/>
          </p:nvSpPr>
          <p:spPr>
            <a:xfrm>
              <a:off x="331534" y="2901829"/>
              <a:ext cx="2011680" cy="5427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Machine language (1GL)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16B2456B-6B90-794F-DF1E-40D88F7A7A2D}"/>
                </a:ext>
              </a:extLst>
            </p:cNvPr>
            <p:cNvSpPr txBox="1"/>
            <p:nvPr/>
          </p:nvSpPr>
          <p:spPr>
            <a:xfrm>
              <a:off x="2643553" y="2901829"/>
              <a:ext cx="2011680" cy="5427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Assembly Language (2GL)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99C513DF-E908-E44E-9ED7-C13180A7CDDA}"/>
                </a:ext>
              </a:extLst>
            </p:cNvPr>
            <p:cNvSpPr txBox="1"/>
            <p:nvPr/>
          </p:nvSpPr>
          <p:spPr>
            <a:xfrm>
              <a:off x="6989297" y="2901831"/>
              <a:ext cx="1695159" cy="1007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Problem Oriented Language (4GL)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07ECED4B-F67A-1977-4C3E-DC859206D268}"/>
                </a:ext>
              </a:extLst>
            </p:cNvPr>
            <p:cNvSpPr txBox="1"/>
            <p:nvPr/>
          </p:nvSpPr>
          <p:spPr>
            <a:xfrm>
              <a:off x="5020407" y="2927952"/>
              <a:ext cx="1695158" cy="1007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Procedural Oriented Language (3GL)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8C27BD26-0C89-FE46-7217-43E9BB7661C4}"/>
                </a:ext>
              </a:extLst>
            </p:cNvPr>
            <p:cNvSpPr txBox="1"/>
            <p:nvPr/>
          </p:nvSpPr>
          <p:spPr>
            <a:xfrm>
              <a:off x="8958188" y="2901830"/>
              <a:ext cx="1877452" cy="7753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Natural Language (5GL)</a:t>
              </a:r>
              <a:r>
                <a:rPr lang="en-US" b="1" dirty="0">
                  <a:solidFill>
                    <a:schemeClr val="bg1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.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CE530A85-4B24-6BC0-1475-1E09CE138689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5416061" y="661501"/>
              <a:ext cx="1" cy="5201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479E36C4-CB28-C088-E92E-508B500D6050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8073098" y="1831220"/>
              <a:ext cx="3515" cy="5201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2AA43A64-DF17-3E19-1CF3-A0E79E0C726F}"/>
                </a:ext>
              </a:extLst>
            </p:cNvPr>
            <p:cNvCxnSpPr>
              <a:cxnSpLocks/>
            </p:cNvCxnSpPr>
            <p:nvPr/>
          </p:nvCxnSpPr>
          <p:spPr>
            <a:xfrm>
              <a:off x="2764300" y="1181686"/>
              <a:ext cx="530879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965ABB55-BD70-48C5-9D21-B0DC14B1DCA7}"/>
                </a:ext>
              </a:extLst>
            </p:cNvPr>
            <p:cNvCxnSpPr>
              <a:cxnSpLocks/>
            </p:cNvCxnSpPr>
            <p:nvPr/>
          </p:nvCxnSpPr>
          <p:spPr>
            <a:xfrm>
              <a:off x="1272540" y="2377756"/>
              <a:ext cx="237685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8440A304-F709-975B-EF3D-34429C29E81D}"/>
                </a:ext>
              </a:extLst>
            </p:cNvPr>
            <p:cNvCxnSpPr>
              <a:cxnSpLocks/>
            </p:cNvCxnSpPr>
            <p:nvPr/>
          </p:nvCxnSpPr>
          <p:spPr>
            <a:xfrm>
              <a:off x="5867986" y="2351406"/>
              <a:ext cx="402892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xmlns="" id="{726FC012-9244-3DA0-328C-77128FD1C85E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2764300" y="1181686"/>
              <a:ext cx="2" cy="3657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xmlns="" id="{57779330-ED8B-8392-9E3A-69941021C64F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067821" y="1175704"/>
              <a:ext cx="5277" cy="34539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15D6D87B-3E1B-CC3C-6BF2-70CAFF91B44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9" y="1857571"/>
              <a:ext cx="0" cy="52212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xmlns="" id="{7F0B97D2-873D-2B05-9873-AF1A9532BE0C}"/>
                </a:ext>
              </a:extLst>
            </p:cNvPr>
            <p:cNvCxnSpPr/>
            <p:nvPr/>
          </p:nvCxnSpPr>
          <p:spPr>
            <a:xfrm>
              <a:off x="3649393" y="2377754"/>
              <a:ext cx="0" cy="5240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7EF870F0-27D1-404E-736A-8AAFBFD36ED3}"/>
                </a:ext>
              </a:extLst>
            </p:cNvPr>
            <p:cNvCxnSpPr/>
            <p:nvPr/>
          </p:nvCxnSpPr>
          <p:spPr>
            <a:xfrm>
              <a:off x="1272540" y="2377754"/>
              <a:ext cx="0" cy="5240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353D9242-ABB1-37E0-7D5F-4A9CEC5C804B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5867986" y="2351405"/>
              <a:ext cx="0" cy="5765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33FD762D-E4B5-0E31-7AD1-ABAC1E2794A4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836877" y="2351405"/>
              <a:ext cx="5713" cy="5504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9D790EE1-0708-3614-2333-227C601FF43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9896328" y="2351404"/>
              <a:ext cx="586" cy="5504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xmlns="" id="{75FA157D-A82F-35AB-0C71-8F5E894FB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3677-B31D-4269-ACE6-5DBE1DE5D5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8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8FE761-9114-5464-AC89-8B99A460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89427"/>
            <a:ext cx="8596668" cy="740898"/>
          </a:xfrm>
        </p:spPr>
        <p:txBody>
          <a:bodyPr/>
          <a:lstStyle/>
          <a:p>
            <a:r>
              <a:rPr lang="en-US" dirty="0"/>
              <a:t>What is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199FE7-59FA-26A3-149F-7EBD230E7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</a:t>
            </a:r>
            <a:r>
              <a:rPr lang="en-GB" b="0" i="0" dirty="0">
                <a:solidFill>
                  <a:schemeClr val="tx1"/>
                </a:solidFill>
                <a:effectLst/>
              </a:rPr>
              <a:t> set of instructions, data or programs used to operate computers and execute specific tasks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</a:rPr>
              <a:t>Intangible (untouchable) part of a computer system</a:t>
            </a:r>
          </a:p>
          <a:p>
            <a:r>
              <a:rPr lang="en-GB" dirty="0">
                <a:solidFill>
                  <a:schemeClr val="tx1"/>
                </a:solidFill>
              </a:rPr>
              <a:t>Types of software</a:t>
            </a:r>
          </a:p>
          <a:p>
            <a:pPr lvl="1"/>
            <a:r>
              <a:rPr lang="en-GB" sz="1800" b="0" i="0" dirty="0">
                <a:solidFill>
                  <a:schemeClr val="tx1"/>
                </a:solidFill>
                <a:effectLst/>
              </a:rPr>
              <a:t>Application software</a:t>
            </a:r>
          </a:p>
          <a:p>
            <a:pPr lvl="1"/>
            <a:r>
              <a:rPr lang="en-GB" sz="1800" dirty="0">
                <a:solidFill>
                  <a:schemeClr val="tx1"/>
                </a:solidFill>
              </a:rPr>
              <a:t>System software</a:t>
            </a:r>
          </a:p>
          <a:p>
            <a:pPr marL="457200" lvl="1" indent="0">
              <a:buNone/>
            </a:pPr>
            <a:endParaRPr lang="en-GB" b="0" i="0" dirty="0">
              <a:solidFill>
                <a:srgbClr val="6C6C6C"/>
              </a:solidFill>
              <a:effectLst/>
            </a:endParaRPr>
          </a:p>
          <a:p>
            <a:pPr marL="0" indent="0">
              <a:buNone/>
            </a:pPr>
            <a:endParaRPr lang="en-GB" b="0" i="0" dirty="0">
              <a:solidFill>
                <a:srgbClr val="6C6C6C"/>
              </a:solidFill>
              <a:effectLst/>
              <a:latin typeface="Arial" panose="020B0604020202020204" pitchFamily="34" charset="0"/>
            </a:endParaRPr>
          </a:p>
          <a:p>
            <a:endParaRPr lang="en-GB" dirty="0">
              <a:solidFill>
                <a:srgbClr val="6C6C6C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63E4D3D-22D4-DF26-9CE4-9BDC45B31D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860" y="3341581"/>
            <a:ext cx="4091940" cy="252699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6E7EB4A-BB47-2B6E-C594-AEA8EBB2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3677-B31D-4269-ACE6-5DBE1DE5D5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1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2193D7-5E63-FEAD-2F60-2D1AD0ED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Level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7D3F53-4557-2435-062C-0775BC8CD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5413"/>
            <a:ext cx="8596668" cy="4343018"/>
          </a:xfrm>
        </p:spPr>
        <p:txBody>
          <a:bodyPr>
            <a:normAutofit/>
          </a:bodyPr>
          <a:lstStyle/>
          <a:p>
            <a:r>
              <a:rPr lang="en-US" dirty="0"/>
              <a:t>Machine dependent language</a:t>
            </a:r>
          </a:p>
          <a:p>
            <a:r>
              <a:rPr lang="en-US" dirty="0"/>
              <a:t>Difficult and time consuming to develop program</a:t>
            </a:r>
          </a:p>
          <a:p>
            <a:r>
              <a:rPr lang="en-US" dirty="0"/>
              <a:t>Requires detailed knowledge about hardware architecture</a:t>
            </a:r>
          </a:p>
          <a:p>
            <a:r>
              <a:rPr lang="en-US" dirty="0"/>
              <a:t>Types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/>
              <a:t>Machine Language(First Generation Language)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/>
              <a:t>Assembly Language(Second Generation Language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3E3D0ACB-67AB-744C-A6CA-8FF25DDA5755}"/>
              </a:ext>
            </a:extLst>
          </p:cNvPr>
          <p:cNvSpPr txBox="1">
            <a:spLocks/>
          </p:cNvSpPr>
          <p:nvPr/>
        </p:nvSpPr>
        <p:spPr>
          <a:xfrm>
            <a:off x="1214047" y="484064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C682DE0-D4B8-CC30-A639-EE878AF98ECB}"/>
              </a:ext>
            </a:extLst>
          </p:cNvPr>
          <p:cNvSpPr txBox="1">
            <a:spLocks/>
          </p:cNvSpPr>
          <p:nvPr/>
        </p:nvSpPr>
        <p:spPr>
          <a:xfrm>
            <a:off x="1712477" y="5431470"/>
            <a:ext cx="8596668" cy="1400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103B45D-1638-794D-AB1D-CB8B44C2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3677-B31D-4269-ACE6-5DBE1DE5D5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3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8D1D74E-A53D-C0FD-0456-354155760A6F}"/>
              </a:ext>
            </a:extLst>
          </p:cNvPr>
          <p:cNvSpPr txBox="1">
            <a:spLocks/>
          </p:cNvSpPr>
          <p:nvPr/>
        </p:nvSpPr>
        <p:spPr>
          <a:xfrm>
            <a:off x="693543" y="309489"/>
            <a:ext cx="8596668" cy="63726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+mj-lt"/>
              <a:buAutoNum type="romanUcPeriod"/>
            </a:pPr>
            <a:r>
              <a:rPr lang="en-US" sz="2400" dirty="0"/>
              <a:t>Machine Language(1</a:t>
            </a:r>
            <a:r>
              <a:rPr lang="en-US" sz="2400" baseline="30000" dirty="0"/>
              <a:t>st</a:t>
            </a:r>
            <a:r>
              <a:rPr lang="en-US" sz="2400" dirty="0"/>
              <a:t> Generation Language)</a:t>
            </a:r>
          </a:p>
          <a:p>
            <a:pPr marL="571500" indent="-571500">
              <a:buFont typeface="+mj-lt"/>
              <a:buAutoNum type="romanUcPeriod"/>
            </a:pPr>
            <a:endParaRPr lang="en-US" sz="2400" dirty="0"/>
          </a:p>
          <a:p>
            <a:pPr marL="571500" indent="-571500">
              <a:buFont typeface="+mj-lt"/>
              <a:buAutoNum type="romanUcPeriod"/>
            </a:pPr>
            <a:endParaRPr lang="en-US" sz="2400" dirty="0"/>
          </a:p>
          <a:p>
            <a:pPr marL="571500" indent="-571500">
              <a:buFont typeface="+mj-lt"/>
              <a:buAutoNum type="romanUcPeriod"/>
            </a:pPr>
            <a:endParaRPr lang="en-US" sz="2400" dirty="0"/>
          </a:p>
          <a:p>
            <a:pPr marL="571500" indent="-571500">
              <a:buFont typeface="+mj-lt"/>
              <a:buAutoNum type="romanUcPeriod"/>
            </a:pPr>
            <a:endParaRPr lang="en-US" sz="2400" dirty="0"/>
          </a:p>
          <a:p>
            <a:r>
              <a:rPr lang="en-US" sz="2400" dirty="0"/>
              <a:t>			Advantages of machine language: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		</a:t>
            </a:r>
          </a:p>
          <a:p>
            <a:r>
              <a:rPr lang="en-US" sz="2400" dirty="0"/>
              <a:t>			Disadvantages of machine language:</a:t>
            </a:r>
          </a:p>
          <a:p>
            <a:r>
              <a:rPr lang="en-US" sz="2400" dirty="0"/>
              <a:t>			</a:t>
            </a:r>
          </a:p>
          <a:p>
            <a:r>
              <a:rPr lang="en-US" sz="2400" dirty="0"/>
              <a:t>			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3282775-5EB5-B57F-67A7-65C1E1012C7B}"/>
              </a:ext>
            </a:extLst>
          </p:cNvPr>
          <p:cNvSpPr txBox="1">
            <a:spLocks/>
          </p:cNvSpPr>
          <p:nvPr/>
        </p:nvSpPr>
        <p:spPr>
          <a:xfrm>
            <a:off x="1245605" y="897987"/>
            <a:ext cx="8596668" cy="1400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Consists of binary strings of digits numbers(0 and 1) </a:t>
            </a:r>
          </a:p>
          <a:p>
            <a:r>
              <a:rPr lang="en-US" dirty="0"/>
              <a:t>One language that processor directly understands (no use of translators)</a:t>
            </a:r>
          </a:p>
          <a:p>
            <a:r>
              <a:rPr lang="en-US" dirty="0"/>
              <a:t>Difficult to debug 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494B80AA-0EBB-E83F-5602-739CF10785FC}"/>
              </a:ext>
            </a:extLst>
          </p:cNvPr>
          <p:cNvSpPr txBox="1">
            <a:spLocks/>
          </p:cNvSpPr>
          <p:nvPr/>
        </p:nvSpPr>
        <p:spPr>
          <a:xfrm>
            <a:off x="2268743" y="2728843"/>
            <a:ext cx="8596668" cy="14003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dirty="0"/>
              <a:t>Directly understands by the computer</a:t>
            </a:r>
          </a:p>
          <a:p>
            <a:pPr>
              <a:buFont typeface="+mj-lt"/>
              <a:buAutoNum type="arabicPeriod"/>
            </a:pPr>
            <a:r>
              <a:rPr lang="en-US" dirty="0"/>
              <a:t>Language translator is not required</a:t>
            </a:r>
          </a:p>
          <a:p>
            <a:pPr>
              <a:buFont typeface="+mj-lt"/>
              <a:buAutoNum type="arabicPeriod"/>
            </a:pPr>
            <a:r>
              <a:rPr lang="en-US" dirty="0"/>
              <a:t>Faster execution speed</a:t>
            </a:r>
          </a:p>
          <a:p>
            <a:pPr>
              <a:buFont typeface="+mj-lt"/>
              <a:buAutoNum type="arabicPeriod"/>
            </a:pPr>
            <a:r>
              <a:rPr lang="en-US" dirty="0"/>
              <a:t>Efficient use of memory and processor </a:t>
            </a:r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6B1B818-9483-8DE2-471C-3750CD0450B4}"/>
              </a:ext>
            </a:extLst>
          </p:cNvPr>
          <p:cNvSpPr txBox="1">
            <a:spLocks/>
          </p:cNvSpPr>
          <p:nvPr/>
        </p:nvSpPr>
        <p:spPr>
          <a:xfrm>
            <a:off x="2268743" y="4944649"/>
            <a:ext cx="8596668" cy="1400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dirty="0"/>
              <a:t>Difficult and time consuming</a:t>
            </a:r>
          </a:p>
          <a:p>
            <a:pPr>
              <a:buFont typeface="+mj-lt"/>
              <a:buAutoNum type="arabicPeriod"/>
            </a:pPr>
            <a:r>
              <a:rPr lang="en-US" dirty="0"/>
              <a:t>Codes have to be remembered</a:t>
            </a:r>
          </a:p>
          <a:p>
            <a:pPr>
              <a:buFont typeface="+mj-lt"/>
              <a:buAutoNum type="arabicPeriod"/>
            </a:pPr>
            <a:r>
              <a:rPr lang="en-US" dirty="0"/>
              <a:t>Programmers should know about hardware architecture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6E3C862-E243-4958-7CD4-E51E747C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3677-B31D-4269-ACE6-5DBE1DE5D5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9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A1B0D5-77E3-036A-AC9E-D66C561DF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45" y="159434"/>
            <a:ext cx="9268524" cy="6698566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II.</a:t>
            </a:r>
            <a:r>
              <a:rPr lang="en-US" dirty="0"/>
              <a:t>		</a:t>
            </a:r>
            <a:r>
              <a:rPr lang="en-US" sz="2700" dirty="0"/>
              <a:t>Assembly Language (</a:t>
            </a:r>
            <a:r>
              <a:rPr lang="en-US" sz="2700"/>
              <a:t>2</a:t>
            </a:r>
            <a:r>
              <a:rPr lang="en-US" sz="2700" baseline="30000"/>
              <a:t>nd</a:t>
            </a:r>
            <a:r>
              <a:rPr lang="en-US" sz="2700"/>
              <a:t> Generation </a:t>
            </a:r>
            <a:r>
              <a:rPr lang="en-US" sz="2700" dirty="0"/>
              <a:t>Language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br>
              <a:rPr lang="en-US" dirty="0"/>
            </a:br>
            <a:r>
              <a:rPr lang="en-US" dirty="0"/>
              <a:t>				</a:t>
            </a:r>
            <a:r>
              <a:rPr lang="en-US" sz="2700" dirty="0"/>
              <a:t>Advantages of Assembly Language: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			</a:t>
            </a:r>
            <a:r>
              <a:rPr lang="en-US" sz="2700" dirty="0"/>
              <a:t>Disadvantages of Assembly Language: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		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A903F6-B013-6A28-7409-78D628C97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500" y="889208"/>
            <a:ext cx="8596669" cy="1273452"/>
          </a:xfrm>
        </p:spPr>
        <p:txBody>
          <a:bodyPr>
            <a:normAutofit fontScale="92500" lnSpcReduction="20000"/>
          </a:bodyPr>
          <a:lstStyle/>
          <a:p>
            <a:r>
              <a:rPr lang="en-GB" sz="1900" b="0" i="0" dirty="0">
                <a:solidFill>
                  <a:srgbClr val="111111"/>
                </a:solidFill>
                <a:effectLst/>
              </a:rPr>
              <a:t>Some </a:t>
            </a:r>
            <a:r>
              <a:rPr lang="en-GB" sz="1900" dirty="0">
                <a:solidFill>
                  <a:srgbClr val="111111"/>
                </a:solidFill>
              </a:rPr>
              <a:t>p</a:t>
            </a:r>
            <a:r>
              <a:rPr lang="en-GB" sz="1900" b="0" i="0" dirty="0">
                <a:solidFill>
                  <a:srgbClr val="111111"/>
                </a:solidFill>
                <a:effectLst/>
              </a:rPr>
              <a:t>rograms written in this language is readable by humans (ADD, SUM, DIV .etc)</a:t>
            </a:r>
          </a:p>
          <a:p>
            <a:r>
              <a:rPr lang="en-GB" sz="1900" b="0" i="0" dirty="0">
                <a:solidFill>
                  <a:srgbClr val="111111"/>
                </a:solidFill>
                <a:effectLst/>
              </a:rPr>
              <a:t>Converts the code by assembler</a:t>
            </a:r>
          </a:p>
          <a:p>
            <a:r>
              <a:rPr lang="en-GB" sz="1900" b="0" i="0" dirty="0">
                <a:solidFill>
                  <a:srgbClr val="111111"/>
                </a:solidFill>
                <a:effectLst/>
              </a:rPr>
              <a:t>Easy to debug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77D0BFA-CB99-CEBB-EA73-98C6379CA7AD}"/>
              </a:ext>
            </a:extLst>
          </p:cNvPr>
          <p:cNvSpPr txBox="1">
            <a:spLocks/>
          </p:cNvSpPr>
          <p:nvPr/>
        </p:nvSpPr>
        <p:spPr>
          <a:xfrm>
            <a:off x="2250831" y="2962122"/>
            <a:ext cx="8596669" cy="1708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98250E53-2C30-094E-B39F-B4338D7F8E70}"/>
              </a:ext>
            </a:extLst>
          </p:cNvPr>
          <p:cNvSpPr txBox="1">
            <a:spLocks/>
          </p:cNvSpPr>
          <p:nvPr/>
        </p:nvSpPr>
        <p:spPr>
          <a:xfrm>
            <a:off x="2475913" y="2821445"/>
            <a:ext cx="8596669" cy="1273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dirty="0"/>
              <a:t>Easy to develop and debug program</a:t>
            </a:r>
          </a:p>
          <a:p>
            <a:pPr>
              <a:buFont typeface="+mj-lt"/>
              <a:buAutoNum type="arabicPeriod"/>
            </a:pPr>
            <a:r>
              <a:rPr lang="en-US" dirty="0"/>
              <a:t>Does not need to know exact storage location of data</a:t>
            </a:r>
          </a:p>
          <a:p>
            <a:pPr>
              <a:buFont typeface="+mj-lt"/>
              <a:buAutoNum type="arabicPeriod"/>
            </a:pPr>
            <a:r>
              <a:rPr lang="en-US" dirty="0"/>
              <a:t>Fast execution speed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C0DCD4EB-1575-CDBD-17A4-641F640F8029}"/>
              </a:ext>
            </a:extLst>
          </p:cNvPr>
          <p:cNvSpPr txBox="1">
            <a:spLocks/>
          </p:cNvSpPr>
          <p:nvPr/>
        </p:nvSpPr>
        <p:spPr>
          <a:xfrm>
            <a:off x="2475913" y="4898774"/>
            <a:ext cx="8596669" cy="1273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dirty="0"/>
              <a:t>Cannot be executed directly</a:t>
            </a:r>
          </a:p>
          <a:p>
            <a:pPr>
              <a:buFont typeface="+mj-lt"/>
              <a:buAutoNum type="arabicPeriod"/>
            </a:pPr>
            <a:r>
              <a:rPr lang="en-US" dirty="0"/>
              <a:t>Assembler is needed to translate the written language</a:t>
            </a:r>
          </a:p>
          <a:p>
            <a:pPr>
              <a:buFont typeface="+mj-lt"/>
              <a:buAutoNum type="arabicPeriod"/>
            </a:pPr>
            <a:r>
              <a:rPr lang="en-US" dirty="0"/>
              <a:t>Machine dependent language 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609A7F-72A1-1130-C9B3-B00AE9F48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3677-B31D-4269-ACE6-5DBE1DE5D5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9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8977C5-213F-E8A8-EC88-0DCBC9D5F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5982"/>
          </a:xfrm>
        </p:spPr>
        <p:txBody>
          <a:bodyPr/>
          <a:lstStyle/>
          <a:p>
            <a:r>
              <a:rPr lang="en-US" dirty="0"/>
              <a:t>High Level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0257B2-0F07-BC6A-4D0F-7B9A0285F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4395"/>
            <a:ext cx="8596668" cy="4296968"/>
          </a:xfrm>
        </p:spPr>
        <p:txBody>
          <a:bodyPr/>
          <a:lstStyle/>
          <a:p>
            <a:r>
              <a:rPr lang="en-US" dirty="0"/>
              <a:t>Codes or programs is close to human understandable language</a:t>
            </a:r>
          </a:p>
          <a:p>
            <a:r>
              <a:rPr lang="en-US" dirty="0"/>
              <a:t>Less time consuming and less errors </a:t>
            </a:r>
          </a:p>
          <a:p>
            <a:r>
              <a:rPr lang="en-US" dirty="0"/>
              <a:t>Uses translator like compiler and interpreter to convert it into machine language</a:t>
            </a:r>
          </a:p>
          <a:p>
            <a:r>
              <a:rPr lang="en-US" dirty="0"/>
              <a:t>Examples:  Pascal, BASIC, C, PHP, FORTAN etc.</a:t>
            </a:r>
          </a:p>
          <a:p>
            <a:r>
              <a:rPr lang="en-US" dirty="0"/>
              <a:t>Types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Procedural Oriented Language (3</a:t>
            </a:r>
            <a:r>
              <a:rPr lang="en-US" b="1" baseline="30000" dirty="0"/>
              <a:t>rd</a:t>
            </a:r>
            <a:r>
              <a:rPr lang="en-US" b="1" dirty="0"/>
              <a:t> Generation Language)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Problem Oriented Language (4</a:t>
            </a:r>
            <a:r>
              <a:rPr lang="en-US" b="1" baseline="30000" dirty="0"/>
              <a:t>th</a:t>
            </a:r>
            <a:r>
              <a:rPr lang="en-US" b="1" dirty="0"/>
              <a:t> Generation Language) 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Natural Language (5</a:t>
            </a:r>
            <a:r>
              <a:rPr lang="en-US" b="1" baseline="30000" dirty="0"/>
              <a:t>th</a:t>
            </a:r>
            <a:r>
              <a:rPr lang="en-US" b="1" dirty="0"/>
              <a:t> Generation Language)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0108805-5A52-8A27-85E6-DBE080D44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3677-B31D-4269-ACE6-5DBE1DE5D5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6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C50A9F-82DC-257A-12B7-5CFF612E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876" y="308316"/>
            <a:ext cx="8596668" cy="6241367"/>
          </a:xfrm>
        </p:spPr>
        <p:txBody>
          <a:bodyPr>
            <a:normAutofit/>
          </a:bodyPr>
          <a:lstStyle/>
          <a:p>
            <a:r>
              <a:rPr lang="en-US" sz="2400" dirty="0"/>
              <a:t>I. </a:t>
            </a:r>
            <a:r>
              <a:rPr lang="en-US" sz="2400" b="1" dirty="0"/>
              <a:t>	</a:t>
            </a:r>
            <a:r>
              <a:rPr lang="en-US" sz="2400" dirty="0"/>
              <a:t>Procedural Oriented Language (3</a:t>
            </a:r>
            <a:r>
              <a:rPr lang="en-US" sz="2400" baseline="30000" dirty="0"/>
              <a:t>rd</a:t>
            </a:r>
            <a:r>
              <a:rPr lang="en-US" sz="2400" dirty="0"/>
              <a:t> Generation Language)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	Advantages of procedural oriented language: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	Disadvantages of procedural oriented language: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11C8C-0B5D-4C62-E0EB-C8AEABF0D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516" y="970672"/>
            <a:ext cx="8596668" cy="1547446"/>
          </a:xfrm>
        </p:spPr>
        <p:txBody>
          <a:bodyPr/>
          <a:lstStyle/>
          <a:p>
            <a:r>
              <a:rPr lang="en-US" dirty="0"/>
              <a:t>It uses English and mathematical statements to develop program</a:t>
            </a:r>
          </a:p>
          <a:p>
            <a:r>
              <a:rPr lang="en-US" dirty="0"/>
              <a:t>Designed to express the logic and the procedure of a problem</a:t>
            </a:r>
          </a:p>
          <a:p>
            <a:r>
              <a:rPr lang="en-US" dirty="0"/>
              <a:t>Able to solve variety of problem because of flexibility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C2E16E5C-687D-2DEB-6EC2-302603D165BB}"/>
              </a:ext>
            </a:extLst>
          </p:cNvPr>
          <p:cNvSpPr txBox="1">
            <a:spLocks/>
          </p:cNvSpPr>
          <p:nvPr/>
        </p:nvSpPr>
        <p:spPr>
          <a:xfrm>
            <a:off x="1983285" y="2986454"/>
            <a:ext cx="8596668" cy="1547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dirty="0"/>
              <a:t>Easier to develop and debug programs</a:t>
            </a:r>
          </a:p>
          <a:p>
            <a:pPr>
              <a:buFont typeface="+mj-lt"/>
              <a:buAutoNum type="arabicPeriod"/>
            </a:pPr>
            <a:r>
              <a:rPr lang="en-US" dirty="0"/>
              <a:t>Does not need to know the hardware architecture</a:t>
            </a:r>
          </a:p>
          <a:p>
            <a:pPr>
              <a:buFont typeface="+mj-lt"/>
              <a:buAutoNum type="arabicPeriod"/>
            </a:pPr>
            <a:r>
              <a:rPr lang="en-US" dirty="0"/>
              <a:t>More advanced and user friendly software can be developed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B0B426FA-691E-8872-488F-F6DB91ED9634}"/>
              </a:ext>
            </a:extLst>
          </p:cNvPr>
          <p:cNvSpPr txBox="1">
            <a:spLocks/>
          </p:cNvSpPr>
          <p:nvPr/>
        </p:nvSpPr>
        <p:spPr>
          <a:xfrm>
            <a:off x="1983285" y="4907865"/>
            <a:ext cx="7403259" cy="1547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dirty="0"/>
              <a:t>Programs cannot be executed directly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Execution of programs is slower</a:t>
            </a:r>
          </a:p>
          <a:p>
            <a:pPr>
              <a:buFont typeface="+mj-lt"/>
              <a:buAutoNum type="arabicPeriod"/>
            </a:pPr>
            <a:r>
              <a:rPr lang="en-US" dirty="0"/>
              <a:t>Translators like compiler and interpreter is required to translate into machine language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E602AD-46DD-D521-E06A-6535B1F7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3677-B31D-4269-ACE6-5DBE1DE5D5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3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F2E5D2-9469-D071-8F03-8F14C0A3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130" y="451513"/>
            <a:ext cx="8596668" cy="6313337"/>
          </a:xfrm>
        </p:spPr>
        <p:txBody>
          <a:bodyPr>
            <a:normAutofit/>
          </a:bodyPr>
          <a:lstStyle/>
          <a:p>
            <a:r>
              <a:rPr lang="en-US" sz="2400" dirty="0"/>
              <a:t>II.	Problem Oriented Language (4</a:t>
            </a:r>
            <a:r>
              <a:rPr lang="en-US" sz="2400" baseline="30000" dirty="0"/>
              <a:t>th</a:t>
            </a:r>
            <a:r>
              <a:rPr lang="en-US" sz="2400" dirty="0"/>
              <a:t> Generation Language)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	Advantages of Problem Oriented Language: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	Disadvantages of Problem Oriented Language: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		 		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A04F514-68E5-9054-DC8C-5B638FB34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516" y="970672"/>
            <a:ext cx="8596668" cy="1547446"/>
          </a:xfrm>
        </p:spPr>
        <p:txBody>
          <a:bodyPr/>
          <a:lstStyle/>
          <a:p>
            <a:r>
              <a:rPr lang="en-US" dirty="0"/>
              <a:t>It is the non procedural or problem oriented language</a:t>
            </a:r>
          </a:p>
          <a:p>
            <a:r>
              <a:rPr lang="en-US" dirty="0"/>
              <a:t>It is result oriented and includes database query language</a:t>
            </a:r>
          </a:p>
          <a:p>
            <a:r>
              <a:rPr lang="en-US" dirty="0"/>
              <a:t>It is high level programming language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7D24ED9-6F87-F6E0-8CFD-F0007FC6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3677-B31D-4269-ACE6-5DBE1DE5D5F8}" type="slidenum">
              <a:rPr lang="en-US" smtClean="0"/>
              <a:t>25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962F47B5-A2FE-BEE6-3068-C32F9B538C60}"/>
              </a:ext>
            </a:extLst>
          </p:cNvPr>
          <p:cNvSpPr txBox="1">
            <a:spLocks/>
          </p:cNvSpPr>
          <p:nvPr/>
        </p:nvSpPr>
        <p:spPr>
          <a:xfrm>
            <a:off x="1797666" y="3038622"/>
            <a:ext cx="8596668" cy="1301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dirty="0"/>
              <a:t>Easy to understand and learn</a:t>
            </a:r>
          </a:p>
          <a:p>
            <a:pPr>
              <a:buFont typeface="+mj-lt"/>
              <a:buAutoNum type="arabicPeriod"/>
            </a:pPr>
            <a:r>
              <a:rPr lang="en-US" dirty="0"/>
              <a:t>Increase speed for developing programs</a:t>
            </a:r>
          </a:p>
          <a:p>
            <a:pPr>
              <a:buFont typeface="+mj-lt"/>
              <a:buAutoNum type="arabicPeriod"/>
            </a:pPr>
            <a:r>
              <a:rPr lang="en-US" dirty="0"/>
              <a:t>Less chance of errors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7E0E39C5-569C-8EB0-1387-F9545AEB2E74}"/>
              </a:ext>
            </a:extLst>
          </p:cNvPr>
          <p:cNvSpPr txBox="1">
            <a:spLocks/>
          </p:cNvSpPr>
          <p:nvPr/>
        </p:nvSpPr>
        <p:spPr>
          <a:xfrm>
            <a:off x="1797666" y="4859041"/>
            <a:ext cx="8596668" cy="1547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dirty="0"/>
              <a:t>Translator should be used to translate codes into machine level language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Execution will be slow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1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C086F01B-FF1C-1280-E480-EB238DA05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876" y="340681"/>
            <a:ext cx="8596668" cy="6313337"/>
          </a:xfrm>
        </p:spPr>
        <p:txBody>
          <a:bodyPr>
            <a:normAutofit/>
          </a:bodyPr>
          <a:lstStyle/>
          <a:p>
            <a:r>
              <a:rPr lang="en-US" sz="2400" dirty="0"/>
              <a:t>III.	Natural Language (5</a:t>
            </a:r>
            <a:r>
              <a:rPr lang="en-US" sz="2400" baseline="30000" dirty="0"/>
              <a:t>th</a:t>
            </a:r>
            <a:r>
              <a:rPr lang="en-US" sz="2400" dirty="0"/>
              <a:t> Generation Language)	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	Advantages of Natural Language: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		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	Disadvantage of Natural Language: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5FB523D6-08E3-1944-2290-AF547FCBF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516" y="970672"/>
            <a:ext cx="8596668" cy="1547446"/>
          </a:xfrm>
        </p:spPr>
        <p:txBody>
          <a:bodyPr/>
          <a:lstStyle/>
          <a:p>
            <a:r>
              <a:rPr lang="en-US" dirty="0"/>
              <a:t>It uses normal English language for programming</a:t>
            </a:r>
          </a:p>
          <a:p>
            <a:r>
              <a:rPr lang="en-US" dirty="0"/>
              <a:t>It is based on the concept artificial intelligence</a:t>
            </a:r>
          </a:p>
          <a:p>
            <a:r>
              <a:rPr lang="en-US" dirty="0"/>
              <a:t>This language is still in developing stage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1E21093-B77C-1178-DDDB-3AB01FCD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3677-B31D-4269-ACE6-5DBE1DE5D5F8}" type="slidenum">
              <a:rPr lang="en-US" smtClean="0"/>
              <a:t>26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018F96E1-6A71-0D97-0502-BE825E084E94}"/>
              </a:ext>
            </a:extLst>
          </p:cNvPr>
          <p:cNvSpPr txBox="1">
            <a:spLocks/>
          </p:cNvSpPr>
          <p:nvPr/>
        </p:nvSpPr>
        <p:spPr>
          <a:xfrm>
            <a:off x="1797666" y="2655277"/>
            <a:ext cx="8596668" cy="1547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dirty="0"/>
              <a:t>Easier to develop and debug programs</a:t>
            </a:r>
          </a:p>
          <a:p>
            <a:pPr>
              <a:buFont typeface="+mj-lt"/>
              <a:buAutoNum type="arabicPeriod"/>
            </a:pPr>
            <a:r>
              <a:rPr lang="en-US" dirty="0"/>
              <a:t>More advanced and user friendly software can be developed</a:t>
            </a:r>
          </a:p>
          <a:p>
            <a:pPr>
              <a:buFont typeface="+mj-lt"/>
              <a:buAutoNum type="arabicPeriod"/>
            </a:pPr>
            <a:r>
              <a:rPr lang="en-US" dirty="0"/>
              <a:t>Machine independent language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5EA5D96B-3775-1100-655A-527CEEC7B13B}"/>
              </a:ext>
            </a:extLst>
          </p:cNvPr>
          <p:cNvSpPr txBox="1">
            <a:spLocks/>
          </p:cNvSpPr>
          <p:nvPr/>
        </p:nvSpPr>
        <p:spPr>
          <a:xfrm>
            <a:off x="1797666" y="4582924"/>
            <a:ext cx="8596668" cy="1547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dirty="0"/>
              <a:t>It uses translator to translate program into object code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Execution of program will be slow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8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xmlns="" id="{6141F697-1104-0F1A-AB8E-C54AA4F301D5}"/>
              </a:ext>
            </a:extLst>
          </p:cNvPr>
          <p:cNvGrpSpPr/>
          <p:nvPr/>
        </p:nvGrpSpPr>
        <p:grpSpPr>
          <a:xfrm>
            <a:off x="191442" y="805375"/>
            <a:ext cx="10568940" cy="5247249"/>
            <a:chOff x="266700" y="351376"/>
            <a:chExt cx="10568940" cy="440607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056BF946-BC4E-7D82-67F1-BDC7EA4C3030}"/>
                </a:ext>
              </a:extLst>
            </p:cNvPr>
            <p:cNvSpPr txBox="1"/>
            <p:nvPr/>
          </p:nvSpPr>
          <p:spPr>
            <a:xfrm>
              <a:off x="3193366" y="351376"/>
              <a:ext cx="444539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Software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64A296A7-6D41-B938-0733-BBB32434D71B}"/>
                </a:ext>
              </a:extLst>
            </p:cNvPr>
            <p:cNvSpPr txBox="1"/>
            <p:nvPr/>
          </p:nvSpPr>
          <p:spPr>
            <a:xfrm>
              <a:off x="1406769" y="1547446"/>
              <a:ext cx="2715065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Application Software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DEC5830D-E5DB-9D77-B2B0-FA7DDFCEFF1D}"/>
                </a:ext>
              </a:extLst>
            </p:cNvPr>
            <p:cNvSpPr txBox="1"/>
            <p:nvPr/>
          </p:nvSpPr>
          <p:spPr>
            <a:xfrm>
              <a:off x="6715565" y="1521095"/>
              <a:ext cx="2715065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System Software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546CD027-7DC2-80D3-0B5A-D6C3D92C7C3F}"/>
                </a:ext>
              </a:extLst>
            </p:cNvPr>
            <p:cNvSpPr txBox="1"/>
            <p:nvPr/>
          </p:nvSpPr>
          <p:spPr>
            <a:xfrm>
              <a:off x="266700" y="2901832"/>
              <a:ext cx="2011680" cy="5623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Tailored Software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091E0E2C-C3CA-D4CE-262C-B09749F8F75B}"/>
                </a:ext>
              </a:extLst>
            </p:cNvPr>
            <p:cNvSpPr txBox="1"/>
            <p:nvPr/>
          </p:nvSpPr>
          <p:spPr>
            <a:xfrm>
              <a:off x="2643553" y="2901829"/>
              <a:ext cx="2011680" cy="5623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Packaged Software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37B095BA-AB2E-B6E5-66E4-56B6E5202E13}"/>
                </a:ext>
              </a:extLst>
            </p:cNvPr>
            <p:cNvSpPr txBox="1"/>
            <p:nvPr/>
          </p:nvSpPr>
          <p:spPr>
            <a:xfrm>
              <a:off x="6989297" y="2901831"/>
              <a:ext cx="1695159" cy="646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Language Translator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0BCB5433-9974-918D-1759-142761E5F948}"/>
                </a:ext>
              </a:extLst>
            </p:cNvPr>
            <p:cNvSpPr txBox="1"/>
            <p:nvPr/>
          </p:nvSpPr>
          <p:spPr>
            <a:xfrm>
              <a:off x="5020407" y="2927952"/>
              <a:ext cx="1695158" cy="646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Operating System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E45F45D5-CEEB-AD59-8FF7-6104CF63B2E9}"/>
                </a:ext>
              </a:extLst>
            </p:cNvPr>
            <p:cNvSpPr txBox="1"/>
            <p:nvPr/>
          </p:nvSpPr>
          <p:spPr>
            <a:xfrm>
              <a:off x="8958188" y="2901830"/>
              <a:ext cx="1877452" cy="646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Utility Software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3BAF141A-CF44-4785-8C8E-D83F397E233C}"/>
                </a:ext>
              </a:extLst>
            </p:cNvPr>
            <p:cNvSpPr txBox="1"/>
            <p:nvPr/>
          </p:nvSpPr>
          <p:spPr>
            <a:xfrm>
              <a:off x="5500470" y="4388118"/>
              <a:ext cx="1397388" cy="335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Assembler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4478B31-22D0-786A-DFF8-2FBF82B3C750}"/>
                </a:ext>
              </a:extLst>
            </p:cNvPr>
            <p:cNvSpPr txBox="1"/>
            <p:nvPr/>
          </p:nvSpPr>
          <p:spPr>
            <a:xfrm>
              <a:off x="7077220" y="4388118"/>
              <a:ext cx="133643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Complier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10E93EB4-97AB-EB24-06A6-96B8FC503886}"/>
                </a:ext>
              </a:extLst>
            </p:cNvPr>
            <p:cNvSpPr txBox="1"/>
            <p:nvPr/>
          </p:nvSpPr>
          <p:spPr>
            <a:xfrm>
              <a:off x="8620562" y="4388118"/>
              <a:ext cx="1617745" cy="3101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Interpreter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EFC68AE5-767E-4D58-DFBB-C4FBA8BF7ABD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5416061" y="720708"/>
              <a:ext cx="1" cy="4609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0918B0CB-C8A0-BA8E-C614-BE2AD2B8970C}"/>
                </a:ext>
              </a:extLst>
            </p:cNvPr>
            <p:cNvCxnSpPr/>
            <p:nvPr/>
          </p:nvCxnSpPr>
          <p:spPr>
            <a:xfrm flipH="1">
              <a:off x="7836876" y="3548161"/>
              <a:ext cx="1" cy="4609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36B40D90-2812-10D7-FE95-0F0F3B7A2FA6}"/>
                </a:ext>
              </a:extLst>
            </p:cNvPr>
            <p:cNvCxnSpPr/>
            <p:nvPr/>
          </p:nvCxnSpPr>
          <p:spPr>
            <a:xfrm flipH="1">
              <a:off x="8076613" y="1890427"/>
              <a:ext cx="1" cy="4609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69E57697-8AA1-6380-C23C-B8DA2CF80FD3}"/>
                </a:ext>
              </a:extLst>
            </p:cNvPr>
            <p:cNvCxnSpPr>
              <a:cxnSpLocks/>
            </p:cNvCxnSpPr>
            <p:nvPr/>
          </p:nvCxnSpPr>
          <p:spPr>
            <a:xfrm>
              <a:off x="2764300" y="1181686"/>
              <a:ext cx="530879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17E3179C-AE86-1144-F046-F1FD42FBCEAF}"/>
                </a:ext>
              </a:extLst>
            </p:cNvPr>
            <p:cNvCxnSpPr>
              <a:cxnSpLocks/>
            </p:cNvCxnSpPr>
            <p:nvPr/>
          </p:nvCxnSpPr>
          <p:spPr>
            <a:xfrm>
              <a:off x="1272540" y="2377756"/>
              <a:ext cx="237685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68567B6E-A7D9-C630-FF56-F172EE1310A4}"/>
                </a:ext>
              </a:extLst>
            </p:cNvPr>
            <p:cNvCxnSpPr>
              <a:cxnSpLocks/>
            </p:cNvCxnSpPr>
            <p:nvPr/>
          </p:nvCxnSpPr>
          <p:spPr>
            <a:xfrm>
              <a:off x="5867986" y="2351406"/>
              <a:ext cx="402892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xmlns="" id="{9C0D2048-1E88-970A-0482-FF5BDF21593C}"/>
                </a:ext>
              </a:extLst>
            </p:cNvPr>
            <p:cNvCxnSpPr>
              <a:endCxn id="6" idx="0"/>
            </p:cNvCxnSpPr>
            <p:nvPr/>
          </p:nvCxnSpPr>
          <p:spPr>
            <a:xfrm>
              <a:off x="2764300" y="1181686"/>
              <a:ext cx="2" cy="3657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xmlns="" id="{E347CE7C-42FB-C26C-6DF6-59D0F1569641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8067821" y="1175704"/>
              <a:ext cx="5277" cy="34539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43BF606F-8B4E-A3EE-A567-42EB920CF641}"/>
                </a:ext>
              </a:extLst>
            </p:cNvPr>
            <p:cNvCxnSpPr/>
            <p:nvPr/>
          </p:nvCxnSpPr>
          <p:spPr>
            <a:xfrm flipH="1">
              <a:off x="2502289" y="1918719"/>
              <a:ext cx="1" cy="4609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xmlns="" id="{F5A0085E-3ADC-1066-EA86-3DDAE27AAB5E}"/>
                </a:ext>
              </a:extLst>
            </p:cNvPr>
            <p:cNvCxnSpPr/>
            <p:nvPr/>
          </p:nvCxnSpPr>
          <p:spPr>
            <a:xfrm>
              <a:off x="3649393" y="2377754"/>
              <a:ext cx="0" cy="5240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xmlns="" id="{60B0F51A-83B1-8519-42DA-E9D72D03036F}"/>
                </a:ext>
              </a:extLst>
            </p:cNvPr>
            <p:cNvCxnSpPr/>
            <p:nvPr/>
          </p:nvCxnSpPr>
          <p:spPr>
            <a:xfrm>
              <a:off x="1272540" y="2377754"/>
              <a:ext cx="0" cy="5240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xmlns="" id="{0DFE9E9C-9929-F79E-4EDE-945B3EFFC0D3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5867986" y="2351405"/>
              <a:ext cx="0" cy="5765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xmlns="" id="{18661372-82B7-6AEE-0760-1A99F74197D6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flipH="1">
              <a:off x="7836877" y="2351405"/>
              <a:ext cx="5713" cy="5504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xmlns="" id="{8184FEA4-9F69-27A7-3EE4-166E0020793E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9896328" y="2351404"/>
              <a:ext cx="586" cy="5504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71EEA710-EDFF-54A1-31FE-999AB2E1C750}"/>
                </a:ext>
              </a:extLst>
            </p:cNvPr>
            <p:cNvCxnSpPr>
              <a:cxnSpLocks/>
            </p:cNvCxnSpPr>
            <p:nvPr/>
          </p:nvCxnSpPr>
          <p:spPr>
            <a:xfrm>
              <a:off x="6229641" y="4009139"/>
              <a:ext cx="306968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xmlns="" id="{0BEB1674-933F-790C-D9A5-B724B1B699C0}"/>
                </a:ext>
              </a:extLst>
            </p:cNvPr>
            <p:cNvCxnSpPr>
              <a:cxnSpLocks/>
            </p:cNvCxnSpPr>
            <p:nvPr/>
          </p:nvCxnSpPr>
          <p:spPr>
            <a:xfrm>
              <a:off x="6229641" y="4009139"/>
              <a:ext cx="0" cy="3789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xmlns="" id="{6FC10CAB-3221-082C-6F6D-0A7029761455}"/>
                </a:ext>
              </a:extLst>
            </p:cNvPr>
            <p:cNvCxnSpPr>
              <a:cxnSpLocks/>
            </p:cNvCxnSpPr>
            <p:nvPr/>
          </p:nvCxnSpPr>
          <p:spPr>
            <a:xfrm>
              <a:off x="7836876" y="4009138"/>
              <a:ext cx="0" cy="3789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xmlns="" id="{98614262-533E-571C-FA6D-20F707BCDE54}"/>
                </a:ext>
              </a:extLst>
            </p:cNvPr>
            <p:cNvCxnSpPr>
              <a:cxnSpLocks/>
            </p:cNvCxnSpPr>
            <p:nvPr/>
          </p:nvCxnSpPr>
          <p:spPr>
            <a:xfrm>
              <a:off x="9292292" y="4009138"/>
              <a:ext cx="0" cy="3789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3CDDA49-90A8-418D-324F-AD35EDF4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3677-B31D-4269-ACE6-5DBE1DE5D5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FC7F70-0B25-493A-E8E1-923B76D8E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computer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C8C4A7-3F11-3473-1A61-C480BE542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2529"/>
            <a:ext cx="8596668" cy="4268833"/>
          </a:xfrm>
        </p:spPr>
        <p:txBody>
          <a:bodyPr>
            <a:normAutofit/>
          </a:bodyPr>
          <a:lstStyle/>
          <a:p>
            <a:r>
              <a:rPr lang="en-US" sz="2000" b="1" dirty="0"/>
              <a:t>Application Software</a:t>
            </a:r>
          </a:p>
          <a:p>
            <a:pPr lvl="1">
              <a:buAutoNum type="arabicPeriod"/>
            </a:pPr>
            <a:r>
              <a:rPr lang="en-US" sz="1800" dirty="0"/>
              <a:t>Tailored software</a:t>
            </a:r>
          </a:p>
          <a:p>
            <a:pPr lvl="1">
              <a:buAutoNum type="arabicPeriod"/>
            </a:pPr>
            <a:r>
              <a:rPr lang="en-US" sz="1800" dirty="0"/>
              <a:t>Packaged software</a:t>
            </a:r>
          </a:p>
          <a:p>
            <a:r>
              <a:rPr lang="en-US" sz="2000" b="1" dirty="0"/>
              <a:t>System Software</a:t>
            </a:r>
          </a:p>
          <a:p>
            <a:pPr lvl="1">
              <a:buAutoNum type="arabicPeriod"/>
            </a:pPr>
            <a:r>
              <a:rPr lang="en-US" sz="1800" dirty="0"/>
              <a:t>Operating software</a:t>
            </a:r>
          </a:p>
          <a:p>
            <a:pPr lvl="1">
              <a:buAutoNum type="arabicPeriod"/>
            </a:pPr>
            <a:r>
              <a:rPr lang="en-US" sz="1800" dirty="0"/>
              <a:t>Language translator</a:t>
            </a:r>
          </a:p>
          <a:p>
            <a:pPr marL="1657350" lvl="3" indent="-285750">
              <a:buAutoNum type="romanLcPeriod"/>
            </a:pPr>
            <a:r>
              <a:rPr lang="en-US" sz="1800" dirty="0"/>
              <a:t>Assembler</a:t>
            </a:r>
          </a:p>
          <a:p>
            <a:pPr marL="1657350" lvl="3" indent="-285750">
              <a:buAutoNum type="romanLcPeriod"/>
            </a:pPr>
            <a:r>
              <a:rPr lang="en-US" sz="1800" dirty="0"/>
              <a:t>Compiler</a:t>
            </a:r>
          </a:p>
          <a:p>
            <a:pPr marL="1657350" lvl="3" indent="-285750">
              <a:buAutoNum type="romanLcPeriod"/>
            </a:pPr>
            <a:r>
              <a:rPr lang="en-US" sz="1800" dirty="0"/>
              <a:t>Interpreter</a:t>
            </a:r>
          </a:p>
          <a:p>
            <a:pPr lvl="1">
              <a:buAutoNum type="arabicPeriod"/>
            </a:pPr>
            <a:r>
              <a:rPr lang="en-US" sz="1800" dirty="0"/>
              <a:t>Utility Software</a:t>
            </a:r>
          </a:p>
          <a:p>
            <a:pPr marL="1657350" lvl="3" indent="-285750">
              <a:buAutoNum type="romanLcPeriod"/>
            </a:pPr>
            <a:endParaRPr lang="en-US" sz="1600" dirty="0"/>
          </a:p>
          <a:p>
            <a:pPr marL="1371600" lvl="3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5F012FE-AAB7-F463-7061-6C073715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3677-B31D-4269-ACE6-5DBE1DE5D5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4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DD4D50-765F-A4A6-4F6B-E35F5AAF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E86DCA-E24E-1F8B-8C8A-66CB10704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793" y="1463039"/>
            <a:ext cx="8596668" cy="1608823"/>
          </a:xfrm>
        </p:spPr>
        <p:txBody>
          <a:bodyPr>
            <a:normAutofit fontScale="85000" lnSpcReduction="20000"/>
          </a:bodyPr>
          <a:lstStyle/>
          <a:p>
            <a:r>
              <a:rPr lang="en-GB" sz="2100" dirty="0">
                <a:solidFill>
                  <a:schemeClr val="tx1"/>
                </a:solidFill>
              </a:rPr>
              <a:t>A</a:t>
            </a:r>
            <a:r>
              <a:rPr lang="en-GB" sz="2100" i="0" dirty="0">
                <a:solidFill>
                  <a:schemeClr val="tx1"/>
                </a:solidFill>
                <a:effectLst/>
              </a:rPr>
              <a:t> computer software package that performs a specific function directly for an end user or, in some cases, for another application</a:t>
            </a:r>
          </a:p>
          <a:p>
            <a:r>
              <a:rPr lang="en-GB" sz="2100" dirty="0">
                <a:solidFill>
                  <a:schemeClr val="tx1"/>
                </a:solidFill>
              </a:rPr>
              <a:t>Types of application software:</a:t>
            </a:r>
          </a:p>
          <a:p>
            <a:pPr lvl="1"/>
            <a:r>
              <a:rPr lang="en-GB" sz="2100" i="0" dirty="0">
                <a:solidFill>
                  <a:schemeClr val="tx1"/>
                </a:solidFill>
                <a:effectLst/>
              </a:rPr>
              <a:t>Tailored Software / Customize Software</a:t>
            </a:r>
          </a:p>
          <a:p>
            <a:pPr lvl="1"/>
            <a:r>
              <a:rPr lang="en-GB" sz="2100" dirty="0">
                <a:solidFill>
                  <a:schemeClr val="tx1"/>
                </a:solidFill>
              </a:rPr>
              <a:t>Packaged Software / General purpose software</a:t>
            </a:r>
            <a:endParaRPr lang="en-GB" sz="2100" i="0" dirty="0">
              <a:solidFill>
                <a:schemeClr val="tx1"/>
              </a:solidFill>
              <a:effectLst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7A5E2B3-48D3-D7FA-66E3-8295B4CC8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850" y="3634801"/>
            <a:ext cx="3341076" cy="22608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4C44D67E-5230-984B-0A83-2570A39EE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58" y="3559127"/>
            <a:ext cx="3990274" cy="241215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BD5EA76-6DD2-767C-B382-F0264222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3677-B31D-4269-ACE6-5DBE1DE5D5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1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00AAD7C0-4796-313B-BE0F-D03820F85762}"/>
              </a:ext>
            </a:extLst>
          </p:cNvPr>
          <p:cNvSpPr txBox="1">
            <a:spLocks/>
          </p:cNvSpPr>
          <p:nvPr/>
        </p:nvSpPr>
        <p:spPr>
          <a:xfrm>
            <a:off x="677334" y="626091"/>
            <a:ext cx="8596668" cy="6039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Tailored software (customized software)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20B3756C-DD82-3DE4-E2D8-408C7CC4E65F}"/>
              </a:ext>
            </a:extLst>
          </p:cNvPr>
          <p:cNvSpPr txBox="1">
            <a:spLocks/>
          </p:cNvSpPr>
          <p:nvPr/>
        </p:nvSpPr>
        <p:spPr>
          <a:xfrm>
            <a:off x="677334" y="1420290"/>
            <a:ext cx="8596668" cy="8507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</a:t>
            </a:r>
            <a:r>
              <a:rPr lang="en-GB" i="0" dirty="0">
                <a:solidFill>
                  <a:schemeClr val="tx1"/>
                </a:solidFill>
                <a:effectLst/>
              </a:rPr>
              <a:t>oftware that has been developed specifically for a single person, company, or organization</a:t>
            </a:r>
          </a:p>
          <a:p>
            <a:r>
              <a:rPr lang="en-GB" dirty="0">
                <a:solidFill>
                  <a:schemeClr val="tx1"/>
                </a:solidFill>
              </a:rPr>
              <a:t>For example the software used by school\ college, banks etc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6384CCE3-474E-BBA0-A01E-9CAA43117C93}"/>
              </a:ext>
            </a:extLst>
          </p:cNvPr>
          <p:cNvSpPr txBox="1">
            <a:spLocks/>
          </p:cNvSpPr>
          <p:nvPr/>
        </p:nvSpPr>
        <p:spPr>
          <a:xfrm>
            <a:off x="677334" y="2651551"/>
            <a:ext cx="8596668" cy="6039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Packaged software (general purpose Software)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BE881237-B9A3-48DB-4A7A-B4ECA908C154}"/>
              </a:ext>
            </a:extLst>
          </p:cNvPr>
          <p:cNvSpPr txBox="1">
            <a:spLocks/>
          </p:cNvSpPr>
          <p:nvPr/>
        </p:nvSpPr>
        <p:spPr>
          <a:xfrm>
            <a:off x="677334" y="3524685"/>
            <a:ext cx="8596668" cy="975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C</a:t>
            </a:r>
            <a:r>
              <a:rPr lang="en-GB" b="0" i="0" dirty="0">
                <a:solidFill>
                  <a:schemeClr val="tx1"/>
                </a:solidFill>
                <a:effectLst/>
              </a:rPr>
              <a:t>ollection of programs that perform similar functions or have similar features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</a:rPr>
              <a:t>Most famous example of this kind of software </a:t>
            </a:r>
            <a:r>
              <a:rPr lang="en-GB" dirty="0">
                <a:solidFill>
                  <a:schemeClr val="tx1"/>
                </a:solidFill>
              </a:rPr>
              <a:t>are</a:t>
            </a:r>
            <a:r>
              <a:rPr lang="en-GB" b="0" i="0" dirty="0">
                <a:solidFill>
                  <a:schemeClr val="tx1"/>
                </a:solidFill>
                <a:effectLst/>
              </a:rPr>
              <a:t> Microsoft Office, Adobe package etc.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47FE752-2803-CAE0-C296-FAEB8BC50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74" y="4769180"/>
            <a:ext cx="3162858" cy="17415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82FCDA7-FC7C-83B1-69B9-F576EC3E8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912" y="4769180"/>
            <a:ext cx="3526696" cy="174151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4826C21-08F7-6F27-35D4-3350CFF2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3677-B31D-4269-ACE6-5DBE1DE5D5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7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A6577D-0A47-554C-85C7-50F74878A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/>
          <a:lstStyle/>
          <a:p>
            <a:r>
              <a:rPr lang="en-US" dirty="0"/>
              <a:t>System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42DF88-55D5-2090-87F8-84079B65D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9649"/>
            <a:ext cx="8596668" cy="445171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</a:t>
            </a:r>
            <a:r>
              <a:rPr lang="en-GB" i="0" dirty="0">
                <a:solidFill>
                  <a:schemeClr val="tx1"/>
                </a:solidFill>
                <a:effectLst/>
              </a:rPr>
              <a:t> type of computer program that is designed to run a computer's hardware and application programs</a:t>
            </a:r>
          </a:p>
          <a:p>
            <a:r>
              <a:rPr lang="en-GB" dirty="0">
                <a:solidFill>
                  <a:schemeClr val="tx1"/>
                </a:solidFill>
              </a:rPr>
              <a:t>Types of system software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Operating system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Language translator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Utility software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3960547-14E2-E26D-6260-DE4790096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743" y="4322194"/>
            <a:ext cx="5344645" cy="184577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379D990-1539-9904-C15E-83907CEC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3677-B31D-4269-ACE6-5DBE1DE5D5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3AB092-B142-7C93-8D83-2A587C84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102"/>
          </a:xfrm>
        </p:spPr>
        <p:txBody>
          <a:bodyPr/>
          <a:lstStyle/>
          <a:p>
            <a:r>
              <a:rPr lang="en-US" dirty="0"/>
              <a:t>Operating system (OS)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588738-9D7B-CBE9-A183-11E2A7BBB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724" y="1392702"/>
            <a:ext cx="8596668" cy="3880773"/>
          </a:xfrm>
        </p:spPr>
        <p:txBody>
          <a:bodyPr/>
          <a:lstStyle/>
          <a:p>
            <a:r>
              <a:rPr lang="en-US" dirty="0"/>
              <a:t>A program that controls the  execution of application</a:t>
            </a:r>
          </a:p>
          <a:p>
            <a:r>
              <a:rPr lang="en-US" dirty="0"/>
              <a:t>Acts as an interface between application and computer hardware</a:t>
            </a:r>
          </a:p>
          <a:p>
            <a:r>
              <a:rPr lang="en-US" dirty="0"/>
              <a:t>Examples : Mac OS, Windows, Linux, ubuntu, Apple iOS,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Types of OS:</a:t>
            </a:r>
          </a:p>
          <a:p>
            <a:pPr lvl="1"/>
            <a:r>
              <a:rPr lang="en-US" dirty="0"/>
              <a:t>Based on mode of user</a:t>
            </a:r>
          </a:p>
          <a:p>
            <a:pPr lvl="1"/>
            <a:r>
              <a:rPr lang="en-US" dirty="0"/>
              <a:t>Based on processing method</a:t>
            </a:r>
          </a:p>
          <a:p>
            <a:pPr lvl="1"/>
            <a:r>
              <a:rPr lang="en-US" dirty="0"/>
              <a:t>Based on user interface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7FDA9F3-44D3-1F35-EF19-9A41B7D9C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077" y="4272621"/>
            <a:ext cx="5654172" cy="238535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C664E18-116B-98C1-92D9-6D68AAA6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3677-B31D-4269-ACE6-5DBE1DE5D5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F9BAA7-52FF-BC6A-3F40-E082ED99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Operating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AC42D3-8D42-03FC-AC50-445B42C52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1515"/>
            <a:ext cx="9352786" cy="492369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b="1" dirty="0"/>
              <a:t>Based on mode of user</a:t>
            </a:r>
          </a:p>
          <a:p>
            <a:pPr marL="800100" lvl="1" indent="-400050">
              <a:buFont typeface="+mj-lt"/>
              <a:buAutoNum type="romanUcPeriod"/>
            </a:pPr>
            <a:r>
              <a:rPr lang="en-US" dirty="0"/>
              <a:t>Single user</a:t>
            </a:r>
          </a:p>
          <a:p>
            <a:pPr marL="800100" lvl="1" indent="-400050">
              <a:buFont typeface="+mj-lt"/>
              <a:buAutoNum type="romanUcPeriod"/>
            </a:pPr>
            <a:r>
              <a:rPr lang="en-US" dirty="0"/>
              <a:t>Multi user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/>
              <a:t>Based on processing method</a:t>
            </a:r>
          </a:p>
          <a:p>
            <a:pPr marL="800100" lvl="1" indent="-400050">
              <a:buFont typeface="+mj-lt"/>
              <a:buAutoNum type="romanUcPeriod"/>
            </a:pPr>
            <a:r>
              <a:rPr lang="en-US" dirty="0"/>
              <a:t>Batch processing</a:t>
            </a:r>
          </a:p>
          <a:p>
            <a:pPr marL="800100" lvl="1" indent="-400050">
              <a:buFont typeface="+mj-lt"/>
              <a:buAutoNum type="romanUcPeriod"/>
            </a:pPr>
            <a:r>
              <a:rPr lang="en-US" dirty="0"/>
              <a:t>Multi tasking</a:t>
            </a:r>
          </a:p>
          <a:p>
            <a:pPr marL="800100" lvl="1" indent="-400050">
              <a:buFont typeface="+mj-lt"/>
              <a:buAutoNum type="romanUcPeriod"/>
            </a:pPr>
            <a:r>
              <a:rPr lang="en-US" dirty="0"/>
              <a:t>Multi programming </a:t>
            </a:r>
          </a:p>
          <a:p>
            <a:pPr marL="800100" lvl="1" indent="-400050">
              <a:buFont typeface="+mj-lt"/>
              <a:buAutoNum type="romanUcPeriod"/>
            </a:pPr>
            <a:r>
              <a:rPr lang="en-US" dirty="0"/>
              <a:t>Multi processing</a:t>
            </a:r>
          </a:p>
          <a:p>
            <a:pPr marL="800100" lvl="1" indent="-400050">
              <a:buFont typeface="+mj-lt"/>
              <a:buAutoNum type="romanUcPeriod"/>
            </a:pPr>
            <a:r>
              <a:rPr lang="en-US" dirty="0"/>
              <a:t>Time sharing</a:t>
            </a:r>
          </a:p>
          <a:p>
            <a:pPr marL="800100" lvl="1" indent="-400050">
              <a:buFont typeface="+mj-lt"/>
              <a:buAutoNum type="romanUcPeriod"/>
            </a:pPr>
            <a:r>
              <a:rPr lang="en-US" dirty="0"/>
              <a:t>Embedded operating system</a:t>
            </a:r>
          </a:p>
          <a:p>
            <a:pPr marL="800100" lvl="1" indent="-400050">
              <a:buFont typeface="+mj-lt"/>
              <a:buAutoNum type="romanUcPeriod"/>
            </a:pPr>
            <a:r>
              <a:rPr lang="en-US" dirty="0"/>
              <a:t>Real time operating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/>
              <a:t>Based on user interface</a:t>
            </a:r>
          </a:p>
          <a:p>
            <a:pPr marL="800100" lvl="1" indent="-400050">
              <a:buFont typeface="+mj-lt"/>
              <a:buAutoNum type="romanUcPeriod"/>
            </a:pPr>
            <a:r>
              <a:rPr lang="en-US" dirty="0"/>
              <a:t>GUI(Graphical User Interface)</a:t>
            </a:r>
          </a:p>
          <a:p>
            <a:pPr marL="800100" lvl="1" indent="-400050">
              <a:buFont typeface="+mj-lt"/>
              <a:buAutoNum type="romanUcPeriod"/>
            </a:pPr>
            <a:r>
              <a:rPr lang="en-US" dirty="0"/>
              <a:t>CUI(Character User Interface)</a:t>
            </a:r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43ADD49-570D-B4AB-A142-1CF4D3A4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3677-B31D-4269-ACE6-5DBE1DE5D5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1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952</TotalTime>
  <Words>1212</Words>
  <Application>Microsoft Office PowerPoint</Application>
  <PresentationFormat>Widescreen</PresentationFormat>
  <Paragraphs>264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Adobe Fangsong Std R</vt:lpstr>
      <vt:lpstr>-apple-system</vt:lpstr>
      <vt:lpstr>Arial</vt:lpstr>
      <vt:lpstr>Calibri</vt:lpstr>
      <vt:lpstr>inter-regular</vt:lpstr>
      <vt:lpstr>Trebuchet MS</vt:lpstr>
      <vt:lpstr>Wingdings</vt:lpstr>
      <vt:lpstr>Wingdings 3</vt:lpstr>
      <vt:lpstr>Facet</vt:lpstr>
      <vt:lpstr>Presentation on Computer Software</vt:lpstr>
      <vt:lpstr>What is Software?</vt:lpstr>
      <vt:lpstr>PowerPoint Presentation</vt:lpstr>
      <vt:lpstr>Types of computer software</vt:lpstr>
      <vt:lpstr>Application Software</vt:lpstr>
      <vt:lpstr>PowerPoint Presentation</vt:lpstr>
      <vt:lpstr>System Software</vt:lpstr>
      <vt:lpstr>Operating system (OS)</vt:lpstr>
      <vt:lpstr>Types of Operating Software</vt:lpstr>
      <vt:lpstr>Functions of OS</vt:lpstr>
      <vt:lpstr>Input/Output Management</vt:lpstr>
      <vt:lpstr>PowerPoint Presentation</vt:lpstr>
      <vt:lpstr>Process Management</vt:lpstr>
      <vt:lpstr>Objectives of OS</vt:lpstr>
      <vt:lpstr>Language translator</vt:lpstr>
      <vt:lpstr>Assembler </vt:lpstr>
      <vt:lpstr>Utility Software</vt:lpstr>
      <vt:lpstr>Programming Language</vt:lpstr>
      <vt:lpstr>PowerPoint Presentation</vt:lpstr>
      <vt:lpstr>Low Level Language</vt:lpstr>
      <vt:lpstr>PowerPoint Presentation</vt:lpstr>
      <vt:lpstr>II.  Assembly Language (2nd Generation Language          Advantages of Assembly Language:          Disadvantages of Assembly Language:                 </vt:lpstr>
      <vt:lpstr>High Level Language</vt:lpstr>
      <vt:lpstr>I.  Procedural Oriented Language (3rd Generation Language)        Advantages of procedural oriented language:       Disadvantages of procedural oriented language:    </vt:lpstr>
      <vt:lpstr>II. Problem Oriented Language (4th Generation Language)        Advantages of Problem Oriented Language:       Disadvantages of Problem Oriented Language:        </vt:lpstr>
      <vt:lpstr>III. Natural Language (5th Generation Language)        Advantages of Natural Language:          Disadvantage of Natural Language: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Computer Software</dc:title>
  <dc:creator>Shreeson shrestha</dc:creator>
  <cp:lastModifiedBy>nccs</cp:lastModifiedBy>
  <cp:revision>82</cp:revision>
  <dcterms:created xsi:type="dcterms:W3CDTF">2022-05-20T16:15:02Z</dcterms:created>
  <dcterms:modified xsi:type="dcterms:W3CDTF">2022-05-27T05:42:57Z</dcterms:modified>
</cp:coreProperties>
</file>