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1"/>
  </p:sldMasterIdLst>
  <p:notesMasterIdLst>
    <p:notesMasterId r:id="rId28"/>
  </p:notesMasterIdLst>
  <p:sldIdLst>
    <p:sldId id="256" r:id="rId2"/>
    <p:sldId id="281" r:id="rId3"/>
    <p:sldId id="282" r:id="rId4"/>
    <p:sldId id="283" r:id="rId5"/>
    <p:sldId id="284" r:id="rId6"/>
    <p:sldId id="285" r:id="rId7"/>
    <p:sldId id="286" r:id="rId8"/>
    <p:sldId id="257" r:id="rId9"/>
    <p:sldId id="258" r:id="rId10"/>
    <p:sldId id="262" r:id="rId11"/>
    <p:sldId id="261" r:id="rId12"/>
    <p:sldId id="266" r:id="rId13"/>
    <p:sldId id="263" r:id="rId14"/>
    <p:sldId id="264" r:id="rId15"/>
    <p:sldId id="265" r:id="rId16"/>
    <p:sldId id="259" r:id="rId17"/>
    <p:sldId id="268" r:id="rId18"/>
    <p:sldId id="269" r:id="rId19"/>
    <p:sldId id="274" r:id="rId20"/>
    <p:sldId id="260" r:id="rId21"/>
    <p:sldId id="271" r:id="rId22"/>
    <p:sldId id="272" r:id="rId23"/>
    <p:sldId id="273" r:id="rId24"/>
    <p:sldId id="270" r:id="rId25"/>
    <p:sldId id="278"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gion" initials="L" lastIdx="4" clrIdx="0">
    <p:extLst>
      <p:ext uri="{19B8F6BF-5375-455C-9EA6-DF929625EA0E}">
        <p15:presenceInfo xmlns:p15="http://schemas.microsoft.com/office/powerpoint/2012/main" userId="Leg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196" autoAdjust="0"/>
  </p:normalViewPr>
  <p:slideViewPr>
    <p:cSldViewPr snapToGrid="0">
      <p:cViewPr varScale="1">
        <p:scale>
          <a:sx n="67" d="100"/>
          <a:sy n="67" d="100"/>
        </p:scale>
        <p:origin x="9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F1ED9-6AF2-460C-9FB4-B97E4903A4F9}"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92FBD-5041-43B4-BB8B-4FF291CC2351}" type="slidenum">
              <a:rPr lang="en-US" smtClean="0"/>
              <a:t>‹#›</a:t>
            </a:fld>
            <a:endParaRPr lang="en-US"/>
          </a:p>
        </p:txBody>
      </p:sp>
    </p:spTree>
    <p:extLst>
      <p:ext uri="{BB962C8B-B14F-4D97-AF65-F5344CB8AC3E}">
        <p14:creationId xmlns:p14="http://schemas.microsoft.com/office/powerpoint/2010/main" val="1748674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76D2B0-E0BD-4876-B811-571C36AE2FCF}"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2126923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134A7-B112-487D-8D77-2C92A7877505}"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21204495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D134A7-B112-487D-8D77-2C92A7877505}"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17616968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D134A7-B112-487D-8D77-2C92A7877505}"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09101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134A7-B112-487D-8D77-2C92A7877505}"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321957058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D134A7-B112-487D-8D77-2C92A7877505}" type="datetime1">
              <a:rPr lang="en-US" smtClean="0"/>
              <a:t>5/27/2022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36784250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D134A7-B112-487D-8D77-2C92A7877505}" type="datetime1">
              <a:rPr lang="en-US" smtClean="0"/>
              <a:t>5/27/2022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111157144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5204F-B0C4-4B58-BD41-2BC2B7A410A9}"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3048177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564C2-2996-4AB9-BAD5-7A2AB8C59195}"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2407781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122D20-23CB-49B7-99E0-30FB37381FA0}"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34062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FBB11-6210-4578-9F9C-43565CB53D89}"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3546974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CFC787-6B02-4BE7-BE57-AB4930AA9A68}"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4287612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51670-B045-4EB5-BED7-F47C6C943EFF}" type="datetime1">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1606556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B5AEC5-5838-447A-9C08-47956E9EA6D1}" type="datetime1">
              <a:rPr lang="en-US" smtClean="0"/>
              <a:t>5/27/2022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4118985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024656-E167-4C51-87B3-45AE59374AC7}" type="datetime1">
              <a:rPr lang="en-US" smtClean="0"/>
              <a:t>5/27/2022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983384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A397E3-8FF2-4B21-96DE-9635D4B95275}" type="datetime1">
              <a:rPr lang="en-US" smtClean="0"/>
              <a:t>5/27/2022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1063738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24E0E-5407-49C1-BD01-E47E99047ECB}"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BECFA-0713-47AA-B3CB-C60344B33A16}" type="slidenum">
              <a:rPr lang="en-US" smtClean="0"/>
              <a:t>‹#›</a:t>
            </a:fld>
            <a:endParaRPr lang="en-US"/>
          </a:p>
        </p:txBody>
      </p:sp>
    </p:spTree>
    <p:extLst>
      <p:ext uri="{BB962C8B-B14F-4D97-AF65-F5344CB8AC3E}">
        <p14:creationId xmlns:p14="http://schemas.microsoft.com/office/powerpoint/2010/main" val="64568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D134A7-B112-487D-8D77-2C92A7877505}" type="datetime1">
              <a:rPr lang="en-US" smtClean="0"/>
              <a:t>5/27/2022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ABECFA-0713-47AA-B3CB-C60344B33A16}" type="slidenum">
              <a:rPr lang="en-US" smtClean="0"/>
              <a:t>‹#›</a:t>
            </a:fld>
            <a:endParaRPr lang="en-US"/>
          </a:p>
        </p:txBody>
      </p:sp>
    </p:spTree>
    <p:extLst>
      <p:ext uri="{BB962C8B-B14F-4D97-AF65-F5344CB8AC3E}">
        <p14:creationId xmlns:p14="http://schemas.microsoft.com/office/powerpoint/2010/main" val="3540933894"/>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5847" y="498763"/>
            <a:ext cx="6986589" cy="956737"/>
          </a:xfrm>
        </p:spPr>
        <p:txBody>
          <a:bodyPr anchor="b">
            <a:normAutofit/>
          </a:bodyPr>
          <a:lstStyle/>
          <a:p>
            <a:r>
              <a:rPr lang="en-US" sz="4000" b="1" dirty="0">
                <a:effectLst>
                  <a:glow rad="38100">
                    <a:prstClr val="black">
                      <a:lumMod val="65000"/>
                      <a:lumOff val="35000"/>
                      <a:alpha val="50000"/>
                    </a:prstClr>
                  </a:glow>
                  <a:outerShdw blurRad="28575" dist="31750" dir="13200000" algn="tl" rotWithShape="0">
                    <a:srgbClr val="000000">
                      <a:alpha val="25000"/>
                    </a:srgbClr>
                  </a:outerShdw>
                </a:effectLst>
              </a:rPr>
              <a:t>Introduction to networking</a:t>
            </a:r>
            <a:endParaRPr lang="en-US" sz="4000" b="1" dirty="0"/>
          </a:p>
        </p:txBody>
      </p:sp>
      <p:sp>
        <p:nvSpPr>
          <p:cNvPr id="3" name="Subtitle 2"/>
          <p:cNvSpPr>
            <a:spLocks noGrp="1"/>
          </p:cNvSpPr>
          <p:nvPr>
            <p:ph type="subTitle" idx="1"/>
          </p:nvPr>
        </p:nvSpPr>
        <p:spPr>
          <a:xfrm>
            <a:off x="845847" y="2277536"/>
            <a:ext cx="6312335" cy="3319700"/>
          </a:xfrm>
        </p:spPr>
        <p:txBody>
          <a:bodyPr anchor="ctr">
            <a:normAutofit lnSpcReduction="10000"/>
          </a:bodyPr>
          <a:lstStyle/>
          <a:p>
            <a:pPr>
              <a:lnSpc>
                <a:spcPct val="90000"/>
              </a:lnSpc>
            </a:pPr>
            <a:r>
              <a:rPr lang="en-US" sz="2400" cap="none"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Networking, also known as computer networking, is the practice of transporting and exchanging data between nodes over a shared medium in an information system. Networking comprises not only the design, construction and use of a network, but also the management, maintenance and operation of the network infrastructure, software and policies.</a:t>
            </a:r>
            <a:endParaRPr lang="en-US" sz="2400" cap="none"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Slide Number Placeholder 3">
            <a:extLst>
              <a:ext uri="{FF2B5EF4-FFF2-40B4-BE49-F238E27FC236}">
                <a16:creationId xmlns:a16="http://schemas.microsoft.com/office/drawing/2014/main" xmlns="" id="{6EE05638-120F-4F71-93B0-93E889E43F6E}"/>
              </a:ext>
            </a:extLst>
          </p:cNvPr>
          <p:cNvSpPr>
            <a:spLocks noGrp="1"/>
          </p:cNvSpPr>
          <p:nvPr>
            <p:ph type="sldNum" sz="quarter" idx="12"/>
          </p:nvPr>
        </p:nvSpPr>
        <p:spPr/>
        <p:txBody>
          <a:bodyPr/>
          <a:lstStyle/>
          <a:p>
            <a:fld id="{8EABECFA-0713-47AA-B3CB-C60344B33A16}" type="slidenum">
              <a:rPr lang="en-US" smtClean="0"/>
              <a:t>1</a:t>
            </a:fld>
            <a:endParaRPr lang="en-US"/>
          </a:p>
        </p:txBody>
      </p:sp>
      <p:pic>
        <p:nvPicPr>
          <p:cNvPr id="1026" name="Picture 2" descr="The Main Benefits of Computer Networking in 2017">
            <a:extLst>
              <a:ext uri="{FF2B5EF4-FFF2-40B4-BE49-F238E27FC236}">
                <a16:creationId xmlns:a16="http://schemas.microsoft.com/office/drawing/2014/main" xmlns="" id="{65D5EF09-5C24-4CD5-B1BC-5E85FFF61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677" y="2277536"/>
            <a:ext cx="4572374" cy="304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1120D-7218-410D-A424-07FB3C69057D}"/>
              </a:ext>
            </a:extLst>
          </p:cNvPr>
          <p:cNvSpPr>
            <a:spLocks noGrp="1"/>
          </p:cNvSpPr>
          <p:nvPr>
            <p:ph type="title"/>
          </p:nvPr>
        </p:nvSpPr>
        <p:spPr>
          <a:xfrm>
            <a:off x="430958" y="389965"/>
            <a:ext cx="9404723" cy="1400530"/>
          </a:xfrm>
        </p:spPr>
        <p:txBody>
          <a:bodyPr/>
          <a:lstStyle/>
          <a:p>
            <a:pPr marL="571500" indent="-571500">
              <a:buFont typeface="Wingdings" panose="05000000000000000000" pitchFamily="2" charset="2"/>
              <a:buChar char="Ø"/>
            </a:pPr>
            <a:r>
              <a:rPr lang="en-US" dirty="0"/>
              <a:t>Bus Topology</a:t>
            </a:r>
          </a:p>
        </p:txBody>
      </p:sp>
      <p:sp>
        <p:nvSpPr>
          <p:cNvPr id="3" name="Content Placeholder 2">
            <a:extLst>
              <a:ext uri="{FF2B5EF4-FFF2-40B4-BE49-F238E27FC236}">
                <a16:creationId xmlns:a16="http://schemas.microsoft.com/office/drawing/2014/main" xmlns="" id="{48BDBEBC-76C6-4C8D-9D39-AD1AD0AB4D1C}"/>
              </a:ext>
            </a:extLst>
          </p:cNvPr>
          <p:cNvSpPr>
            <a:spLocks noGrp="1"/>
          </p:cNvSpPr>
          <p:nvPr>
            <p:ph idx="1"/>
          </p:nvPr>
        </p:nvSpPr>
        <p:spPr>
          <a:xfrm>
            <a:off x="1175029" y="1864660"/>
            <a:ext cx="9815700" cy="1828800"/>
          </a:xfrm>
        </p:spPr>
        <p:txBody>
          <a:bodyPr/>
          <a:lstStyle/>
          <a:p>
            <a:r>
              <a:rPr lang="en-US" dirty="0"/>
              <a:t>A topology in which all of the computers in a network are attached to the continuous cable or segments that connects them in a straight line is called bus topology. </a:t>
            </a:r>
          </a:p>
        </p:txBody>
      </p:sp>
      <p:sp>
        <p:nvSpPr>
          <p:cNvPr id="5" name="Slide Number Placeholder 4">
            <a:extLst>
              <a:ext uri="{FF2B5EF4-FFF2-40B4-BE49-F238E27FC236}">
                <a16:creationId xmlns:a16="http://schemas.microsoft.com/office/drawing/2014/main" xmlns="" id="{EBB6D12F-29FE-414A-BE19-F0B9B033B160}"/>
              </a:ext>
            </a:extLst>
          </p:cNvPr>
          <p:cNvSpPr>
            <a:spLocks noGrp="1"/>
          </p:cNvSpPr>
          <p:nvPr>
            <p:ph type="sldNum" sz="quarter" idx="12"/>
          </p:nvPr>
        </p:nvSpPr>
        <p:spPr/>
        <p:txBody>
          <a:bodyPr/>
          <a:lstStyle/>
          <a:p>
            <a:fld id="{8EABECFA-0713-47AA-B3CB-C60344B33A16}" type="slidenum">
              <a:rPr lang="en-US" smtClean="0"/>
              <a:t>10</a:t>
            </a:fld>
            <a:endParaRPr lang="en-US"/>
          </a:p>
        </p:txBody>
      </p:sp>
      <p:pic>
        <p:nvPicPr>
          <p:cNvPr id="6148" name="Picture 4" descr="Chapter 5: Topology">
            <a:extLst>
              <a:ext uri="{FF2B5EF4-FFF2-40B4-BE49-F238E27FC236}">
                <a16:creationId xmlns:a16="http://schemas.microsoft.com/office/drawing/2014/main" xmlns="" id="{48A2CCA0-3DD0-40BB-B013-4137534B7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029" y="3888722"/>
            <a:ext cx="10057747" cy="217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12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E5075-CEDB-443A-86A3-A98E5709E8CC}"/>
              </a:ext>
            </a:extLst>
          </p:cNvPr>
          <p:cNvSpPr>
            <a:spLocks noGrp="1"/>
          </p:cNvSpPr>
          <p:nvPr>
            <p:ph type="title"/>
          </p:nvPr>
        </p:nvSpPr>
        <p:spPr/>
        <p:txBody>
          <a:bodyPr/>
          <a:lstStyle/>
          <a:p>
            <a:pPr marL="571500" indent="-571500">
              <a:buFont typeface="Wingdings" panose="05000000000000000000" pitchFamily="2" charset="2"/>
              <a:buChar char="Ø"/>
            </a:pPr>
            <a:r>
              <a:rPr lang="en-US" dirty="0"/>
              <a:t>Ring Topology</a:t>
            </a:r>
          </a:p>
        </p:txBody>
      </p:sp>
      <p:sp>
        <p:nvSpPr>
          <p:cNvPr id="3" name="Content Placeholder 2">
            <a:extLst>
              <a:ext uri="{FF2B5EF4-FFF2-40B4-BE49-F238E27FC236}">
                <a16:creationId xmlns:a16="http://schemas.microsoft.com/office/drawing/2014/main" xmlns="" id="{CE1CE7F3-46CB-4E83-9132-2DE50FB5B5BC}"/>
              </a:ext>
            </a:extLst>
          </p:cNvPr>
          <p:cNvSpPr>
            <a:spLocks noGrp="1"/>
          </p:cNvSpPr>
          <p:nvPr>
            <p:ph idx="1"/>
          </p:nvPr>
        </p:nvSpPr>
        <p:spPr>
          <a:xfrm>
            <a:off x="1005683" y="2043952"/>
            <a:ext cx="6049542" cy="4195481"/>
          </a:xfrm>
        </p:spPr>
        <p:txBody>
          <a:bodyPr/>
          <a:lstStyle/>
          <a:p>
            <a:r>
              <a:rPr lang="en-US" dirty="0"/>
              <a:t>The topology in which computers are arranged in a circle and data moves around the ring in one direction is called  ring topology. Ring topology needs more cabling than a bus topology.</a:t>
            </a:r>
          </a:p>
        </p:txBody>
      </p:sp>
      <p:sp>
        <p:nvSpPr>
          <p:cNvPr id="5" name="Slide Number Placeholder 4">
            <a:extLst>
              <a:ext uri="{FF2B5EF4-FFF2-40B4-BE49-F238E27FC236}">
                <a16:creationId xmlns:a16="http://schemas.microsoft.com/office/drawing/2014/main" xmlns="" id="{26427BDF-3826-4527-89EA-B2024FF6E4B1}"/>
              </a:ext>
            </a:extLst>
          </p:cNvPr>
          <p:cNvSpPr>
            <a:spLocks noGrp="1"/>
          </p:cNvSpPr>
          <p:nvPr>
            <p:ph type="sldNum" sz="quarter" idx="12"/>
          </p:nvPr>
        </p:nvSpPr>
        <p:spPr/>
        <p:txBody>
          <a:bodyPr/>
          <a:lstStyle/>
          <a:p>
            <a:fld id="{8EABECFA-0713-47AA-B3CB-C60344B33A16}" type="slidenum">
              <a:rPr lang="en-US" smtClean="0"/>
              <a:t>11</a:t>
            </a:fld>
            <a:endParaRPr lang="en-US"/>
          </a:p>
        </p:txBody>
      </p:sp>
      <p:pic>
        <p:nvPicPr>
          <p:cNvPr id="2052" name="Picture 4" descr="Topologies - Allround Computer Solutions">
            <a:extLst>
              <a:ext uri="{FF2B5EF4-FFF2-40B4-BE49-F238E27FC236}">
                <a16:creationId xmlns:a16="http://schemas.microsoft.com/office/drawing/2014/main" xmlns="" id="{6EDEBC59-81FC-4677-9A78-6E08C1F30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0" y="1595157"/>
            <a:ext cx="4634237" cy="446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289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3D7037-C9B4-41EC-80A0-BB5867A1EFFF}"/>
              </a:ext>
            </a:extLst>
          </p:cNvPr>
          <p:cNvSpPr>
            <a:spLocks noGrp="1"/>
          </p:cNvSpPr>
          <p:nvPr>
            <p:ph type="title"/>
          </p:nvPr>
        </p:nvSpPr>
        <p:spPr/>
        <p:txBody>
          <a:bodyPr/>
          <a:lstStyle/>
          <a:p>
            <a:pPr marL="571500" indent="-571500">
              <a:buFont typeface="Wingdings" panose="05000000000000000000" pitchFamily="2" charset="2"/>
              <a:buChar char="Ø"/>
            </a:pPr>
            <a:r>
              <a:rPr lang="en-US" dirty="0"/>
              <a:t>Mesh topology</a:t>
            </a:r>
          </a:p>
        </p:txBody>
      </p:sp>
      <p:sp>
        <p:nvSpPr>
          <p:cNvPr id="3" name="Content Placeholder 2">
            <a:extLst>
              <a:ext uri="{FF2B5EF4-FFF2-40B4-BE49-F238E27FC236}">
                <a16:creationId xmlns:a16="http://schemas.microsoft.com/office/drawing/2014/main" xmlns="" id="{E0B1E45E-ACAC-473F-9E0B-5D931699F0F4}"/>
              </a:ext>
            </a:extLst>
          </p:cNvPr>
          <p:cNvSpPr>
            <a:spLocks noGrp="1"/>
          </p:cNvSpPr>
          <p:nvPr>
            <p:ph idx="1"/>
          </p:nvPr>
        </p:nvSpPr>
        <p:spPr>
          <a:xfrm>
            <a:off x="1103313" y="2052918"/>
            <a:ext cx="5431958" cy="4195481"/>
          </a:xfrm>
        </p:spPr>
        <p:txBody>
          <a:bodyPr/>
          <a:lstStyle/>
          <a:p>
            <a:r>
              <a:rPr lang="en-US" b="0" i="0" dirty="0">
                <a:effectLst/>
                <a:latin typeface="arial" panose="020B0604020202020204" pitchFamily="34" charset="0"/>
              </a:rPr>
              <a:t>The topology in which </a:t>
            </a:r>
            <a:r>
              <a:rPr lang="en-US" dirty="0">
                <a:latin typeface="arial" panose="020B0604020202020204" pitchFamily="34" charset="0"/>
              </a:rPr>
              <a:t>each and every nodes are connected to each other. </a:t>
            </a:r>
            <a:r>
              <a:rPr lang="en-US" b="0" i="0" dirty="0">
                <a:effectLst/>
                <a:latin typeface="arial" panose="020B0604020202020204" pitchFamily="34" charset="0"/>
              </a:rPr>
              <a:t>In a mesh topology there is no central connection point</a:t>
            </a:r>
            <a:r>
              <a:rPr lang="en-US" dirty="0">
                <a:latin typeface="arial" panose="020B0604020202020204" pitchFamily="34" charset="0"/>
              </a:rPr>
              <a:t>.</a:t>
            </a:r>
            <a:endParaRPr lang="en-US" dirty="0"/>
          </a:p>
        </p:txBody>
      </p:sp>
      <p:sp>
        <p:nvSpPr>
          <p:cNvPr id="5" name="Slide Number Placeholder 4">
            <a:extLst>
              <a:ext uri="{FF2B5EF4-FFF2-40B4-BE49-F238E27FC236}">
                <a16:creationId xmlns:a16="http://schemas.microsoft.com/office/drawing/2014/main" xmlns="" id="{8B058D23-35D4-4632-8D72-74666676B837}"/>
              </a:ext>
            </a:extLst>
          </p:cNvPr>
          <p:cNvSpPr>
            <a:spLocks noGrp="1"/>
          </p:cNvSpPr>
          <p:nvPr>
            <p:ph type="sldNum" sz="quarter" idx="12"/>
          </p:nvPr>
        </p:nvSpPr>
        <p:spPr/>
        <p:txBody>
          <a:bodyPr/>
          <a:lstStyle/>
          <a:p>
            <a:fld id="{8EABECFA-0713-47AA-B3CB-C60344B33A16}" type="slidenum">
              <a:rPr lang="en-US" smtClean="0"/>
              <a:t>12</a:t>
            </a:fld>
            <a:endParaRPr lang="en-US"/>
          </a:p>
        </p:txBody>
      </p:sp>
      <p:pic>
        <p:nvPicPr>
          <p:cNvPr id="1032" name="Picture 8" descr="Topologies - Allround Computer Solutions">
            <a:extLst>
              <a:ext uri="{FF2B5EF4-FFF2-40B4-BE49-F238E27FC236}">
                <a16:creationId xmlns:a16="http://schemas.microsoft.com/office/drawing/2014/main" xmlns="" id="{AEA9F3E9-4A90-4D3A-834B-942AC2A15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812" y="1730188"/>
            <a:ext cx="4572000" cy="425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261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94713-B431-462C-A845-CCB50427CE4E}"/>
              </a:ext>
            </a:extLst>
          </p:cNvPr>
          <p:cNvSpPr>
            <a:spLocks noGrp="1"/>
          </p:cNvSpPr>
          <p:nvPr>
            <p:ph type="title"/>
          </p:nvPr>
        </p:nvSpPr>
        <p:spPr>
          <a:xfrm>
            <a:off x="646111" y="425824"/>
            <a:ext cx="9404723" cy="1400530"/>
          </a:xfrm>
        </p:spPr>
        <p:txBody>
          <a:bodyPr/>
          <a:lstStyle/>
          <a:p>
            <a:pPr marL="571500" indent="-571500">
              <a:buFont typeface="Wingdings" panose="05000000000000000000" pitchFamily="2" charset="2"/>
              <a:buChar char="Ø"/>
            </a:pPr>
            <a:r>
              <a:rPr lang="en-US" dirty="0"/>
              <a:t>Star Topology</a:t>
            </a:r>
          </a:p>
        </p:txBody>
      </p:sp>
      <p:sp>
        <p:nvSpPr>
          <p:cNvPr id="3" name="Content Placeholder 2">
            <a:extLst>
              <a:ext uri="{FF2B5EF4-FFF2-40B4-BE49-F238E27FC236}">
                <a16:creationId xmlns:a16="http://schemas.microsoft.com/office/drawing/2014/main" xmlns="" id="{A2A11ADE-26A6-4F7F-8D86-08244113BE08}"/>
              </a:ext>
            </a:extLst>
          </p:cNvPr>
          <p:cNvSpPr>
            <a:spLocks noGrp="1"/>
          </p:cNvSpPr>
          <p:nvPr>
            <p:ph idx="1"/>
          </p:nvPr>
        </p:nvSpPr>
        <p:spPr>
          <a:xfrm>
            <a:off x="1013665" y="2043953"/>
            <a:ext cx="5143501" cy="4195481"/>
          </a:xfrm>
        </p:spPr>
        <p:txBody>
          <a:bodyPr/>
          <a:lstStyle/>
          <a:p>
            <a:r>
              <a:rPr lang="en-US" dirty="0"/>
              <a:t>A network topology in which each of the device and computer on a network connect on central hub or switch is called star topology.</a:t>
            </a:r>
          </a:p>
        </p:txBody>
      </p:sp>
      <p:sp>
        <p:nvSpPr>
          <p:cNvPr id="5" name="Slide Number Placeholder 4">
            <a:extLst>
              <a:ext uri="{FF2B5EF4-FFF2-40B4-BE49-F238E27FC236}">
                <a16:creationId xmlns:a16="http://schemas.microsoft.com/office/drawing/2014/main" xmlns="" id="{6B5236A1-668A-4122-890E-CE6D92901CF1}"/>
              </a:ext>
            </a:extLst>
          </p:cNvPr>
          <p:cNvSpPr>
            <a:spLocks noGrp="1"/>
          </p:cNvSpPr>
          <p:nvPr>
            <p:ph type="sldNum" sz="quarter" idx="12"/>
          </p:nvPr>
        </p:nvSpPr>
        <p:spPr/>
        <p:txBody>
          <a:bodyPr/>
          <a:lstStyle/>
          <a:p>
            <a:fld id="{8EABECFA-0713-47AA-B3CB-C60344B33A16}" type="slidenum">
              <a:rPr lang="en-US" smtClean="0"/>
              <a:t>13</a:t>
            </a:fld>
            <a:endParaRPr lang="en-US"/>
          </a:p>
        </p:txBody>
      </p:sp>
      <p:pic>
        <p:nvPicPr>
          <p:cNvPr id="3076" name="Picture 4" descr="Topologies - Allround Computer Solutions">
            <a:extLst>
              <a:ext uri="{FF2B5EF4-FFF2-40B4-BE49-F238E27FC236}">
                <a16:creationId xmlns:a16="http://schemas.microsoft.com/office/drawing/2014/main" xmlns="" id="{9342332E-FD7F-4D7D-8B23-EA841D707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202" y="2142565"/>
            <a:ext cx="4848133" cy="382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242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E3CAC-D4B8-4D15-BB94-380F6DA69EE6}"/>
              </a:ext>
            </a:extLst>
          </p:cNvPr>
          <p:cNvSpPr>
            <a:spLocks noGrp="1"/>
          </p:cNvSpPr>
          <p:nvPr>
            <p:ph type="title"/>
          </p:nvPr>
        </p:nvSpPr>
        <p:spPr/>
        <p:txBody>
          <a:bodyPr/>
          <a:lstStyle/>
          <a:p>
            <a:pPr marL="571500" indent="-571500">
              <a:buFont typeface="Wingdings" panose="05000000000000000000" pitchFamily="2" charset="2"/>
              <a:buChar char="Ø"/>
            </a:pPr>
            <a:r>
              <a:rPr lang="en-US" dirty="0"/>
              <a:t>Tree Topology</a:t>
            </a:r>
          </a:p>
        </p:txBody>
      </p:sp>
      <p:sp>
        <p:nvSpPr>
          <p:cNvPr id="3" name="Content Placeholder 2">
            <a:extLst>
              <a:ext uri="{FF2B5EF4-FFF2-40B4-BE49-F238E27FC236}">
                <a16:creationId xmlns:a16="http://schemas.microsoft.com/office/drawing/2014/main" xmlns="" id="{BB58869C-02BF-4C63-B684-3EF0E0F3E713}"/>
              </a:ext>
            </a:extLst>
          </p:cNvPr>
          <p:cNvSpPr>
            <a:spLocks noGrp="1"/>
          </p:cNvSpPr>
          <p:nvPr>
            <p:ph idx="1"/>
          </p:nvPr>
        </p:nvSpPr>
        <p:spPr>
          <a:xfrm>
            <a:off x="1094348" y="2079811"/>
            <a:ext cx="5405064" cy="4195481"/>
          </a:xfrm>
        </p:spPr>
        <p:txBody>
          <a:bodyPr/>
          <a:lstStyle/>
          <a:p>
            <a:r>
              <a:rPr lang="en-US" dirty="0"/>
              <a:t>A tree topology is the combination of a star topology and bus topology in hierarchical manner.</a:t>
            </a:r>
          </a:p>
        </p:txBody>
      </p:sp>
      <p:sp>
        <p:nvSpPr>
          <p:cNvPr id="5" name="Slide Number Placeholder 4">
            <a:extLst>
              <a:ext uri="{FF2B5EF4-FFF2-40B4-BE49-F238E27FC236}">
                <a16:creationId xmlns:a16="http://schemas.microsoft.com/office/drawing/2014/main" xmlns="" id="{438E26FF-65F0-4E90-A7F8-040E8EA49E0B}"/>
              </a:ext>
            </a:extLst>
          </p:cNvPr>
          <p:cNvSpPr>
            <a:spLocks noGrp="1"/>
          </p:cNvSpPr>
          <p:nvPr>
            <p:ph type="sldNum" sz="quarter" idx="12"/>
          </p:nvPr>
        </p:nvSpPr>
        <p:spPr/>
        <p:txBody>
          <a:bodyPr/>
          <a:lstStyle/>
          <a:p>
            <a:fld id="{8EABECFA-0713-47AA-B3CB-C60344B33A16}" type="slidenum">
              <a:rPr lang="en-US" smtClean="0"/>
              <a:t>14</a:t>
            </a:fld>
            <a:endParaRPr lang="en-US"/>
          </a:p>
        </p:txBody>
      </p:sp>
      <p:pic>
        <p:nvPicPr>
          <p:cNvPr id="5126" name="Picture 6" descr="What is tree topology with example - IT Release">
            <a:extLst>
              <a:ext uri="{FF2B5EF4-FFF2-40B4-BE49-F238E27FC236}">
                <a16:creationId xmlns:a16="http://schemas.microsoft.com/office/drawing/2014/main" xmlns="" id="{AA436529-A29D-4AC3-8C52-6C05AFB2D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94" y="2124635"/>
            <a:ext cx="4455460" cy="387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780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F3471-979B-4438-A117-AB9926235D89}"/>
              </a:ext>
            </a:extLst>
          </p:cNvPr>
          <p:cNvSpPr>
            <a:spLocks noGrp="1"/>
          </p:cNvSpPr>
          <p:nvPr>
            <p:ph type="title"/>
          </p:nvPr>
        </p:nvSpPr>
        <p:spPr/>
        <p:txBody>
          <a:bodyPr/>
          <a:lstStyle/>
          <a:p>
            <a:pPr marL="571500" indent="-571500">
              <a:buFont typeface="Wingdings" panose="05000000000000000000" pitchFamily="2" charset="2"/>
              <a:buChar char="Ø"/>
            </a:pPr>
            <a:r>
              <a:rPr lang="en-US" dirty="0"/>
              <a:t>Hybrid Topology</a:t>
            </a:r>
          </a:p>
        </p:txBody>
      </p:sp>
      <p:sp>
        <p:nvSpPr>
          <p:cNvPr id="3" name="Content Placeholder 2">
            <a:extLst>
              <a:ext uri="{FF2B5EF4-FFF2-40B4-BE49-F238E27FC236}">
                <a16:creationId xmlns:a16="http://schemas.microsoft.com/office/drawing/2014/main" xmlns="" id="{E53D4EC7-A622-4891-9D28-22924350D434}"/>
              </a:ext>
            </a:extLst>
          </p:cNvPr>
          <p:cNvSpPr>
            <a:spLocks noGrp="1"/>
          </p:cNvSpPr>
          <p:nvPr>
            <p:ph idx="1"/>
          </p:nvPr>
        </p:nvSpPr>
        <p:spPr>
          <a:xfrm>
            <a:off x="1103313" y="2052918"/>
            <a:ext cx="5530570" cy="4195481"/>
          </a:xfrm>
        </p:spPr>
        <p:txBody>
          <a:bodyPr/>
          <a:lstStyle/>
          <a:p>
            <a:r>
              <a:rPr lang="en-US" dirty="0"/>
              <a:t>It is the combination of more than two topologies. In computer networking, a network structure that contains more than two topologies is known as topology.</a:t>
            </a:r>
          </a:p>
        </p:txBody>
      </p:sp>
      <p:sp>
        <p:nvSpPr>
          <p:cNvPr id="6" name="Slide Number Placeholder 5">
            <a:extLst>
              <a:ext uri="{FF2B5EF4-FFF2-40B4-BE49-F238E27FC236}">
                <a16:creationId xmlns:a16="http://schemas.microsoft.com/office/drawing/2014/main" xmlns="" id="{74C9C63E-7DE4-4DCF-9771-2668462776F8}"/>
              </a:ext>
            </a:extLst>
          </p:cNvPr>
          <p:cNvSpPr>
            <a:spLocks noGrp="1"/>
          </p:cNvSpPr>
          <p:nvPr>
            <p:ph type="sldNum" sz="quarter" idx="12"/>
          </p:nvPr>
        </p:nvSpPr>
        <p:spPr/>
        <p:txBody>
          <a:bodyPr/>
          <a:lstStyle/>
          <a:p>
            <a:fld id="{8EABECFA-0713-47AA-B3CB-C60344B33A16}" type="slidenum">
              <a:rPr lang="en-US" smtClean="0"/>
              <a:t>15</a:t>
            </a:fld>
            <a:endParaRPr lang="en-US"/>
          </a:p>
        </p:txBody>
      </p:sp>
      <p:pic>
        <p:nvPicPr>
          <p:cNvPr id="4" name="Picture 2" descr="Hybrid Topology in Computer Network | Working concept of Hybrid Topology |  Advantages and Disadvantages of Hybrid Topology">
            <a:extLst>
              <a:ext uri="{FF2B5EF4-FFF2-40B4-BE49-F238E27FC236}">
                <a16:creationId xmlns:a16="http://schemas.microsoft.com/office/drawing/2014/main" xmlns="" id="{D2A46F23-7F87-416D-95F2-53845B397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089" y="2131359"/>
            <a:ext cx="478183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202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6B8F4-AAD5-4B1C-83CA-965DD9A1B80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Networking Hardware</a:t>
            </a:r>
          </a:p>
        </p:txBody>
      </p:sp>
      <p:sp>
        <p:nvSpPr>
          <p:cNvPr id="3" name="Content Placeholder 2">
            <a:extLst>
              <a:ext uri="{FF2B5EF4-FFF2-40B4-BE49-F238E27FC236}">
                <a16:creationId xmlns:a16="http://schemas.microsoft.com/office/drawing/2014/main" xmlns="" id="{410431CC-B304-43B4-925E-B1712CEB713E}"/>
              </a:ext>
            </a:extLst>
          </p:cNvPr>
          <p:cNvSpPr>
            <a:spLocks noGrp="1"/>
          </p:cNvSpPr>
          <p:nvPr>
            <p:ph idx="1"/>
          </p:nvPr>
        </p:nvSpPr>
        <p:spPr/>
        <p:txBody>
          <a:bodyPr/>
          <a:lstStyle/>
          <a:p>
            <a:pPr>
              <a:buFont typeface="Wingdings" panose="05000000000000000000" pitchFamily="2" charset="2"/>
              <a:buChar char="Ø"/>
            </a:pPr>
            <a:r>
              <a:rPr lang="en-US" dirty="0"/>
              <a:t>NIC card</a:t>
            </a:r>
          </a:p>
          <a:p>
            <a:pPr>
              <a:buFont typeface="Wingdings" panose="05000000000000000000" pitchFamily="2" charset="2"/>
              <a:buChar char="Ø"/>
            </a:pPr>
            <a:r>
              <a:rPr lang="en-US" dirty="0"/>
              <a:t>MODEM</a:t>
            </a:r>
          </a:p>
          <a:p>
            <a:pPr>
              <a:buFont typeface="Wingdings" panose="05000000000000000000" pitchFamily="2" charset="2"/>
              <a:buChar char="Ø"/>
            </a:pPr>
            <a:r>
              <a:rPr lang="en-US" dirty="0"/>
              <a:t>HUB</a:t>
            </a:r>
          </a:p>
          <a:p>
            <a:pPr>
              <a:buFont typeface="Wingdings" panose="05000000000000000000" pitchFamily="2" charset="2"/>
              <a:buChar char="Ø"/>
            </a:pPr>
            <a:r>
              <a:rPr lang="en-US" dirty="0"/>
              <a:t>Switch</a:t>
            </a:r>
          </a:p>
          <a:p>
            <a:pPr>
              <a:buFont typeface="Wingdings" panose="05000000000000000000" pitchFamily="2" charset="2"/>
              <a:buChar char="Ø"/>
            </a:pPr>
            <a:r>
              <a:rPr lang="en-US" dirty="0"/>
              <a:t>Bridge</a:t>
            </a:r>
          </a:p>
          <a:p>
            <a:pPr>
              <a:buFont typeface="Wingdings" panose="05000000000000000000" pitchFamily="2" charset="2"/>
              <a:buChar char="Ø"/>
            </a:pPr>
            <a:r>
              <a:rPr lang="en-US" dirty="0"/>
              <a:t>Router</a:t>
            </a:r>
          </a:p>
        </p:txBody>
      </p:sp>
      <p:sp>
        <p:nvSpPr>
          <p:cNvPr id="5" name="Slide Number Placeholder 4">
            <a:extLst>
              <a:ext uri="{FF2B5EF4-FFF2-40B4-BE49-F238E27FC236}">
                <a16:creationId xmlns:a16="http://schemas.microsoft.com/office/drawing/2014/main" xmlns="" id="{6F3E0109-32E1-483C-9975-D35C9ADBFD94}"/>
              </a:ext>
            </a:extLst>
          </p:cNvPr>
          <p:cNvSpPr>
            <a:spLocks noGrp="1"/>
          </p:cNvSpPr>
          <p:nvPr>
            <p:ph type="sldNum" sz="quarter" idx="12"/>
          </p:nvPr>
        </p:nvSpPr>
        <p:spPr/>
        <p:txBody>
          <a:bodyPr/>
          <a:lstStyle/>
          <a:p>
            <a:fld id="{8EABECFA-0713-47AA-B3CB-C60344B33A16}" type="slidenum">
              <a:rPr lang="en-US" smtClean="0"/>
              <a:t>16</a:t>
            </a:fld>
            <a:endParaRPr lang="en-US"/>
          </a:p>
        </p:txBody>
      </p:sp>
    </p:spTree>
    <p:extLst>
      <p:ext uri="{BB962C8B-B14F-4D97-AF65-F5344CB8AC3E}">
        <p14:creationId xmlns:p14="http://schemas.microsoft.com/office/powerpoint/2010/main" val="1585656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167632-1665-459A-BA6A-855B622E4F87}"/>
              </a:ext>
            </a:extLst>
          </p:cNvPr>
          <p:cNvSpPr>
            <a:spLocks noGrp="1"/>
          </p:cNvSpPr>
          <p:nvPr>
            <p:ph idx="1"/>
          </p:nvPr>
        </p:nvSpPr>
        <p:spPr>
          <a:xfrm>
            <a:off x="923366" y="1649508"/>
            <a:ext cx="5504328" cy="5038164"/>
          </a:xfrm>
        </p:spPr>
        <p:txBody>
          <a:bodyPr>
            <a:normAutofit/>
          </a:bodyPr>
          <a:lstStyle/>
          <a:p>
            <a:pPr>
              <a:buFont typeface="Wingdings" panose="05000000000000000000" pitchFamily="2" charset="2"/>
              <a:buChar char="Ø"/>
            </a:pPr>
            <a:r>
              <a:rPr lang="en-US" b="1" dirty="0"/>
              <a:t>NIC card</a:t>
            </a:r>
            <a:r>
              <a:rPr lang="en-US" dirty="0"/>
              <a:t>: Network interface card is a device connects computer and network cable. It prepare data from the computer for the network cable.</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b="1" dirty="0"/>
              <a:t>MODEM</a:t>
            </a:r>
            <a:r>
              <a:rPr lang="en-US" dirty="0"/>
              <a:t>: The word MODEM stand for modulator and demodulator. It is a device, which translates data from binary codes to analog data that can be transmitted over the telephone network and translate analog data into binary codes.</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xmlns="" id="{9E40F9D9-F1B0-4D24-BEE7-08DBB432DBDD}"/>
              </a:ext>
            </a:extLst>
          </p:cNvPr>
          <p:cNvSpPr>
            <a:spLocks noGrp="1"/>
          </p:cNvSpPr>
          <p:nvPr>
            <p:ph type="sldNum" sz="quarter" idx="12"/>
          </p:nvPr>
        </p:nvSpPr>
        <p:spPr/>
        <p:txBody>
          <a:bodyPr/>
          <a:lstStyle/>
          <a:p>
            <a:fld id="{8EABECFA-0713-47AA-B3CB-C60344B33A16}" type="slidenum">
              <a:rPr lang="en-US" smtClean="0"/>
              <a:t>17</a:t>
            </a:fld>
            <a:endParaRPr lang="en-US"/>
          </a:p>
        </p:txBody>
      </p:sp>
      <p:pic>
        <p:nvPicPr>
          <p:cNvPr id="1026" name="Picture 2" descr="Gigabit Pci Network Card 32-Bit 10/100/1000 Mbps Pci Slot : Electronics">
            <a:extLst>
              <a:ext uri="{FF2B5EF4-FFF2-40B4-BE49-F238E27FC236}">
                <a16:creationId xmlns:a16="http://schemas.microsoft.com/office/drawing/2014/main" xmlns="" id="{4BF14DDC-553B-494A-BFB1-95CFD2CB1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459" y="1524003"/>
            <a:ext cx="4374775" cy="17968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DEM 1000 - Maxy">
            <a:extLst>
              <a:ext uri="{FF2B5EF4-FFF2-40B4-BE49-F238E27FC236}">
                <a16:creationId xmlns:a16="http://schemas.microsoft.com/office/drawing/2014/main" xmlns="" id="{E770C816-8DF0-453E-9623-3149ABC33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459" y="3917577"/>
            <a:ext cx="4374775" cy="2070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610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A8B272D-9250-4D9E-9509-4A5BF6FE2D68}"/>
              </a:ext>
            </a:extLst>
          </p:cNvPr>
          <p:cNvSpPr txBox="1"/>
          <p:nvPr/>
        </p:nvSpPr>
        <p:spPr>
          <a:xfrm>
            <a:off x="1120588" y="1523999"/>
            <a:ext cx="5333999" cy="501675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HUB</a:t>
            </a:r>
            <a:r>
              <a:rPr lang="en-US" sz="2000" dirty="0"/>
              <a:t>: HUB is a connectivity device with multiple parts for connecting computers in a star topology. It transfer data to the nodes connected in it.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Switch</a:t>
            </a:r>
            <a:r>
              <a:rPr lang="en-US" sz="2000" dirty="0"/>
              <a:t>: It is known as intelligent hub. The switch receives a data packet, it creates a direct connection between sender and receiver and forward the data packet to the destination computer only.</a:t>
            </a:r>
          </a:p>
          <a:p>
            <a:pPr marL="342900" indent="-342900">
              <a:buFont typeface="Wingdings" panose="05000000000000000000" pitchFamily="2" charset="2"/>
              <a:buChar char="Ø"/>
            </a:pPr>
            <a:endParaRPr lang="en-US" sz="2000" dirty="0"/>
          </a:p>
          <a:p>
            <a:pPr marL="342900" indent="-342900" algn="l">
              <a:buFont typeface="Wingdings" panose="05000000000000000000" pitchFamily="2" charset="2"/>
              <a:buChar char="Ø"/>
            </a:pPr>
            <a:endParaRPr lang="en-US" sz="2000" dirty="0"/>
          </a:p>
        </p:txBody>
      </p:sp>
      <p:pic>
        <p:nvPicPr>
          <p:cNvPr id="2050" name="Picture 2" descr="VPN Hub 1000 | VPN Hubs | Products - ACOVY - viprinet official distributor">
            <a:extLst>
              <a:ext uri="{FF2B5EF4-FFF2-40B4-BE49-F238E27FC236}">
                <a16:creationId xmlns:a16="http://schemas.microsoft.com/office/drawing/2014/main" xmlns="" id="{B2CBAEB0-FB22-46FF-A3F2-72FB98F75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303" y="1688166"/>
            <a:ext cx="4251791" cy="17408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SW-24G 24-Port 10/100/1000 Mbps Unmanaged Switch | D-Link">
            <a:extLst>
              <a:ext uri="{FF2B5EF4-FFF2-40B4-BE49-F238E27FC236}">
                <a16:creationId xmlns:a16="http://schemas.microsoft.com/office/drawing/2014/main" xmlns="" id="{2431A30A-5539-4F04-A09E-1F90D2CC5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303" y="4032378"/>
            <a:ext cx="4251791" cy="23096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xmlns="" id="{68685428-DD39-4156-8718-47ACF938DC79}"/>
              </a:ext>
            </a:extLst>
          </p:cNvPr>
          <p:cNvSpPr>
            <a:spLocks noGrp="1"/>
          </p:cNvSpPr>
          <p:nvPr>
            <p:ph type="sldNum" sz="quarter" idx="12"/>
          </p:nvPr>
        </p:nvSpPr>
        <p:spPr/>
        <p:txBody>
          <a:bodyPr/>
          <a:lstStyle/>
          <a:p>
            <a:fld id="{8EABECFA-0713-47AA-B3CB-C60344B33A16}" type="slidenum">
              <a:rPr lang="en-US" smtClean="0"/>
              <a:t>18</a:t>
            </a:fld>
            <a:endParaRPr lang="en-US"/>
          </a:p>
        </p:txBody>
      </p:sp>
    </p:spTree>
    <p:extLst>
      <p:ext uri="{BB962C8B-B14F-4D97-AF65-F5344CB8AC3E}">
        <p14:creationId xmlns:p14="http://schemas.microsoft.com/office/powerpoint/2010/main" val="1674126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0EFFB5C-833B-4730-A837-69F4DF565875}"/>
              </a:ext>
            </a:extLst>
          </p:cNvPr>
          <p:cNvSpPr txBox="1"/>
          <p:nvPr/>
        </p:nvSpPr>
        <p:spPr>
          <a:xfrm>
            <a:off x="923364" y="1524861"/>
            <a:ext cx="5836024" cy="4401205"/>
          </a:xfrm>
          <a:prstGeom prst="rect">
            <a:avLst/>
          </a:prstGeom>
          <a:noFill/>
        </p:spPr>
        <p:txBody>
          <a:bodyPr wrap="square">
            <a:spAutoFit/>
          </a:bodyPr>
          <a:lstStyle/>
          <a:p>
            <a:pPr marL="342900" indent="-342900" algn="l">
              <a:buFont typeface="Wingdings" panose="05000000000000000000" pitchFamily="2" charset="2"/>
              <a:buChar char="Ø"/>
            </a:pPr>
            <a:r>
              <a:rPr lang="en-US" sz="2000" b="1" dirty="0"/>
              <a:t>Bridge</a:t>
            </a:r>
            <a:r>
              <a:rPr lang="en-US" sz="2000" dirty="0"/>
              <a:t>: </a:t>
            </a:r>
            <a:r>
              <a:rPr lang="en-US" sz="2000" dirty="0">
                <a:latin typeface="arial" panose="020B0604020202020204" pitchFamily="34" charset="0"/>
              </a:rPr>
              <a:t>It </a:t>
            </a:r>
            <a:r>
              <a:rPr lang="en-US" sz="2000" b="0" i="0" dirty="0">
                <a:effectLst/>
                <a:latin typeface="arial" panose="020B0604020202020204" pitchFamily="34" charset="0"/>
              </a:rPr>
              <a:t>is a computer networking device that creates a single, aggregate network from multiple communication network or network segments.</a:t>
            </a:r>
          </a:p>
          <a:p>
            <a:pPr algn="l"/>
            <a:endParaRPr lang="en-US" sz="2000" b="0" i="0" dirty="0">
              <a:effectLst/>
              <a:latin typeface="arial" panose="020B0604020202020204" pitchFamily="34" charset="0"/>
            </a:endParaRPr>
          </a:p>
          <a:p>
            <a:pPr algn="l"/>
            <a:endParaRPr lang="en-US" sz="2000" dirty="0">
              <a:latin typeface="arial" panose="020B0604020202020204" pitchFamily="34" charset="0"/>
            </a:endParaRPr>
          </a:p>
          <a:p>
            <a:pPr algn="l"/>
            <a:endParaRPr lang="en-US" sz="2000" b="0" i="0" dirty="0">
              <a:effectLst/>
              <a:latin typeface="arial" panose="020B0604020202020204" pitchFamily="34" charset="0"/>
            </a:endParaRPr>
          </a:p>
          <a:p>
            <a:pPr marL="342900" indent="-342900" algn="l">
              <a:buFont typeface="Wingdings" panose="05000000000000000000" pitchFamily="2" charset="2"/>
              <a:buChar char="Ø"/>
            </a:pPr>
            <a:endParaRPr lang="en-US" sz="2000" dirty="0">
              <a:latin typeface="arial" panose="020B0604020202020204" pitchFamily="34" charset="0"/>
            </a:endParaRPr>
          </a:p>
          <a:p>
            <a:pPr marL="342900" indent="-342900" algn="l">
              <a:buFont typeface="Wingdings" panose="05000000000000000000" pitchFamily="2" charset="2"/>
              <a:buChar char="Ø"/>
            </a:pPr>
            <a:r>
              <a:rPr lang="en-US" sz="2000" b="1" i="0" dirty="0">
                <a:effectLst/>
                <a:latin typeface="arial" panose="020B0604020202020204" pitchFamily="34" charset="0"/>
              </a:rPr>
              <a:t>Router</a:t>
            </a:r>
            <a:r>
              <a:rPr lang="en-US" sz="2000" b="0" i="0" dirty="0">
                <a:effectLst/>
                <a:latin typeface="arial" panose="020B0604020202020204" pitchFamily="34" charset="0"/>
              </a:rPr>
              <a:t>: the router is used to connect two or more different network together. It’s main job is to find the best route (path) that can be used for transmission.</a:t>
            </a:r>
          </a:p>
          <a:p>
            <a:r>
              <a:rPr lang="en-US" sz="2000" b="0" i="0" dirty="0">
                <a:effectLst/>
                <a:latin typeface="arial" panose="020B0604020202020204" pitchFamily="34" charset="0"/>
              </a:rPr>
              <a:t/>
            </a:r>
            <a:br>
              <a:rPr lang="en-US" sz="2000" b="0" i="0" dirty="0">
                <a:effectLst/>
                <a:latin typeface="arial" panose="020B0604020202020204" pitchFamily="34" charset="0"/>
              </a:rPr>
            </a:br>
            <a:endParaRPr lang="en-US" sz="2000" dirty="0"/>
          </a:p>
        </p:txBody>
      </p:sp>
      <p:pic>
        <p:nvPicPr>
          <p:cNvPr id="3076" name="Picture 4" descr="What is Router - javatpoint">
            <a:extLst>
              <a:ext uri="{FF2B5EF4-FFF2-40B4-BE49-F238E27FC236}">
                <a16:creationId xmlns:a16="http://schemas.microsoft.com/office/drawing/2014/main" xmlns="" id="{473AD283-FA46-4268-A073-5BF1DD61E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939" y="4043083"/>
            <a:ext cx="4067175" cy="23935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ridges | Understanding Networking Components and Devices for the Network+  Exam | Pearson IT Certification">
            <a:extLst>
              <a:ext uri="{FF2B5EF4-FFF2-40B4-BE49-F238E27FC236}">
                <a16:creationId xmlns:a16="http://schemas.microsoft.com/office/drawing/2014/main" xmlns="" id="{F3E1118C-66AA-4DE4-9E3F-8B3E6392D9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6939" y="1511181"/>
            <a:ext cx="4067175" cy="21195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xmlns="" id="{6A555DCB-75B9-4FB8-82CB-88B932ABB472}"/>
              </a:ext>
            </a:extLst>
          </p:cNvPr>
          <p:cNvSpPr>
            <a:spLocks noGrp="1"/>
          </p:cNvSpPr>
          <p:nvPr>
            <p:ph type="sldNum" sz="quarter" idx="12"/>
          </p:nvPr>
        </p:nvSpPr>
        <p:spPr/>
        <p:txBody>
          <a:bodyPr/>
          <a:lstStyle/>
          <a:p>
            <a:fld id="{8EABECFA-0713-47AA-B3CB-C60344B33A16}" type="slidenum">
              <a:rPr lang="en-US" smtClean="0"/>
              <a:t>19</a:t>
            </a:fld>
            <a:endParaRPr lang="en-US"/>
          </a:p>
        </p:txBody>
      </p:sp>
    </p:spTree>
    <p:extLst>
      <p:ext uri="{BB962C8B-B14F-4D97-AF65-F5344CB8AC3E}">
        <p14:creationId xmlns:p14="http://schemas.microsoft.com/office/powerpoint/2010/main" val="27041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AF7E8-A5E8-162D-C283-156239FFE8F2}"/>
              </a:ext>
            </a:extLst>
          </p:cNvPr>
          <p:cNvSpPr>
            <a:spLocks noGrp="1"/>
          </p:cNvSpPr>
          <p:nvPr>
            <p:ph type="title"/>
          </p:nvPr>
        </p:nvSpPr>
        <p:spPr>
          <a:xfrm>
            <a:off x="461820" y="680855"/>
            <a:ext cx="8663708" cy="1129474"/>
          </a:xfrm>
        </p:spPr>
        <p:txBody>
          <a:bodyPr/>
          <a:lstStyle/>
          <a:p>
            <a:r>
              <a:rPr lang="en-US" b="1" dirty="0">
                <a:effectLst>
                  <a:glow rad="38100">
                    <a:prstClr val="black">
                      <a:lumMod val="65000"/>
                      <a:lumOff val="35000"/>
                      <a:alpha val="40000"/>
                    </a:prstClr>
                  </a:glow>
                  <a:outerShdw blurRad="28575" dist="38100" dir="14040000" algn="tl" rotWithShape="0">
                    <a:srgbClr val="000000">
                      <a:alpha val="25000"/>
                    </a:srgbClr>
                  </a:outerShdw>
                </a:effectLst>
              </a:rPr>
              <a:t>Importance of networking</a:t>
            </a:r>
            <a:endParaRPr lang="en-US" b="1" dirty="0"/>
          </a:p>
        </p:txBody>
      </p:sp>
      <p:sp>
        <p:nvSpPr>
          <p:cNvPr id="3" name="Content Placeholder 2">
            <a:extLst>
              <a:ext uri="{FF2B5EF4-FFF2-40B4-BE49-F238E27FC236}">
                <a16:creationId xmlns:a16="http://schemas.microsoft.com/office/drawing/2014/main" xmlns="" id="{A68DFFCE-4B54-06BF-C3B1-3E2F2796BABB}"/>
              </a:ext>
            </a:extLst>
          </p:cNvPr>
          <p:cNvSpPr>
            <a:spLocks noGrp="1"/>
          </p:cNvSpPr>
          <p:nvPr>
            <p:ph idx="1"/>
          </p:nvPr>
        </p:nvSpPr>
        <p:spPr>
          <a:xfrm>
            <a:off x="461819" y="1847274"/>
            <a:ext cx="10843490" cy="4581235"/>
          </a:xfrm>
        </p:spPr>
        <p:txBody>
          <a:bodyPr>
            <a:normAutofit fontScale="92500" lnSpcReduction="20000"/>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Provides best way of business communication.</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Streamline communication.</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Cost-effective resource sharing.</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Improving storage efficiency and volume.</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Cut costs on software.</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Cut costs on hardware.</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Utilizes Centralized Database.</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Increase in efficiency.</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Optimize convenience and flexibility.</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Allows File sharing.</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sharing of peripherals and internet access.</a:t>
            </a:r>
            <a:endParaRPr lang="en-US" dirty="0"/>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Network gaming.</a:t>
            </a:r>
            <a:endParaRPr lang="en-US" dirty="0"/>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5" name="Slide Number Placeholder 4">
            <a:extLst>
              <a:ext uri="{FF2B5EF4-FFF2-40B4-BE49-F238E27FC236}">
                <a16:creationId xmlns:a16="http://schemas.microsoft.com/office/drawing/2014/main" xmlns="" id="{8A59C608-5FF2-4100-B5B0-E6971DA40699}"/>
              </a:ext>
            </a:extLst>
          </p:cNvPr>
          <p:cNvSpPr>
            <a:spLocks noGrp="1"/>
          </p:cNvSpPr>
          <p:nvPr>
            <p:ph type="sldNum" sz="quarter" idx="12"/>
          </p:nvPr>
        </p:nvSpPr>
        <p:spPr/>
        <p:txBody>
          <a:bodyPr/>
          <a:lstStyle/>
          <a:p>
            <a:fld id="{8EABECFA-0713-47AA-B3CB-C60344B33A16}" type="slidenum">
              <a:rPr lang="en-US" smtClean="0"/>
              <a:t>2</a:t>
            </a:fld>
            <a:endParaRPr lang="en-US"/>
          </a:p>
        </p:txBody>
      </p:sp>
    </p:spTree>
    <p:extLst>
      <p:ext uri="{BB962C8B-B14F-4D97-AF65-F5344CB8AC3E}">
        <p14:creationId xmlns:p14="http://schemas.microsoft.com/office/powerpoint/2010/main" val="4077382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E1CD5-2AF6-42AB-B682-B96C642EB80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Communication Protocol</a:t>
            </a:r>
          </a:p>
        </p:txBody>
      </p:sp>
      <p:sp>
        <p:nvSpPr>
          <p:cNvPr id="3" name="Content Placeholder 2">
            <a:extLst>
              <a:ext uri="{FF2B5EF4-FFF2-40B4-BE49-F238E27FC236}">
                <a16:creationId xmlns:a16="http://schemas.microsoft.com/office/drawing/2014/main" xmlns="" id="{DDD5A408-D15F-4079-9AAA-2E440E4D7A2E}"/>
              </a:ext>
            </a:extLst>
          </p:cNvPr>
          <p:cNvSpPr>
            <a:spLocks noGrp="1"/>
          </p:cNvSpPr>
          <p:nvPr>
            <p:ph idx="1"/>
          </p:nvPr>
        </p:nvSpPr>
        <p:spPr/>
        <p:txBody>
          <a:bodyPr/>
          <a:lstStyle/>
          <a:p>
            <a:pPr marL="0" indent="0">
              <a:buNone/>
            </a:pPr>
            <a:r>
              <a:rPr lang="en-US" b="0" i="0" dirty="0">
                <a:effectLst/>
                <a:latin typeface="arial" panose="020B0604020202020204" pitchFamily="34" charset="0"/>
              </a:rPr>
              <a:t>A communication or network protocol is set of rules for communicating between computing devices. A protocol defines hoe computers identify one another in a network. Communication protocols allow different network devices to communicate with each other. They are used in both analog and digital communications and can be used for important processes, ranging from transferring files between devices to accessing the internet.</a:t>
            </a:r>
            <a:endParaRPr lang="en-US" dirty="0"/>
          </a:p>
        </p:txBody>
      </p:sp>
      <p:sp>
        <p:nvSpPr>
          <p:cNvPr id="5" name="Slide Number Placeholder 4">
            <a:extLst>
              <a:ext uri="{FF2B5EF4-FFF2-40B4-BE49-F238E27FC236}">
                <a16:creationId xmlns:a16="http://schemas.microsoft.com/office/drawing/2014/main" xmlns="" id="{EB5E2FEC-3691-4707-A4BD-422A154153CF}"/>
              </a:ext>
            </a:extLst>
          </p:cNvPr>
          <p:cNvSpPr>
            <a:spLocks noGrp="1"/>
          </p:cNvSpPr>
          <p:nvPr>
            <p:ph type="sldNum" sz="quarter" idx="12"/>
          </p:nvPr>
        </p:nvSpPr>
        <p:spPr/>
        <p:txBody>
          <a:bodyPr/>
          <a:lstStyle/>
          <a:p>
            <a:fld id="{8EABECFA-0713-47AA-B3CB-C60344B33A16}" type="slidenum">
              <a:rPr lang="en-US" smtClean="0"/>
              <a:t>20</a:t>
            </a:fld>
            <a:endParaRPr lang="en-US"/>
          </a:p>
        </p:txBody>
      </p:sp>
    </p:spTree>
    <p:extLst>
      <p:ext uri="{BB962C8B-B14F-4D97-AF65-F5344CB8AC3E}">
        <p14:creationId xmlns:p14="http://schemas.microsoft.com/office/powerpoint/2010/main" val="2171185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67E2CC7-EFE1-4578-9E5E-3CD93EBF351F}"/>
              </a:ext>
            </a:extLst>
          </p:cNvPr>
          <p:cNvSpPr txBox="1"/>
          <p:nvPr/>
        </p:nvSpPr>
        <p:spPr>
          <a:xfrm>
            <a:off x="1039906" y="1174377"/>
            <a:ext cx="8973670" cy="5016758"/>
          </a:xfrm>
          <a:prstGeom prst="rect">
            <a:avLst/>
          </a:prstGeom>
          <a:noFill/>
        </p:spPr>
        <p:txBody>
          <a:bodyPr wrap="square" rtlCol="0">
            <a:spAutoFit/>
          </a:bodyPr>
          <a:lstStyle/>
          <a:p>
            <a:r>
              <a:rPr lang="en-US" sz="2000" dirty="0"/>
              <a:t>     The most commonly used network protocols are: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TCP/IP</a:t>
            </a:r>
            <a:r>
              <a:rPr lang="en-US" sz="2000" dirty="0"/>
              <a:t>: </a:t>
            </a:r>
          </a:p>
          <a:p>
            <a:r>
              <a:rPr lang="en-US" sz="2000" dirty="0">
                <a:latin typeface="arial" panose="020B0604020202020204" pitchFamily="34" charset="0"/>
              </a:rPr>
              <a:t>	</a:t>
            </a:r>
            <a:r>
              <a:rPr lang="en-US" sz="2000" b="0" i="0" dirty="0">
                <a:effectLst/>
                <a:latin typeface="arial" panose="020B0604020202020204" pitchFamily="34" charset="0"/>
              </a:rPr>
              <a:t>TCP stands for Transmission Control Protocol </a:t>
            </a:r>
            <a:r>
              <a:rPr lang="en-US" sz="2000" i="0" dirty="0">
                <a:effectLst/>
                <a:latin typeface="arial" panose="020B0604020202020204" pitchFamily="34" charset="0"/>
              </a:rPr>
              <a:t>a communications 	standard that enables application programs and computing devices to 	exchange messages over a network</a:t>
            </a:r>
            <a:r>
              <a:rPr lang="en-US" sz="2000" b="0" i="0" dirty="0">
                <a:effectLst/>
                <a:latin typeface="arial" panose="020B0604020202020204" pitchFamily="34" charset="0"/>
              </a:rPr>
              <a:t>. </a:t>
            </a:r>
            <a:r>
              <a:rPr lang="en-US" sz="2000" dirty="0">
                <a:latin typeface="arial" panose="020B0604020202020204" pitchFamily="34" charset="0"/>
              </a:rPr>
              <a:t>TCP is a layered set of protocol. </a:t>
            </a:r>
            <a:r>
              <a:rPr lang="en-US" sz="2000" b="0" i="0" dirty="0">
                <a:effectLst/>
                <a:latin typeface="arial" panose="020B0604020202020204" pitchFamily="34" charset="0"/>
              </a:rPr>
              <a:t>It is 	designed to send packets across the internet and ensure the successful 	delivery of data and messages over networks.</a:t>
            </a:r>
          </a:p>
          <a:p>
            <a:pPr marL="342900" indent="-342900">
              <a:buFont typeface="Wingdings" panose="05000000000000000000" pitchFamily="2" charset="2"/>
              <a:buChar char="Ø"/>
            </a:pPr>
            <a:endParaRPr lang="en-US" sz="2000" dirty="0">
              <a:latin typeface="arial" panose="020B0604020202020204" pitchFamily="34" charset="0"/>
            </a:endParaRPr>
          </a:p>
          <a:p>
            <a:pPr marL="342900" indent="-342900">
              <a:buFont typeface="Wingdings" panose="05000000000000000000" pitchFamily="2" charset="2"/>
              <a:buChar char="Ø"/>
            </a:pPr>
            <a:r>
              <a:rPr lang="en-US" sz="2000" b="1" dirty="0">
                <a:latin typeface="arial" panose="020B0604020202020204" pitchFamily="34" charset="0"/>
              </a:rPr>
              <a:t>UDP</a:t>
            </a:r>
            <a:r>
              <a:rPr lang="en-US" sz="2000" dirty="0">
                <a:latin typeface="arial" panose="020B0604020202020204" pitchFamily="34" charset="0"/>
              </a:rPr>
              <a:t>:</a:t>
            </a:r>
          </a:p>
          <a:p>
            <a:r>
              <a:rPr lang="en-US" sz="2000" dirty="0">
                <a:latin typeface="arial" panose="020B0604020202020204" pitchFamily="34" charset="0"/>
              </a:rPr>
              <a:t>	 </a:t>
            </a:r>
            <a:r>
              <a:rPr lang="en-US" sz="2000" b="0" i="0" dirty="0">
                <a:effectLst/>
                <a:latin typeface="arial" panose="020B0604020202020204" pitchFamily="34" charset="0"/>
              </a:rPr>
              <a:t>User Datagram Protocol (UDP) is </a:t>
            </a:r>
            <a:r>
              <a:rPr lang="en-US" sz="2000" i="0" dirty="0">
                <a:effectLst/>
                <a:latin typeface="arial" panose="020B0604020202020204" pitchFamily="34" charset="0"/>
              </a:rPr>
              <a:t>a communications protocol that is 	primarily used to establish connections between applications on the 	Internet. </a:t>
            </a:r>
            <a:r>
              <a:rPr lang="en-US" sz="2000" dirty="0">
                <a:latin typeface="arial" panose="020B0604020202020204" pitchFamily="34" charset="0"/>
              </a:rPr>
              <a:t>UDP is a simple connectionless unreliable transport protocol 	performs very limited error checking. It is mainly used for transmitting 	multimedia data which requires faster transmission and error checking is 	not used.</a:t>
            </a:r>
            <a:r>
              <a:rPr lang="en-US" sz="2000" i="0" dirty="0">
                <a:effectLst/>
                <a:latin typeface="arial" panose="020B0604020202020204" pitchFamily="34" charset="0"/>
              </a:rPr>
              <a:t>.</a:t>
            </a:r>
            <a:endParaRPr lang="en-US" sz="2000" dirty="0"/>
          </a:p>
        </p:txBody>
      </p:sp>
      <p:sp>
        <p:nvSpPr>
          <p:cNvPr id="4" name="Slide Number Placeholder 3">
            <a:extLst>
              <a:ext uri="{FF2B5EF4-FFF2-40B4-BE49-F238E27FC236}">
                <a16:creationId xmlns:a16="http://schemas.microsoft.com/office/drawing/2014/main" xmlns="" id="{91AEF1AB-87A9-49C0-8B21-7656FDE3BC2C}"/>
              </a:ext>
            </a:extLst>
          </p:cNvPr>
          <p:cNvSpPr>
            <a:spLocks noGrp="1"/>
          </p:cNvSpPr>
          <p:nvPr>
            <p:ph type="sldNum" sz="quarter" idx="12"/>
          </p:nvPr>
        </p:nvSpPr>
        <p:spPr/>
        <p:txBody>
          <a:bodyPr/>
          <a:lstStyle/>
          <a:p>
            <a:fld id="{8EABECFA-0713-47AA-B3CB-C60344B33A16}" type="slidenum">
              <a:rPr lang="en-US" smtClean="0"/>
              <a:t>21</a:t>
            </a:fld>
            <a:endParaRPr lang="en-US"/>
          </a:p>
        </p:txBody>
      </p:sp>
    </p:spTree>
    <p:extLst>
      <p:ext uri="{BB962C8B-B14F-4D97-AF65-F5344CB8AC3E}">
        <p14:creationId xmlns:p14="http://schemas.microsoft.com/office/powerpoint/2010/main" val="2778391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86AD242-C371-4679-999C-B2FAB9362BBB}"/>
              </a:ext>
            </a:extLst>
          </p:cNvPr>
          <p:cNvSpPr txBox="1"/>
          <p:nvPr/>
        </p:nvSpPr>
        <p:spPr>
          <a:xfrm>
            <a:off x="923364" y="1057835"/>
            <a:ext cx="10183906" cy="501675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SMPT</a:t>
            </a:r>
            <a:r>
              <a:rPr lang="en-US" sz="2000" dirty="0"/>
              <a:t>:</a:t>
            </a:r>
          </a:p>
          <a:p>
            <a:r>
              <a:rPr lang="en-US" sz="2000" dirty="0"/>
              <a:t>	 SMPT is a standard protocol for transmitting electronic mail (email) by the 	Internet. It is an Internet mail protocol.</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POP</a:t>
            </a:r>
            <a:r>
              <a:rPr lang="en-US" sz="2000" dirty="0"/>
              <a:t>: </a:t>
            </a:r>
          </a:p>
          <a:p>
            <a:r>
              <a:rPr lang="en-US" sz="2000" dirty="0"/>
              <a:t>	POP is also a protocol for transmitting email. It is simple but has limited 	functionality. It is an application layer Internet standard protocol used by 	local e-mail clients to retrieve e-mail from remote server over a TCP/IP 	connection.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IMAP</a:t>
            </a:r>
            <a:r>
              <a:rPr lang="en-US" sz="2000" dirty="0"/>
              <a:t>:</a:t>
            </a:r>
          </a:p>
          <a:p>
            <a:r>
              <a:rPr lang="en-US" sz="2000" dirty="0">
                <a:latin typeface="inter-regular"/>
              </a:rPr>
              <a:t>	</a:t>
            </a:r>
            <a:r>
              <a:rPr lang="en-US" sz="2000" b="0" i="0" dirty="0">
                <a:effectLst/>
                <a:latin typeface="inter-regular"/>
              </a:rPr>
              <a:t>IMAP stands for</a:t>
            </a:r>
            <a:r>
              <a:rPr lang="en-US" sz="2000" i="0" dirty="0">
                <a:effectLst/>
                <a:latin typeface="inter-regular"/>
              </a:rPr>
              <a:t> </a:t>
            </a:r>
            <a:r>
              <a:rPr lang="en-US" sz="2000" i="0" dirty="0">
                <a:effectLst/>
                <a:latin typeface="inter-bold"/>
              </a:rPr>
              <a:t>Internet Message Access Protocol</a:t>
            </a:r>
            <a:r>
              <a:rPr lang="en-US" sz="2000" b="0" i="0" dirty="0">
                <a:effectLst/>
                <a:latin typeface="inter-regular"/>
              </a:rPr>
              <a:t>. It is an application layer protocol which is 	used to receive the emails from the mail server. It is the most commonly used protocols like 	POP3 for retrieving the emails.</a:t>
            </a:r>
          </a:p>
          <a:p>
            <a:endParaRPr lang="en-US" sz="2000" b="0" i="0" dirty="0">
              <a:effectLst/>
              <a:latin typeface="inter-regular"/>
            </a:endParaRPr>
          </a:p>
          <a:p>
            <a:endParaRPr lang="en-US" sz="2000" dirty="0"/>
          </a:p>
        </p:txBody>
      </p:sp>
      <p:sp>
        <p:nvSpPr>
          <p:cNvPr id="4" name="Slide Number Placeholder 3">
            <a:extLst>
              <a:ext uri="{FF2B5EF4-FFF2-40B4-BE49-F238E27FC236}">
                <a16:creationId xmlns:a16="http://schemas.microsoft.com/office/drawing/2014/main" xmlns="" id="{CAA90618-BC74-473C-866C-61A6EAAA0316}"/>
              </a:ext>
            </a:extLst>
          </p:cNvPr>
          <p:cNvSpPr>
            <a:spLocks noGrp="1"/>
          </p:cNvSpPr>
          <p:nvPr>
            <p:ph type="sldNum" sz="quarter" idx="12"/>
          </p:nvPr>
        </p:nvSpPr>
        <p:spPr/>
        <p:txBody>
          <a:bodyPr/>
          <a:lstStyle/>
          <a:p>
            <a:fld id="{8EABECFA-0713-47AA-B3CB-C60344B33A16}" type="slidenum">
              <a:rPr lang="en-US" smtClean="0"/>
              <a:t>22</a:t>
            </a:fld>
            <a:endParaRPr lang="en-US"/>
          </a:p>
        </p:txBody>
      </p:sp>
    </p:spTree>
    <p:extLst>
      <p:ext uri="{BB962C8B-B14F-4D97-AF65-F5344CB8AC3E}">
        <p14:creationId xmlns:p14="http://schemas.microsoft.com/office/powerpoint/2010/main" val="1105912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10E029-D5B3-4E5C-A9D6-EA1D51F83A2E}"/>
              </a:ext>
            </a:extLst>
          </p:cNvPr>
          <p:cNvSpPr txBox="1"/>
          <p:nvPr/>
        </p:nvSpPr>
        <p:spPr>
          <a:xfrm>
            <a:off x="1039905" y="917912"/>
            <a:ext cx="10112189" cy="594008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FTP</a:t>
            </a:r>
            <a:r>
              <a:rPr lang="en-US" sz="2000" dirty="0"/>
              <a:t>:</a:t>
            </a:r>
          </a:p>
          <a:p>
            <a:pPr algn="just"/>
            <a:r>
              <a:rPr lang="en-US" sz="2000" b="0" i="0" dirty="0">
                <a:effectLst/>
                <a:latin typeface="inter-regular"/>
              </a:rPr>
              <a:t>	FTP stands for File transfer protocol. It is mainly used for transferring the web page files 	from their creator to the computer. It is also used for downloading the files to computer f	rom other servers.</a:t>
            </a:r>
          </a:p>
          <a:p>
            <a:pPr marL="342900" indent="-342900" algn="just">
              <a:buFont typeface="Wingdings" panose="05000000000000000000" pitchFamily="2" charset="2"/>
              <a:buChar char="Ø"/>
            </a:pPr>
            <a:endParaRPr lang="en-US" sz="2000" b="0" i="0" dirty="0">
              <a:effectLst/>
              <a:latin typeface="inter-regular"/>
            </a:endParaRPr>
          </a:p>
          <a:p>
            <a:pPr marL="342900" indent="-342900">
              <a:buFont typeface="Wingdings" panose="05000000000000000000" pitchFamily="2" charset="2"/>
              <a:buChar char="Ø"/>
            </a:pPr>
            <a:r>
              <a:rPr lang="en-US" sz="2000" b="1" dirty="0"/>
              <a:t>HTTP</a:t>
            </a:r>
            <a:r>
              <a:rPr lang="en-US" sz="2000" dirty="0"/>
              <a:t>:</a:t>
            </a:r>
          </a:p>
          <a:p>
            <a:r>
              <a:rPr lang="en-US" sz="2000" dirty="0">
                <a:latin typeface="arial" panose="020B0604020202020204" pitchFamily="34" charset="0"/>
              </a:rPr>
              <a:t>	</a:t>
            </a:r>
            <a:r>
              <a:rPr lang="en-US" sz="2000" b="0" i="0" dirty="0">
                <a:effectLst/>
                <a:latin typeface="arial" panose="020B0604020202020204" pitchFamily="34" charset="0"/>
              </a:rPr>
              <a:t>HTTP stands for </a:t>
            </a:r>
            <a:r>
              <a:rPr lang="en-US" sz="2000" i="0" dirty="0">
                <a:effectLst/>
                <a:latin typeface="arial" panose="020B0604020202020204" pitchFamily="34" charset="0"/>
              </a:rPr>
              <a:t>Hyper Text Transfer Protocol</a:t>
            </a:r>
            <a:r>
              <a:rPr lang="en-US" sz="2000" b="0" i="0" dirty="0">
                <a:effectLst/>
                <a:latin typeface="arial" panose="020B0604020202020204" pitchFamily="34" charset="0"/>
              </a:rPr>
              <a:t>. It is a protocol used to access the 	data on the World Wide Web (www). It is used to load web pages using hypertext 	links.</a:t>
            </a:r>
          </a:p>
          <a:p>
            <a:pPr marL="342900" indent="-342900">
              <a:buFont typeface="Wingdings" panose="05000000000000000000" pitchFamily="2" charset="2"/>
              <a:buChar char="Ø"/>
            </a:pPr>
            <a:endParaRPr lang="en-US" sz="2000" dirty="0">
              <a:latin typeface="arial" panose="020B0604020202020204" pitchFamily="34" charset="0"/>
            </a:endParaRPr>
          </a:p>
          <a:p>
            <a:pPr marL="342900" indent="-342900">
              <a:buFont typeface="Wingdings" panose="05000000000000000000" pitchFamily="2" charset="2"/>
              <a:buChar char="Ø"/>
            </a:pPr>
            <a:r>
              <a:rPr lang="en-US" sz="2000" b="1" i="0" dirty="0">
                <a:effectLst/>
                <a:latin typeface="arial" panose="020B0604020202020204" pitchFamily="34" charset="0"/>
              </a:rPr>
              <a:t>HTTPS</a:t>
            </a:r>
            <a:r>
              <a:rPr lang="en-US" sz="2000" b="0" i="0" dirty="0">
                <a:effectLst/>
                <a:latin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HTTPS stands for Hyper Text Transfer Protocol Secure. It is a protocol for securing 	the communication between two systems e.g. the browser and the web server.</a:t>
            </a:r>
          </a:p>
          <a:p>
            <a:pPr marL="34290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Telnet</a:t>
            </a:r>
            <a:r>
              <a:rPr lang="en-US" sz="2000" dirty="0">
                <a:latin typeface="Arial" panose="020B0604020202020204" pitchFamily="34" charset="0"/>
                <a:cs typeface="Arial" panose="020B0604020202020204" pitchFamily="34" charset="0"/>
              </a:rPr>
              <a:t>:</a:t>
            </a:r>
          </a:p>
          <a:p>
            <a:r>
              <a:rPr lang="en-US" sz="2000" b="0" i="0" dirty="0">
                <a:effectLst/>
                <a:latin typeface="Arial" panose="020B0604020202020204" pitchFamily="34" charset="0"/>
              </a:rPr>
              <a:t>	Telnet is a network protocol used to virtually access a computer and to provide a 	two-way, collaborative and text-based communication channel between two 	machines.</a:t>
            </a:r>
            <a:endParaRPr lang="en-US" sz="2000" b="0" i="0" dirty="0">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000" dirty="0"/>
          </a:p>
        </p:txBody>
      </p:sp>
      <p:sp>
        <p:nvSpPr>
          <p:cNvPr id="4" name="Slide Number Placeholder 3">
            <a:extLst>
              <a:ext uri="{FF2B5EF4-FFF2-40B4-BE49-F238E27FC236}">
                <a16:creationId xmlns:a16="http://schemas.microsoft.com/office/drawing/2014/main" xmlns="" id="{13235D30-F75F-4D3E-86BB-A05D382AEC78}"/>
              </a:ext>
            </a:extLst>
          </p:cNvPr>
          <p:cNvSpPr>
            <a:spLocks noGrp="1"/>
          </p:cNvSpPr>
          <p:nvPr>
            <p:ph type="sldNum" sz="quarter" idx="12"/>
          </p:nvPr>
        </p:nvSpPr>
        <p:spPr/>
        <p:txBody>
          <a:bodyPr/>
          <a:lstStyle/>
          <a:p>
            <a:fld id="{8EABECFA-0713-47AA-B3CB-C60344B33A16}" type="slidenum">
              <a:rPr lang="en-US" smtClean="0"/>
              <a:t>23</a:t>
            </a:fld>
            <a:endParaRPr lang="en-US"/>
          </a:p>
        </p:txBody>
      </p:sp>
    </p:spTree>
    <p:extLst>
      <p:ext uri="{BB962C8B-B14F-4D97-AF65-F5344CB8AC3E}">
        <p14:creationId xmlns:p14="http://schemas.microsoft.com/office/powerpoint/2010/main" val="3604541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9CDBFB-C59F-4651-9B11-66DA22568C60}"/>
              </a:ext>
            </a:extLst>
          </p:cNvPr>
          <p:cNvSpPr>
            <a:spLocks noGrp="1"/>
          </p:cNvSpPr>
          <p:nvPr>
            <p:ph type="title"/>
          </p:nvPr>
        </p:nvSpPr>
        <p:spPr>
          <a:xfrm>
            <a:off x="646111" y="425824"/>
            <a:ext cx="9404723" cy="1400530"/>
          </a:xfrm>
        </p:spPr>
        <p:txBody>
          <a:bodyPr/>
          <a:lstStyle/>
          <a:p>
            <a:r>
              <a:rPr lang="en-US" b="1" dirty="0">
                <a:latin typeface="Times New Roman" panose="02020603050405020304" pitchFamily="18" charset="0"/>
                <a:cs typeface="Times New Roman" panose="02020603050405020304" pitchFamily="18" charset="0"/>
              </a:rPr>
              <a:t>Wireless Networking</a:t>
            </a:r>
          </a:p>
        </p:txBody>
      </p:sp>
      <p:sp>
        <p:nvSpPr>
          <p:cNvPr id="3" name="Content Placeholder 2">
            <a:extLst>
              <a:ext uri="{FF2B5EF4-FFF2-40B4-BE49-F238E27FC236}">
                <a16:creationId xmlns:a16="http://schemas.microsoft.com/office/drawing/2014/main" xmlns="" id="{B3F1C591-7687-47BD-8025-025ADEC3DEB8}"/>
              </a:ext>
            </a:extLst>
          </p:cNvPr>
          <p:cNvSpPr>
            <a:spLocks noGrp="1"/>
          </p:cNvSpPr>
          <p:nvPr>
            <p:ph idx="1"/>
          </p:nvPr>
        </p:nvSpPr>
        <p:spPr/>
        <p:txBody>
          <a:bodyPr/>
          <a:lstStyle/>
          <a:p>
            <a:pPr marL="0" indent="0">
              <a:buNone/>
            </a:pPr>
            <a:r>
              <a:rPr lang="en-US" i="0" dirty="0">
                <a:effectLst/>
                <a:latin typeface="arial" panose="020B0604020202020204" pitchFamily="34" charset="0"/>
              </a:rPr>
              <a:t>A wireless network refers to a computer network that makes use of Radio Frequency (RF) connections between nodes in the network. </a:t>
            </a:r>
            <a:r>
              <a:rPr lang="en-US" i="0" dirty="0">
                <a:effectLst/>
                <a:latin typeface="Arial" panose="020B0604020202020204" pitchFamily="34" charset="0"/>
              </a:rPr>
              <a:t>A wireless network is a </a:t>
            </a:r>
            <a:r>
              <a:rPr lang="en-US" dirty="0">
                <a:latin typeface="Arial" panose="020B0604020202020204" pitchFamily="34" charset="0"/>
              </a:rPr>
              <a:t>computer network</a:t>
            </a:r>
            <a:r>
              <a:rPr lang="en-US" i="0" dirty="0">
                <a:effectLst/>
                <a:latin typeface="Arial" panose="020B0604020202020204" pitchFamily="34" charset="0"/>
              </a:rPr>
              <a:t> that uses wireless data connections between network nodes. </a:t>
            </a:r>
            <a:r>
              <a:rPr lang="en-US" i="0" dirty="0">
                <a:effectLst/>
                <a:latin typeface="Arial" panose="020B0604020202020204" pitchFamily="34" charset="0"/>
                <a:cs typeface="Arial" panose="020B0604020202020204" pitchFamily="34" charset="0"/>
              </a:rPr>
              <a:t>Wireless network is a computer network connected wirelessly. The communication is done through a wireless media like radio waves, infrared or Bluetooth.</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xmlns="" id="{0792BF3B-DEF7-4596-9DC0-81279FBFC503}"/>
              </a:ext>
            </a:extLst>
          </p:cNvPr>
          <p:cNvSpPr>
            <a:spLocks noGrp="1"/>
          </p:cNvSpPr>
          <p:nvPr>
            <p:ph type="sldNum" sz="quarter" idx="12"/>
          </p:nvPr>
        </p:nvSpPr>
        <p:spPr/>
        <p:txBody>
          <a:bodyPr/>
          <a:lstStyle/>
          <a:p>
            <a:fld id="{8EABECFA-0713-47AA-B3CB-C60344B33A16}" type="slidenum">
              <a:rPr lang="en-US" smtClean="0"/>
              <a:t>24</a:t>
            </a:fld>
            <a:endParaRPr lang="en-US"/>
          </a:p>
        </p:txBody>
      </p:sp>
    </p:spTree>
    <p:extLst>
      <p:ext uri="{BB962C8B-B14F-4D97-AF65-F5344CB8AC3E}">
        <p14:creationId xmlns:p14="http://schemas.microsoft.com/office/powerpoint/2010/main" val="3693162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BE777-CE59-44B8-AE17-6B58FC010F57}"/>
              </a:ext>
            </a:extLst>
          </p:cNvPr>
          <p:cNvSpPr>
            <a:spLocks noGrp="1"/>
          </p:cNvSpPr>
          <p:nvPr>
            <p:ph type="title"/>
          </p:nvPr>
        </p:nvSpPr>
        <p:spPr/>
        <p:txBody>
          <a:bodyPr>
            <a:normAutofit fontScale="90000"/>
          </a:bodyPr>
          <a:lstStyle/>
          <a:p>
            <a:r>
              <a:rPr lang="en-US" sz="4400" b="1" i="0" dirty="0">
                <a:solidFill>
                  <a:schemeClr val="tx1"/>
                </a:solidFill>
                <a:effectLst/>
                <a:latin typeface="Times New Roman" panose="02020603050405020304" pitchFamily="18" charset="0"/>
              </a:rPr>
              <a:t>Uses of Wireless Networking</a:t>
            </a:r>
            <a:br>
              <a:rPr lang="en-US" sz="4400" b="1" i="0" dirty="0">
                <a:solidFill>
                  <a:schemeClr val="tx1"/>
                </a:solidFill>
                <a:effectLst/>
                <a:latin typeface="Times New Roman" panose="02020603050405020304"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xmlns="" id="{016F9C3B-2839-4F8F-AAFE-CEE5A59B89A1}"/>
              </a:ext>
            </a:extLst>
          </p:cNvPr>
          <p:cNvSpPr>
            <a:spLocks noGrp="1"/>
          </p:cNvSpPr>
          <p:nvPr>
            <p:ph idx="1"/>
          </p:nvPr>
        </p:nvSpPr>
        <p:spPr>
          <a:xfrm>
            <a:off x="1093694" y="2017060"/>
            <a:ext cx="8956159" cy="4231340"/>
          </a:xfrm>
        </p:spPr>
        <p:txBody>
          <a:bodyPr/>
          <a:lstStyle/>
          <a:p>
            <a:pPr>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Used for broadcasting in radio and television communication.</a:t>
            </a:r>
          </a:p>
          <a:p>
            <a:pPr>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Used for communication using mobile phones and pagers.</a:t>
            </a:r>
            <a:endParaRPr lang="en-US" b="0" i="0" dirty="0">
              <a:effectLst/>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Used for connecting components of computers using Bluetooth technology, for Internet connection using Wi-Fi, Wireless LAN, PDA, and in remote controls for television, doors etc.</a:t>
            </a:r>
            <a:endParaRPr lang="en-US" b="0" i="0" dirty="0">
              <a:effectLs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xmlns="" id="{7326203B-7FE3-4F1E-AB22-BD963F8A9BB8}"/>
              </a:ext>
            </a:extLst>
          </p:cNvPr>
          <p:cNvSpPr>
            <a:spLocks noGrp="1"/>
          </p:cNvSpPr>
          <p:nvPr>
            <p:ph type="sldNum" sz="quarter" idx="12"/>
          </p:nvPr>
        </p:nvSpPr>
        <p:spPr/>
        <p:txBody>
          <a:bodyPr/>
          <a:lstStyle/>
          <a:p>
            <a:fld id="{8EABECFA-0713-47AA-B3CB-C60344B33A16}" type="slidenum">
              <a:rPr lang="en-US" smtClean="0"/>
              <a:t>25</a:t>
            </a:fld>
            <a:endParaRPr lang="en-US"/>
          </a:p>
        </p:txBody>
      </p:sp>
    </p:spTree>
    <p:extLst>
      <p:ext uri="{BB962C8B-B14F-4D97-AF65-F5344CB8AC3E}">
        <p14:creationId xmlns:p14="http://schemas.microsoft.com/office/powerpoint/2010/main" val="2150667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6B2482-52F3-46D1-9457-E883F69CC024}"/>
              </a:ext>
            </a:extLst>
          </p:cNvPr>
          <p:cNvSpPr>
            <a:spLocks noGrp="1"/>
          </p:cNvSpPr>
          <p:nvPr>
            <p:ph type="title"/>
          </p:nvPr>
        </p:nvSpPr>
        <p:spPr/>
        <p:txBody>
          <a:bodyPr/>
          <a:lstStyle/>
          <a:p>
            <a:r>
              <a:rPr lang="en-US" b="1" dirty="0"/>
              <a:t>Types of Wireless Communication</a:t>
            </a:r>
          </a:p>
        </p:txBody>
      </p:sp>
      <p:sp>
        <p:nvSpPr>
          <p:cNvPr id="3" name="Content Placeholder 2">
            <a:extLst>
              <a:ext uri="{FF2B5EF4-FFF2-40B4-BE49-F238E27FC236}">
                <a16:creationId xmlns:a16="http://schemas.microsoft.com/office/drawing/2014/main" xmlns="" id="{38EAFF72-5626-4F26-B6CF-83EC53861ED1}"/>
              </a:ext>
            </a:extLst>
          </p:cNvPr>
          <p:cNvSpPr>
            <a:spLocks noGrp="1"/>
          </p:cNvSpPr>
          <p:nvPr>
            <p:ph idx="1"/>
          </p:nvPr>
        </p:nvSpPr>
        <p:spPr>
          <a:xfrm>
            <a:off x="646111" y="1219200"/>
            <a:ext cx="10470124" cy="5360894"/>
          </a:xfrm>
        </p:spPr>
        <p:txBody>
          <a:bodyPr>
            <a:noAutofit/>
          </a:bodyPr>
          <a:lstStyle/>
          <a:p>
            <a:pPr>
              <a:buFont typeface="Wingdings" panose="05000000000000000000" pitchFamily="2" charset="2"/>
              <a:buChar char="Ø"/>
            </a:pPr>
            <a:r>
              <a:rPr lang="en-US" b="1" dirty="0"/>
              <a:t>Satellite</a:t>
            </a:r>
            <a:r>
              <a:rPr lang="en-US" dirty="0"/>
              <a:t>: </a:t>
            </a:r>
          </a:p>
          <a:p>
            <a:pPr marL="0" indent="0">
              <a:buNone/>
            </a:pPr>
            <a:r>
              <a:rPr lang="en-US" b="0" i="0" dirty="0">
                <a:effectLst/>
                <a:latin typeface="Nunito"/>
              </a:rPr>
              <a:t>A satellite is an object that revolves around another object. For example, earth is a satellite of The Sun, and moon is a satellite of earth. A </a:t>
            </a:r>
            <a:r>
              <a:rPr lang="en-US" i="0" dirty="0">
                <a:effectLst/>
                <a:latin typeface="Nunito"/>
              </a:rPr>
              <a:t>communication satellite </a:t>
            </a:r>
            <a:r>
              <a:rPr lang="en-US" b="0" i="0" dirty="0">
                <a:effectLst/>
                <a:latin typeface="Nunito"/>
              </a:rPr>
              <a:t>is a </a:t>
            </a:r>
            <a:r>
              <a:rPr lang="en-US" i="0" dirty="0">
                <a:effectLst/>
                <a:latin typeface="Nunito"/>
              </a:rPr>
              <a:t>microwave repeater station </a:t>
            </a:r>
            <a:r>
              <a:rPr lang="en-US" b="0" i="0" dirty="0">
                <a:effectLst/>
                <a:latin typeface="Nunito"/>
              </a:rPr>
              <a:t>in a space that is used for telecommunication, radio and television signals. A communication satellite processes the data coming from one earth station and it converts the data into another form and send it to the second earth station.</a:t>
            </a:r>
          </a:p>
          <a:p>
            <a:pPr>
              <a:buFont typeface="Wingdings" panose="05000000000000000000" pitchFamily="2" charset="2"/>
              <a:buChar char="Ø"/>
            </a:pPr>
            <a:r>
              <a:rPr lang="en-US" b="1" dirty="0">
                <a:latin typeface="Nunito"/>
              </a:rPr>
              <a:t>Microwave</a:t>
            </a:r>
            <a:r>
              <a:rPr lang="en-US" dirty="0">
                <a:latin typeface="Nunito"/>
              </a:rPr>
              <a:t>: </a:t>
            </a:r>
          </a:p>
          <a:p>
            <a:pPr marL="0" indent="0">
              <a:buNone/>
            </a:pPr>
            <a:r>
              <a:rPr lang="en-US" b="0" i="0" dirty="0">
                <a:effectLst/>
                <a:latin typeface="-apple-system"/>
              </a:rPr>
              <a:t>Microwave is a line-of-sight wireless communication technology that uses high frequency beams of radio waves to provide high speed wireless connections that can send and receive voice, video, and data information. Microwave radio transmission is commonly used in point-to-point communication systems on the surface of the Earth, in satellite communications, and in deep space radio communications. </a:t>
            </a:r>
            <a:endParaRPr lang="en-US" dirty="0"/>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xmlns="" id="{B7DDC569-117D-45EF-88E8-FA5774B65BAD}"/>
              </a:ext>
            </a:extLst>
          </p:cNvPr>
          <p:cNvSpPr>
            <a:spLocks noGrp="1"/>
          </p:cNvSpPr>
          <p:nvPr>
            <p:ph type="sldNum" sz="quarter" idx="12"/>
          </p:nvPr>
        </p:nvSpPr>
        <p:spPr/>
        <p:txBody>
          <a:bodyPr/>
          <a:lstStyle/>
          <a:p>
            <a:fld id="{8EABECFA-0713-47AA-B3CB-C60344B33A16}" type="slidenum">
              <a:rPr lang="en-US" smtClean="0"/>
              <a:t>26</a:t>
            </a:fld>
            <a:endParaRPr lang="en-US"/>
          </a:p>
        </p:txBody>
      </p:sp>
    </p:spTree>
    <p:extLst>
      <p:ext uri="{BB962C8B-B14F-4D97-AF65-F5344CB8AC3E}">
        <p14:creationId xmlns:p14="http://schemas.microsoft.com/office/powerpoint/2010/main" val="1725851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DDB968D-FDA1-423F-B983-CA110BE29632}"/>
              </a:ext>
            </a:extLst>
          </p:cNvPr>
          <p:cNvSpPr>
            <a:spLocks noGrp="1"/>
          </p:cNvSpPr>
          <p:nvPr>
            <p:ph type="title"/>
          </p:nvPr>
        </p:nvSpPr>
        <p:spPr>
          <a:xfrm>
            <a:off x="646111" y="680366"/>
            <a:ext cx="9404723" cy="1172882"/>
          </a:xfrm>
        </p:spPr>
        <p:txBody>
          <a:bodyPr/>
          <a:lstStyle/>
          <a:p>
            <a:r>
              <a:rPr lang="en-US" b="1" dirty="0">
                <a:effectLst>
                  <a:glow rad="38100">
                    <a:prstClr val="black">
                      <a:lumMod val="65000"/>
                      <a:lumOff val="35000"/>
                      <a:alpha val="40000"/>
                    </a:prstClr>
                  </a:glow>
                  <a:outerShdw blurRad="28575" dist="38100" dir="14040000" algn="tl" rotWithShape="0">
                    <a:srgbClr val="000000">
                      <a:alpha val="25000"/>
                    </a:srgbClr>
                  </a:outerShdw>
                </a:effectLst>
              </a:rPr>
              <a:t>Data communication media</a:t>
            </a:r>
            <a:endParaRPr lang="en-US" b="1" dirty="0"/>
          </a:p>
        </p:txBody>
      </p:sp>
      <p:sp>
        <p:nvSpPr>
          <p:cNvPr id="3" name="Content Placeholder 2">
            <a:extLst>
              <a:ext uri="{FF2B5EF4-FFF2-40B4-BE49-F238E27FC236}">
                <a16:creationId xmlns:a16="http://schemas.microsoft.com/office/drawing/2014/main" xmlns="" id="{82849363-8051-4929-04FD-C4BE63C2ABD6}"/>
              </a:ext>
            </a:extLst>
          </p:cNvPr>
          <p:cNvSpPr>
            <a:spLocks noGrp="1"/>
          </p:cNvSpPr>
          <p:nvPr>
            <p:ph idx="1"/>
          </p:nvPr>
        </p:nvSpPr>
        <p:spPr>
          <a:xfrm>
            <a:off x="646111" y="1853248"/>
            <a:ext cx="8946541" cy="4195481"/>
          </a:xfrm>
        </p:spPr>
        <p:txBody>
          <a:bodyPr>
            <a:normAutofit/>
          </a:bodyPr>
          <a:lstStyle/>
          <a:p>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medium (or media, if there is more than one)</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is the physical matter or substance that carries the voice or data transmission. Many different types of transmission media are currently in use, such as copper (wire), glass or plastic (fiber-optic cable), or air (radio, infrared, microwave, or satellite). There are two basic types of media. Guided media are those in which the message flows through a physical media such as a twisted-pair wire, coaxial cable, or fiber-optic cable; the media "guides" the signal. Wireless media are those in which the message is broadcast through the air, such as infrared, microwave, or satellite.</a:t>
            </a:r>
            <a:endParaRPr lang="en-US" dirty="0"/>
          </a:p>
        </p:txBody>
      </p:sp>
      <p:sp>
        <p:nvSpPr>
          <p:cNvPr id="7" name="Slide Number Placeholder 6">
            <a:extLst>
              <a:ext uri="{FF2B5EF4-FFF2-40B4-BE49-F238E27FC236}">
                <a16:creationId xmlns:a16="http://schemas.microsoft.com/office/drawing/2014/main" xmlns="" id="{324DBA11-8691-4CB7-AC01-756A2ACE9AC0}"/>
              </a:ext>
            </a:extLst>
          </p:cNvPr>
          <p:cNvSpPr>
            <a:spLocks noGrp="1"/>
          </p:cNvSpPr>
          <p:nvPr>
            <p:ph type="sldNum" sz="quarter" idx="12"/>
          </p:nvPr>
        </p:nvSpPr>
        <p:spPr/>
        <p:txBody>
          <a:bodyPr/>
          <a:lstStyle/>
          <a:p>
            <a:fld id="{8EABECFA-0713-47AA-B3CB-C60344B33A16}" type="slidenum">
              <a:rPr lang="en-US" smtClean="0"/>
              <a:t>3</a:t>
            </a:fld>
            <a:endParaRPr lang="en-US"/>
          </a:p>
        </p:txBody>
      </p:sp>
    </p:spTree>
    <p:extLst>
      <p:ext uri="{BB962C8B-B14F-4D97-AF65-F5344CB8AC3E}">
        <p14:creationId xmlns:p14="http://schemas.microsoft.com/office/powerpoint/2010/main" val="202505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58457-4652-28A5-1AE9-B697924A73F6}"/>
              </a:ext>
            </a:extLst>
          </p:cNvPr>
          <p:cNvSpPr>
            <a:spLocks noGrp="1"/>
          </p:cNvSpPr>
          <p:nvPr>
            <p:ph type="title"/>
          </p:nvPr>
        </p:nvSpPr>
        <p:spPr>
          <a:xfrm>
            <a:off x="367867" y="517236"/>
            <a:ext cx="10152351" cy="942109"/>
          </a:xfrm>
        </p:spPr>
        <p:txBody>
          <a:bodyPr/>
          <a:lstStyle/>
          <a:p>
            <a:r>
              <a:rPr lang="en-US" b="1" dirty="0">
                <a:effectLst>
                  <a:glow rad="38100">
                    <a:prstClr val="black">
                      <a:lumMod val="65000"/>
                      <a:lumOff val="35000"/>
                      <a:alpha val="40000"/>
                    </a:prstClr>
                  </a:glow>
                  <a:outerShdw blurRad="28575" dist="38100" dir="14040000" algn="tl" rotWithShape="0">
                    <a:srgbClr val="000000">
                      <a:alpha val="25000"/>
                    </a:srgbClr>
                  </a:outerShdw>
                </a:effectLst>
              </a:rPr>
              <a:t>Data transmission across media</a:t>
            </a:r>
          </a:p>
        </p:txBody>
      </p:sp>
      <p:sp>
        <p:nvSpPr>
          <p:cNvPr id="3" name="Content Placeholder 2">
            <a:extLst>
              <a:ext uri="{FF2B5EF4-FFF2-40B4-BE49-F238E27FC236}">
                <a16:creationId xmlns:a16="http://schemas.microsoft.com/office/drawing/2014/main" xmlns="" id="{A7627ACA-4A47-244F-942D-6F34568F4E78}"/>
              </a:ext>
            </a:extLst>
          </p:cNvPr>
          <p:cNvSpPr>
            <a:spLocks noGrp="1"/>
          </p:cNvSpPr>
          <p:nvPr>
            <p:ph idx="1"/>
          </p:nvPr>
        </p:nvSpPr>
        <p:spPr>
          <a:xfrm>
            <a:off x="460232" y="1627908"/>
            <a:ext cx="10789659" cy="4288971"/>
          </a:xfrm>
        </p:spPr>
        <p:txBody>
          <a:bodyPr>
            <a:normAutofit/>
          </a:bodyPr>
          <a:lstStyle/>
          <a:p>
            <a:pPr>
              <a:buFont typeface="Wingdings" panose="05000000000000000000" pitchFamily="2" charset="2"/>
              <a:buChar char="Ø"/>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 </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Guided Media</a:t>
            </a: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It is also referred to as Wired or Bounded transmission media. Signals 		being transmitted are directed and confined in a narrow pathway by 					using physical links. </a:t>
            </a:r>
          </a:p>
          <a:p>
            <a:pPr marL="0" indent="0">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Features: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Wingdings" panose="05000000000000000000" pitchFamily="2" charset="2"/>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High Speed</a:t>
            </a:r>
            <a:endParaRPr lang="en-US" dirty="0"/>
          </a:p>
          <a:p>
            <a:pPr>
              <a:buClr>
                <a:srgbClr val="FFFFFF"/>
              </a:buClr>
              <a:buFont typeface="Wingdings" panose="05000000000000000000" pitchFamily="2" charset="2"/>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Secure</a:t>
            </a:r>
            <a:endParaRPr lang="en-US" dirty="0"/>
          </a:p>
          <a:p>
            <a:pPr>
              <a:buClr>
                <a:srgbClr val="FFFFFF"/>
              </a:buClr>
              <a:buFont typeface="Wingdings" panose="05000000000000000000" pitchFamily="2" charset="2"/>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Used for comparatively shorter distances</a:t>
            </a:r>
            <a:endParaRPr lang="en-US" dirty="0"/>
          </a:p>
          <a:p>
            <a:pPr>
              <a:buClr>
                <a:srgbClr val="FFFFFF"/>
              </a:buClr>
              <a:buFont typeface="Wingdings" panose="05000000000000000000" pitchFamily="2" charset="2"/>
              <a:buChar char="Ø"/>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There are 3 major types of Guided Media: </a:t>
            </a:r>
            <a:endParaRPr lang="en-US" dirty="0"/>
          </a:p>
          <a:p>
            <a:pPr>
              <a:buClr>
                <a:srgbClr val="FFFFFF"/>
              </a:buClr>
              <a:buFont typeface="Wingdings" panose="05000000000000000000" pitchFamily="2" charset="2"/>
              <a:buChar char="Ø"/>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6" name="Slide Number Placeholder 5">
            <a:extLst>
              <a:ext uri="{FF2B5EF4-FFF2-40B4-BE49-F238E27FC236}">
                <a16:creationId xmlns:a16="http://schemas.microsoft.com/office/drawing/2014/main" xmlns="" id="{8CA372DF-1ED2-4F8D-A0C4-7503B7E9565A}"/>
              </a:ext>
            </a:extLst>
          </p:cNvPr>
          <p:cNvSpPr>
            <a:spLocks noGrp="1"/>
          </p:cNvSpPr>
          <p:nvPr>
            <p:ph type="sldNum" sz="quarter" idx="12"/>
          </p:nvPr>
        </p:nvSpPr>
        <p:spPr/>
        <p:txBody>
          <a:bodyPr/>
          <a:lstStyle/>
          <a:p>
            <a:fld id="{8EABECFA-0713-47AA-B3CB-C60344B33A16}" type="slidenum">
              <a:rPr lang="en-US" smtClean="0"/>
              <a:t>4</a:t>
            </a:fld>
            <a:endParaRPr lang="en-US"/>
          </a:p>
        </p:txBody>
      </p:sp>
    </p:spTree>
    <p:extLst>
      <p:ext uri="{BB962C8B-B14F-4D97-AF65-F5344CB8AC3E}">
        <p14:creationId xmlns:p14="http://schemas.microsoft.com/office/powerpoint/2010/main" val="28834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079D64-978A-C289-4D85-C032F4609E73}"/>
              </a:ext>
            </a:extLst>
          </p:cNvPr>
          <p:cNvSpPr>
            <a:spLocks noGrp="1"/>
          </p:cNvSpPr>
          <p:nvPr>
            <p:ph idx="1"/>
          </p:nvPr>
        </p:nvSpPr>
        <p:spPr>
          <a:xfrm>
            <a:off x="534122" y="1274618"/>
            <a:ext cx="11316134" cy="5415917"/>
          </a:xfrm>
        </p:spPr>
        <p:txBody>
          <a:bodyPr>
            <a:normAutofit/>
          </a:bodyPr>
          <a:lstStyle/>
          <a:p>
            <a:pPr marL="514350" indent="-514350">
              <a:buAutoNum type="romanUcParenBoth"/>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Twisted Pair Cable –</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 consists of 2 separately insulated conductor wires wound about each other. Generally, several such pairs are bundled together in a protective sheath. They are the most widely used Transmission Media.</a:t>
            </a:r>
          </a:p>
          <a:p>
            <a:pPr marL="514350" indent="-514350">
              <a:buAutoNum type="romanUcParenBoth"/>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Twisted Pair is of two types:</a:t>
            </a:r>
          </a:p>
          <a:p>
            <a:pPr>
              <a:buFont typeface="Wingdings" panose="05000000000000000000" pitchFamily="2" charset="2"/>
              <a:buChar char="Ø"/>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Unshielded Twisted Pair (UTP):</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UTP consists of two insulated copper wires twisted around one another. This type of cable has the ability to block interference and does not depend on a physical shield for this purpose. It is used for telephonic applications.</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Wingdings" panose="05000000000000000000" pitchFamily="2" charset="2"/>
              <a:buChar char="Ø"/>
            </a:pPr>
            <a:r>
              <a:rPr lang="en-US" dirty="0"/>
              <a:t/>
            </a:r>
            <a:br>
              <a:rPr lang="en-US" dirty="0"/>
            </a:br>
            <a:r>
              <a:rPr lang="en-US" b="1" dirty="0">
                <a:ea typeface="+mn-lt"/>
                <a:cs typeface="+mn-lt"/>
              </a:rPr>
              <a:t>Shielded Twisted Pair (STP):</a:t>
            </a:r>
            <a:r>
              <a:rPr lang="en-US" dirty="0">
                <a:ea typeface="+mn-lt"/>
                <a:cs typeface="+mn-lt"/>
              </a:rPr>
              <a:t> </a:t>
            </a:r>
            <a:br>
              <a:rPr lang="en-US" dirty="0">
                <a:ea typeface="+mn-lt"/>
                <a:cs typeface="+mn-lt"/>
              </a:rPr>
            </a:br>
            <a:r>
              <a:rPr lang="en-US" dirty="0">
                <a:ea typeface="+mn-lt"/>
                <a:cs typeface="+mn-lt"/>
              </a:rPr>
              <a:t>This type of cable consists of a special jacket (a copper braid covering or a foil shield) to block external interference. It is used in fast-data-rate Ethernet and in voice and data channels of telephone lines.</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Wingdings" panose="05000000000000000000" pitchFamily="2" charset="2"/>
              <a:buChar char="Ø"/>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Slide Number Placeholder 3">
            <a:extLst>
              <a:ext uri="{FF2B5EF4-FFF2-40B4-BE49-F238E27FC236}">
                <a16:creationId xmlns:a16="http://schemas.microsoft.com/office/drawing/2014/main" xmlns="" id="{1BF4D895-1729-43AF-8F91-8E1527E9E413}"/>
              </a:ext>
            </a:extLst>
          </p:cNvPr>
          <p:cNvSpPr>
            <a:spLocks noGrp="1"/>
          </p:cNvSpPr>
          <p:nvPr>
            <p:ph type="sldNum" sz="quarter" idx="12"/>
          </p:nvPr>
        </p:nvSpPr>
        <p:spPr/>
        <p:txBody>
          <a:bodyPr/>
          <a:lstStyle/>
          <a:p>
            <a:fld id="{8EABECFA-0713-47AA-B3CB-C60344B33A16}" type="slidenum">
              <a:rPr lang="en-US" smtClean="0"/>
              <a:t>5</a:t>
            </a:fld>
            <a:endParaRPr lang="en-US"/>
          </a:p>
        </p:txBody>
      </p:sp>
    </p:spTree>
    <p:extLst>
      <p:ext uri="{BB962C8B-B14F-4D97-AF65-F5344CB8AC3E}">
        <p14:creationId xmlns:p14="http://schemas.microsoft.com/office/powerpoint/2010/main" val="503020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626C4D-7B11-D753-C396-B9D31C3B48D3}"/>
              </a:ext>
            </a:extLst>
          </p:cNvPr>
          <p:cNvSpPr>
            <a:spLocks noGrp="1"/>
          </p:cNvSpPr>
          <p:nvPr>
            <p:ph idx="1"/>
          </p:nvPr>
        </p:nvSpPr>
        <p:spPr>
          <a:xfrm>
            <a:off x="346754" y="1154766"/>
            <a:ext cx="11697463" cy="5703234"/>
          </a:xfrm>
        </p:spPr>
        <p:txBody>
          <a:bodyPr>
            <a:normAutofit/>
          </a:bodyPr>
          <a:lstStyle/>
          <a:p>
            <a:pPr marL="0" indent="0">
              <a:buNone/>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(ii) Coaxial Cable –</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It has an outer plastic covering containing an insulation layer made of PVC or Teflon and 	2 parallel conductors each having a separate insulated protection cover. The coaxial 	cable transmits information in two modes: Baseband mode(dedicated cable bandwidth) 	and Broadband mode(cable bandwidth is split into separate ranges). Cable TVs and 	analog television networks widely use Coaxial cables. </a:t>
            </a:r>
          </a:p>
          <a:p>
            <a:pPr marL="0" indent="0">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None/>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(iii) Optical Fiber Cable –</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 uses the concept of reflection of light through a core made up of glass or plastic. The core is surrounded by a less dense glass or plastic covering called the cladding. It is used for the transmission of large volumes of data. </a:t>
            </a:r>
            <a:endParaRPr lang="en-US" dirty="0"/>
          </a:p>
          <a:p>
            <a:pPr>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The cable can be unidirectional or bidirectional. The WDM (Wavelength Division Multiplexer) supports two modes, namely unidirectional and bidirectional mode.</a:t>
            </a:r>
            <a:endParaRPr lang="en-US" dirty="0"/>
          </a:p>
          <a:p>
            <a:pPr marL="0" indent="0">
              <a:buNone/>
            </a:pPr>
            <a:r>
              <a:rPr lang="en-US" dirty="0"/>
              <a:t/>
            </a:r>
            <a:br>
              <a:rPr lang="en-US" dirty="0"/>
            </a:br>
            <a:endParaRPr lang="en-US" dirty="0"/>
          </a:p>
        </p:txBody>
      </p:sp>
      <p:sp>
        <p:nvSpPr>
          <p:cNvPr id="4" name="Slide Number Placeholder 3">
            <a:extLst>
              <a:ext uri="{FF2B5EF4-FFF2-40B4-BE49-F238E27FC236}">
                <a16:creationId xmlns:a16="http://schemas.microsoft.com/office/drawing/2014/main" xmlns="" id="{80F98B41-5ABE-4EE7-8B0E-EC46BE76DBC0}"/>
              </a:ext>
            </a:extLst>
          </p:cNvPr>
          <p:cNvSpPr>
            <a:spLocks noGrp="1"/>
          </p:cNvSpPr>
          <p:nvPr>
            <p:ph type="sldNum" sz="quarter" idx="12"/>
          </p:nvPr>
        </p:nvSpPr>
        <p:spPr/>
        <p:txBody>
          <a:bodyPr/>
          <a:lstStyle/>
          <a:p>
            <a:fld id="{8EABECFA-0713-47AA-B3CB-C60344B33A16}" type="slidenum">
              <a:rPr lang="en-US" smtClean="0"/>
              <a:t>6</a:t>
            </a:fld>
            <a:endParaRPr lang="en-US"/>
          </a:p>
        </p:txBody>
      </p:sp>
    </p:spTree>
    <p:extLst>
      <p:ext uri="{BB962C8B-B14F-4D97-AF65-F5344CB8AC3E}">
        <p14:creationId xmlns:p14="http://schemas.microsoft.com/office/powerpoint/2010/main" val="1611456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FA8411-7149-2741-B749-20B901309404}"/>
              </a:ext>
            </a:extLst>
          </p:cNvPr>
          <p:cNvSpPr>
            <a:spLocks noGrp="1"/>
          </p:cNvSpPr>
          <p:nvPr>
            <p:ph idx="1"/>
          </p:nvPr>
        </p:nvSpPr>
        <p:spPr>
          <a:xfrm>
            <a:off x="404813" y="775855"/>
            <a:ext cx="11020569" cy="6425319"/>
          </a:xfrm>
        </p:spPr>
        <p:txBody>
          <a:bodyPr>
            <a:noAutofit/>
          </a:bodyPr>
          <a:lstStyle/>
          <a:p>
            <a:pPr marL="0" indent="0">
              <a:buNone/>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 Unguided Media:</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It is also referred to as Wireless or Unbounded transmission media. No physical                  medium is 	required for the transmission of electromagnetic signals. </a:t>
            </a:r>
          </a:p>
          <a:p>
            <a:pPr>
              <a:buNone/>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There are 3 types of Signals transmitted through unguided media: </a:t>
            </a:r>
            <a:endParaRPr lang="en-US" dirty="0"/>
          </a:p>
          <a:p>
            <a:pPr>
              <a:buNone/>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 Radio waves –</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These are easy to generate and can penetrate through buildings. The sending and receiving antennas need not be aligned. Frequency Range:3KHz – 1GHz. AM and FM radios and cordless phones use Radio waves for transmission. </a:t>
            </a:r>
            <a:endParaRPr lang="en-US" dirty="0"/>
          </a:p>
          <a:p>
            <a:pPr>
              <a:buNone/>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(ii) Microwaves –</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 is a line of sight transmission i.e. the sending and receiving antennas need to be properly aligned with each other. The distance covered by the signal is directly proportional to the height of the antenna. Frequency Range:1GHz – 300GHz. These are majorly used for mobile phone communication and television distribution. </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pPr>
              <a:buNone/>
            </a:pPr>
            <a:r>
              <a:rPr lang="en-US"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(iii) Infrared –</a:t>
            </a: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Infrared waves are used for very short distance communication. They cannot penetrate through obstacles. This prevents interference between systems. Frequency Range:300GHz – 400THz. It is used in TV remotes, wireless mouse, keyboard, printer, etc.</a:t>
            </a:r>
            <a:endParaRPr lang="en-US" dirty="0"/>
          </a:p>
          <a:p>
            <a:pPr>
              <a:buNone/>
            </a:pPr>
            <a:r>
              <a:rPr lang="en-US" dirty="0"/>
              <a:t/>
            </a:r>
            <a:br>
              <a:rPr lang="en-US" dirty="0"/>
            </a:br>
            <a:endParaRPr lang="en-US" dirty="0"/>
          </a:p>
          <a:p>
            <a:pPr marL="0" indent="0">
              <a:buNone/>
            </a:pPr>
            <a:r>
              <a:rPr lang="en-US" dirty="0"/>
              <a:t/>
            </a:r>
            <a:br>
              <a:rPr lang="en-US" dirty="0"/>
            </a:br>
            <a:endParaRPr lang="en-US" dirty="0"/>
          </a:p>
        </p:txBody>
      </p:sp>
      <p:sp>
        <p:nvSpPr>
          <p:cNvPr id="4" name="Slide Number Placeholder 3">
            <a:extLst>
              <a:ext uri="{FF2B5EF4-FFF2-40B4-BE49-F238E27FC236}">
                <a16:creationId xmlns:a16="http://schemas.microsoft.com/office/drawing/2014/main" xmlns="" id="{C66DD01A-C7FD-46BC-BCD4-E22F9CCCFA6D}"/>
              </a:ext>
            </a:extLst>
          </p:cNvPr>
          <p:cNvSpPr>
            <a:spLocks noGrp="1"/>
          </p:cNvSpPr>
          <p:nvPr>
            <p:ph type="sldNum" sz="quarter" idx="12"/>
          </p:nvPr>
        </p:nvSpPr>
        <p:spPr/>
        <p:txBody>
          <a:bodyPr/>
          <a:lstStyle/>
          <a:p>
            <a:fld id="{8EABECFA-0713-47AA-B3CB-C60344B33A16}" type="slidenum">
              <a:rPr lang="en-US" smtClean="0"/>
              <a:t>7</a:t>
            </a:fld>
            <a:endParaRPr lang="en-US"/>
          </a:p>
        </p:txBody>
      </p:sp>
    </p:spTree>
    <p:extLst>
      <p:ext uri="{BB962C8B-B14F-4D97-AF65-F5344CB8AC3E}">
        <p14:creationId xmlns:p14="http://schemas.microsoft.com/office/powerpoint/2010/main" val="2152817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4AB2A-71CA-4324-BB98-E2A01B334362}"/>
              </a:ext>
            </a:extLst>
          </p:cNvPr>
          <p:cNvSpPr>
            <a:spLocks noGrp="1"/>
          </p:cNvSpPr>
          <p:nvPr>
            <p:ph type="title"/>
          </p:nvPr>
        </p:nvSpPr>
        <p:spPr/>
        <p:txBody>
          <a:bodyPr/>
          <a:lstStyle/>
          <a:p>
            <a:r>
              <a:rPr lang="en-US" b="1" dirty="0"/>
              <a:t>Network Topologies</a:t>
            </a:r>
            <a:br>
              <a:rPr lang="en-US" b="1" dirty="0"/>
            </a:br>
            <a:endParaRPr lang="en-US" b="1" dirty="0"/>
          </a:p>
        </p:txBody>
      </p:sp>
      <p:sp>
        <p:nvSpPr>
          <p:cNvPr id="3" name="Content Placeholder 2">
            <a:extLst>
              <a:ext uri="{FF2B5EF4-FFF2-40B4-BE49-F238E27FC236}">
                <a16:creationId xmlns:a16="http://schemas.microsoft.com/office/drawing/2014/main" xmlns="" id="{EEF45BC9-2130-4A6B-B921-9538BD2F3F81}"/>
              </a:ext>
            </a:extLst>
          </p:cNvPr>
          <p:cNvSpPr>
            <a:spLocks noGrp="1"/>
          </p:cNvSpPr>
          <p:nvPr>
            <p:ph idx="1"/>
          </p:nvPr>
        </p:nvSpPr>
        <p:spPr/>
        <p:txBody>
          <a:bodyPr/>
          <a:lstStyle/>
          <a:p>
            <a:pPr marL="0" indent="0">
              <a:buNone/>
            </a:pPr>
            <a:r>
              <a:rPr lang="en-US" dirty="0"/>
              <a:t>The physical or logical layout with geometrical pattern/ arrangement of interconnection of computer in network is called topology. The term topology in the context of a network refers to the way the computers are connected to the network.</a:t>
            </a:r>
          </a:p>
        </p:txBody>
      </p:sp>
      <p:sp>
        <p:nvSpPr>
          <p:cNvPr id="5" name="Slide Number Placeholder 4">
            <a:extLst>
              <a:ext uri="{FF2B5EF4-FFF2-40B4-BE49-F238E27FC236}">
                <a16:creationId xmlns:a16="http://schemas.microsoft.com/office/drawing/2014/main" xmlns="" id="{6C5A8E32-E254-45A3-9E5B-3553FF8A179C}"/>
              </a:ext>
            </a:extLst>
          </p:cNvPr>
          <p:cNvSpPr>
            <a:spLocks noGrp="1"/>
          </p:cNvSpPr>
          <p:nvPr>
            <p:ph type="sldNum" sz="quarter" idx="12"/>
          </p:nvPr>
        </p:nvSpPr>
        <p:spPr/>
        <p:txBody>
          <a:bodyPr/>
          <a:lstStyle/>
          <a:p>
            <a:fld id="{8EABECFA-0713-47AA-B3CB-C60344B33A16}" type="slidenum">
              <a:rPr lang="en-US" smtClean="0"/>
              <a:t>8</a:t>
            </a:fld>
            <a:endParaRPr lang="en-US"/>
          </a:p>
        </p:txBody>
      </p:sp>
    </p:spTree>
    <p:extLst>
      <p:ext uri="{BB962C8B-B14F-4D97-AF65-F5344CB8AC3E}">
        <p14:creationId xmlns:p14="http://schemas.microsoft.com/office/powerpoint/2010/main" val="271191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122D0-C031-4100-8149-49E641C33563}"/>
              </a:ext>
            </a:extLst>
          </p:cNvPr>
          <p:cNvSpPr>
            <a:spLocks noGrp="1"/>
          </p:cNvSpPr>
          <p:nvPr>
            <p:ph type="title"/>
          </p:nvPr>
        </p:nvSpPr>
        <p:spPr>
          <a:xfrm>
            <a:off x="646111" y="425824"/>
            <a:ext cx="9404723" cy="1400530"/>
          </a:xfrm>
        </p:spPr>
        <p:txBody>
          <a:bodyPr/>
          <a:lstStyle/>
          <a:p>
            <a:r>
              <a:rPr lang="en-US" b="1" dirty="0">
                <a:latin typeface="Times New Roman" panose="02020603050405020304" pitchFamily="18" charset="0"/>
                <a:cs typeface="Times New Roman" panose="02020603050405020304" pitchFamily="18" charset="0"/>
              </a:rPr>
              <a:t>Types of network Topologies</a:t>
            </a:r>
          </a:p>
        </p:txBody>
      </p:sp>
      <p:sp>
        <p:nvSpPr>
          <p:cNvPr id="3" name="Content Placeholder 2">
            <a:extLst>
              <a:ext uri="{FF2B5EF4-FFF2-40B4-BE49-F238E27FC236}">
                <a16:creationId xmlns:a16="http://schemas.microsoft.com/office/drawing/2014/main" xmlns="" id="{836551F1-3224-40E7-A58B-5BC36F4BEA2D}"/>
              </a:ext>
            </a:extLst>
          </p:cNvPr>
          <p:cNvSpPr>
            <a:spLocks noGrp="1"/>
          </p:cNvSpPr>
          <p:nvPr>
            <p:ph idx="1"/>
          </p:nvPr>
        </p:nvSpPr>
        <p:spPr/>
        <p:txBody>
          <a:bodyPr/>
          <a:lstStyle/>
          <a:p>
            <a:r>
              <a:rPr lang="en-US" dirty="0"/>
              <a:t>Bus topology</a:t>
            </a:r>
          </a:p>
          <a:p>
            <a:r>
              <a:rPr lang="en-US" dirty="0"/>
              <a:t>Ring topology</a:t>
            </a:r>
          </a:p>
          <a:p>
            <a:r>
              <a:rPr lang="en-US" dirty="0"/>
              <a:t>Mesh topology</a:t>
            </a:r>
          </a:p>
          <a:p>
            <a:r>
              <a:rPr lang="en-US" dirty="0"/>
              <a:t>Star topology</a:t>
            </a:r>
          </a:p>
          <a:p>
            <a:r>
              <a:rPr lang="en-US" dirty="0"/>
              <a:t>Tree topology</a:t>
            </a:r>
          </a:p>
          <a:p>
            <a:r>
              <a:rPr lang="en-US" dirty="0"/>
              <a:t>Hybrid topology</a:t>
            </a:r>
          </a:p>
        </p:txBody>
      </p:sp>
      <p:sp>
        <p:nvSpPr>
          <p:cNvPr id="5" name="Slide Number Placeholder 4">
            <a:extLst>
              <a:ext uri="{FF2B5EF4-FFF2-40B4-BE49-F238E27FC236}">
                <a16:creationId xmlns:a16="http://schemas.microsoft.com/office/drawing/2014/main" xmlns="" id="{A50D82A1-5A5F-406F-AA12-6437EB309563}"/>
              </a:ext>
            </a:extLst>
          </p:cNvPr>
          <p:cNvSpPr>
            <a:spLocks noGrp="1"/>
          </p:cNvSpPr>
          <p:nvPr>
            <p:ph type="sldNum" sz="quarter" idx="12"/>
          </p:nvPr>
        </p:nvSpPr>
        <p:spPr/>
        <p:txBody>
          <a:bodyPr/>
          <a:lstStyle/>
          <a:p>
            <a:fld id="{8EABECFA-0713-47AA-B3CB-C60344B33A16}" type="slidenum">
              <a:rPr lang="en-US" smtClean="0"/>
              <a:t>9</a:t>
            </a:fld>
            <a:endParaRPr lang="en-US"/>
          </a:p>
        </p:txBody>
      </p:sp>
    </p:spTree>
    <p:extLst>
      <p:ext uri="{BB962C8B-B14F-4D97-AF65-F5344CB8AC3E}">
        <p14:creationId xmlns:p14="http://schemas.microsoft.com/office/powerpoint/2010/main" val="2084337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465</TotalTime>
  <Words>738</Words>
  <Application>Microsoft Office PowerPoint</Application>
  <PresentationFormat>Widescreen</PresentationFormat>
  <Paragraphs>151</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-apple-system</vt:lpstr>
      <vt:lpstr>Arial</vt:lpstr>
      <vt:lpstr>Arial</vt:lpstr>
      <vt:lpstr>Calibri</vt:lpstr>
      <vt:lpstr>Century Gothic</vt:lpstr>
      <vt:lpstr>inter-bold</vt:lpstr>
      <vt:lpstr>inter-regular</vt:lpstr>
      <vt:lpstr>Nunito</vt:lpstr>
      <vt:lpstr>Times New Roman</vt:lpstr>
      <vt:lpstr>Wingdings</vt:lpstr>
      <vt:lpstr>Wingdings 3</vt:lpstr>
      <vt:lpstr>Ion</vt:lpstr>
      <vt:lpstr>Introduction to networking</vt:lpstr>
      <vt:lpstr>Importance of networking</vt:lpstr>
      <vt:lpstr>Data communication media</vt:lpstr>
      <vt:lpstr>Data transmission across media</vt:lpstr>
      <vt:lpstr>PowerPoint Presentation</vt:lpstr>
      <vt:lpstr>PowerPoint Presentation</vt:lpstr>
      <vt:lpstr>PowerPoint Presentation</vt:lpstr>
      <vt:lpstr>Network Topologies </vt:lpstr>
      <vt:lpstr>Types of network Topologies</vt:lpstr>
      <vt:lpstr>Bus Topology</vt:lpstr>
      <vt:lpstr>Ring Topology</vt:lpstr>
      <vt:lpstr>Mesh topology</vt:lpstr>
      <vt:lpstr>Star Topology</vt:lpstr>
      <vt:lpstr>Tree Topology</vt:lpstr>
      <vt:lpstr>Hybrid Topology</vt:lpstr>
      <vt:lpstr>Networking Hardware</vt:lpstr>
      <vt:lpstr>PowerPoint Presentation</vt:lpstr>
      <vt:lpstr>PowerPoint Presentation</vt:lpstr>
      <vt:lpstr>PowerPoint Presentation</vt:lpstr>
      <vt:lpstr>Communication Protocol</vt:lpstr>
      <vt:lpstr>PowerPoint Presentation</vt:lpstr>
      <vt:lpstr>PowerPoint Presentation</vt:lpstr>
      <vt:lpstr>PowerPoint Presentation</vt:lpstr>
      <vt:lpstr>Wireless Networking</vt:lpstr>
      <vt:lpstr>Uses of Wireless Networking </vt:lpstr>
      <vt:lpstr>Types of Wireless Communication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Topologies</dc:title>
  <dc:creator>Legion</dc:creator>
  <cp:lastModifiedBy>nccs</cp:lastModifiedBy>
  <cp:revision>50</cp:revision>
  <dcterms:created xsi:type="dcterms:W3CDTF">2022-05-22T17:14:38Z</dcterms:created>
  <dcterms:modified xsi:type="dcterms:W3CDTF">2022-05-27T05:40:09Z</dcterms:modified>
</cp:coreProperties>
</file>