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9" r:id="rId1"/>
  </p:sldMasterIdLst>
  <p:notesMasterIdLst>
    <p:notesMasterId r:id="rId27"/>
  </p:notesMasterIdLst>
  <p:sldIdLst>
    <p:sldId id="256" r:id="rId2"/>
    <p:sldId id="257" r:id="rId3"/>
    <p:sldId id="261" r:id="rId4"/>
    <p:sldId id="268" r:id="rId5"/>
    <p:sldId id="269" r:id="rId6"/>
    <p:sldId id="270" r:id="rId7"/>
    <p:sldId id="271" r:id="rId8"/>
    <p:sldId id="278" r:id="rId9"/>
    <p:sldId id="279" r:id="rId10"/>
    <p:sldId id="267" r:id="rId11"/>
    <p:sldId id="274" r:id="rId12"/>
    <p:sldId id="275" r:id="rId13"/>
    <p:sldId id="276" r:id="rId14"/>
    <p:sldId id="277" r:id="rId15"/>
    <p:sldId id="262" r:id="rId16"/>
    <p:sldId id="272" r:id="rId17"/>
    <p:sldId id="273" r:id="rId18"/>
    <p:sldId id="260" r:id="rId19"/>
    <p:sldId id="281" r:id="rId20"/>
    <p:sldId id="282" r:id="rId21"/>
    <p:sldId id="283" r:id="rId22"/>
    <p:sldId id="284" r:id="rId23"/>
    <p:sldId id="287" r:id="rId24"/>
    <p:sldId id="28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516D9-54A1-403F-BD50-4A5605E9C74A}" v="534" dt="2022-05-24T04:37:57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428" autoAdjust="0"/>
    <p:restoredTop sz="94641" autoAdjust="0"/>
  </p:normalViewPr>
  <p:slideViewPr>
    <p:cSldViewPr snapToGrid="0">
      <p:cViewPr varScale="1">
        <p:scale>
          <a:sx n="83" d="100"/>
          <a:sy n="83" d="100"/>
        </p:scale>
        <p:origin x="-40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1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75B53-B7EF-4E2A-B876-3DA69614E1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E19B94-DC9C-4279-82F0-8218F2C9A7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Term used to describe(sound, video, animation, text and images)</a:t>
          </a:r>
        </a:p>
      </dgm:t>
    </dgm:pt>
    <dgm:pt modelId="{2DA0B830-21C3-4592-B446-79FF26FEC744}" type="parTrans" cxnId="{D59FD5CC-DA41-4145-BD63-DC1C0343EEA4}">
      <dgm:prSet/>
      <dgm:spPr/>
      <dgm:t>
        <a:bodyPr/>
        <a:lstStyle/>
        <a:p>
          <a:endParaRPr lang="en-US"/>
        </a:p>
      </dgm:t>
    </dgm:pt>
    <dgm:pt modelId="{40CB4E06-0F77-4905-9965-EB537EC7125B}" type="sibTrans" cxnId="{D59FD5CC-DA41-4145-BD63-DC1C0343EEA4}">
      <dgm:prSet/>
      <dgm:spPr/>
      <dgm:t>
        <a:bodyPr/>
        <a:lstStyle/>
        <a:p>
          <a:endParaRPr lang="en-US"/>
        </a:p>
      </dgm:t>
    </dgm:pt>
    <dgm:pt modelId="{A9BCFF0B-91A0-43B8-BEAD-B92AA1BD7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Contains sound, video, animation located on Web pages</a:t>
          </a:r>
        </a:p>
      </dgm:t>
    </dgm:pt>
    <dgm:pt modelId="{8C61E596-CE11-4C22-AA18-88443F98D6D1}" type="parTrans" cxnId="{4ACCAE1E-DC3C-4444-B54C-8702A8364840}">
      <dgm:prSet/>
      <dgm:spPr/>
      <dgm:t>
        <a:bodyPr/>
        <a:lstStyle/>
        <a:p>
          <a:endParaRPr lang="en-US"/>
        </a:p>
      </dgm:t>
    </dgm:pt>
    <dgm:pt modelId="{AC9D06BF-4C90-45FF-8CAF-D617D3BC9548}" type="sibTrans" cxnId="{4ACCAE1E-DC3C-4444-B54C-8702A8364840}">
      <dgm:prSet/>
      <dgm:spPr/>
      <dgm:t>
        <a:bodyPr/>
        <a:lstStyle/>
        <a:p>
          <a:endParaRPr lang="en-US"/>
        </a:p>
      </dgm:t>
    </dgm:pt>
    <dgm:pt modelId="{392F7953-9AA5-4964-B9C8-A550683589EB}" type="pres">
      <dgm:prSet presAssocID="{74E75B53-B7EF-4E2A-B876-3DA69614E11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7B65B-5659-4AF5-94CD-6AD58108649C}" type="pres">
      <dgm:prSet presAssocID="{0DE19B94-DC9C-4279-82F0-8218F2C9A7D9}" presName="compNode" presStyleCnt="0"/>
      <dgm:spPr/>
    </dgm:pt>
    <dgm:pt modelId="{6054F62F-ED29-4495-A929-1D620E5CE25B}" type="pres">
      <dgm:prSet presAssocID="{0DE19B94-DC9C-4279-82F0-8218F2C9A7D9}" presName="bgRect" presStyleLbl="bgShp" presStyleIdx="0" presStyleCnt="2"/>
      <dgm:spPr/>
    </dgm:pt>
    <dgm:pt modelId="{647CE014-635D-4046-A0A1-42C8AC738DB0}" type="pres">
      <dgm:prSet presAssocID="{0DE19B94-DC9C-4279-82F0-8218F2C9A7D9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onitor"/>
        </a:ext>
      </dgm:extLst>
    </dgm:pt>
    <dgm:pt modelId="{23CB3CE6-40B1-4F47-9C58-848AE69A4683}" type="pres">
      <dgm:prSet presAssocID="{0DE19B94-DC9C-4279-82F0-8218F2C9A7D9}" presName="spaceRect" presStyleCnt="0"/>
      <dgm:spPr/>
    </dgm:pt>
    <dgm:pt modelId="{DC10089B-D770-4166-B172-62C8DDD5E59C}" type="pres">
      <dgm:prSet presAssocID="{0DE19B94-DC9C-4279-82F0-8218F2C9A7D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2EC778D-FB8C-431C-A5DB-1CCB31E108F7}" type="pres">
      <dgm:prSet presAssocID="{40CB4E06-0F77-4905-9965-EB537EC7125B}" presName="sibTrans" presStyleCnt="0"/>
      <dgm:spPr/>
    </dgm:pt>
    <dgm:pt modelId="{F4EEC067-2AEC-4B61-913F-455FFEF0E5AF}" type="pres">
      <dgm:prSet presAssocID="{A9BCFF0B-91A0-43B8-BEAD-B92AA1BD7887}" presName="compNode" presStyleCnt="0"/>
      <dgm:spPr/>
    </dgm:pt>
    <dgm:pt modelId="{BE653FDB-AA04-43FE-B630-B0641A755CEB}" type="pres">
      <dgm:prSet presAssocID="{A9BCFF0B-91A0-43B8-BEAD-B92AA1BD7887}" presName="bgRect" presStyleLbl="bgShp" presStyleIdx="1" presStyleCnt="2"/>
      <dgm:spPr/>
    </dgm:pt>
    <dgm:pt modelId="{23FD935A-CA65-4592-9F6E-E7969900133D}" type="pres">
      <dgm:prSet presAssocID="{A9BCFF0B-91A0-43B8-BEAD-B92AA1BD78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lapper board"/>
        </a:ext>
      </dgm:extLst>
    </dgm:pt>
    <dgm:pt modelId="{F98FE7EC-501C-4ECC-80E8-318A93A08803}" type="pres">
      <dgm:prSet presAssocID="{A9BCFF0B-91A0-43B8-BEAD-B92AA1BD7887}" presName="spaceRect" presStyleCnt="0"/>
      <dgm:spPr/>
    </dgm:pt>
    <dgm:pt modelId="{54F87EA1-182A-4E6D-9C8A-F474F6245BAD}" type="pres">
      <dgm:prSet presAssocID="{A9BCFF0B-91A0-43B8-BEAD-B92AA1BD7887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F09C53C-0433-431E-9E8A-0A7A865ED15F}" type="presOf" srcId="{0DE19B94-DC9C-4279-82F0-8218F2C9A7D9}" destId="{DC10089B-D770-4166-B172-62C8DDD5E59C}" srcOrd="0" destOrd="0" presId="urn:microsoft.com/office/officeart/2018/2/layout/IconVerticalSolidList"/>
    <dgm:cxn modelId="{C78EB102-D7D1-4BE1-A4E0-EDC9452C99C5}" type="presOf" srcId="{74E75B53-B7EF-4E2A-B876-3DA69614E11F}" destId="{392F7953-9AA5-4964-B9C8-A550683589EB}" srcOrd="0" destOrd="0" presId="urn:microsoft.com/office/officeart/2018/2/layout/IconVerticalSolidList"/>
    <dgm:cxn modelId="{4EFAF170-79B9-497D-9BF3-75EBC83B6805}" type="presOf" srcId="{A9BCFF0B-91A0-43B8-BEAD-B92AA1BD7887}" destId="{54F87EA1-182A-4E6D-9C8A-F474F6245BAD}" srcOrd="0" destOrd="0" presId="urn:microsoft.com/office/officeart/2018/2/layout/IconVerticalSolidList"/>
    <dgm:cxn modelId="{4ACCAE1E-DC3C-4444-B54C-8702A8364840}" srcId="{74E75B53-B7EF-4E2A-B876-3DA69614E11F}" destId="{A9BCFF0B-91A0-43B8-BEAD-B92AA1BD7887}" srcOrd="1" destOrd="0" parTransId="{8C61E596-CE11-4C22-AA18-88443F98D6D1}" sibTransId="{AC9D06BF-4C90-45FF-8CAF-D617D3BC9548}"/>
    <dgm:cxn modelId="{D59FD5CC-DA41-4145-BD63-DC1C0343EEA4}" srcId="{74E75B53-B7EF-4E2A-B876-3DA69614E11F}" destId="{0DE19B94-DC9C-4279-82F0-8218F2C9A7D9}" srcOrd="0" destOrd="0" parTransId="{2DA0B830-21C3-4592-B446-79FF26FEC744}" sibTransId="{40CB4E06-0F77-4905-9965-EB537EC7125B}"/>
    <dgm:cxn modelId="{0AA97ACE-27AE-4ACA-BF90-698D0CB9706F}" type="presParOf" srcId="{392F7953-9AA5-4964-B9C8-A550683589EB}" destId="{03A7B65B-5659-4AF5-94CD-6AD58108649C}" srcOrd="0" destOrd="0" presId="urn:microsoft.com/office/officeart/2018/2/layout/IconVerticalSolidList"/>
    <dgm:cxn modelId="{A68164B1-2600-4706-9754-CC1A64520281}" type="presParOf" srcId="{03A7B65B-5659-4AF5-94CD-6AD58108649C}" destId="{6054F62F-ED29-4495-A929-1D620E5CE25B}" srcOrd="0" destOrd="0" presId="urn:microsoft.com/office/officeart/2018/2/layout/IconVerticalSolidList"/>
    <dgm:cxn modelId="{A4D8E072-DFFC-4B3B-802C-22ED8608E5E5}" type="presParOf" srcId="{03A7B65B-5659-4AF5-94CD-6AD58108649C}" destId="{647CE014-635D-4046-A0A1-42C8AC738DB0}" srcOrd="1" destOrd="0" presId="urn:microsoft.com/office/officeart/2018/2/layout/IconVerticalSolidList"/>
    <dgm:cxn modelId="{DBC0611A-45B0-40EF-85DE-6A55FB77D1D7}" type="presParOf" srcId="{03A7B65B-5659-4AF5-94CD-6AD58108649C}" destId="{23CB3CE6-40B1-4F47-9C58-848AE69A4683}" srcOrd="2" destOrd="0" presId="urn:microsoft.com/office/officeart/2018/2/layout/IconVerticalSolidList"/>
    <dgm:cxn modelId="{DA0E6863-7D12-40EB-AA46-6657B10E209E}" type="presParOf" srcId="{03A7B65B-5659-4AF5-94CD-6AD58108649C}" destId="{DC10089B-D770-4166-B172-62C8DDD5E59C}" srcOrd="3" destOrd="0" presId="urn:microsoft.com/office/officeart/2018/2/layout/IconVerticalSolidList"/>
    <dgm:cxn modelId="{A960FD52-4CE8-4EAC-842E-DA503CECA74B}" type="presParOf" srcId="{392F7953-9AA5-4964-B9C8-A550683589EB}" destId="{D2EC778D-FB8C-431C-A5DB-1CCB31E108F7}" srcOrd="1" destOrd="0" presId="urn:microsoft.com/office/officeart/2018/2/layout/IconVerticalSolidList"/>
    <dgm:cxn modelId="{87B06AE6-80B9-4716-8BAC-2F8B33875E4F}" type="presParOf" srcId="{392F7953-9AA5-4964-B9C8-A550683589EB}" destId="{F4EEC067-2AEC-4B61-913F-455FFEF0E5AF}" srcOrd="2" destOrd="0" presId="urn:microsoft.com/office/officeart/2018/2/layout/IconVerticalSolidList"/>
    <dgm:cxn modelId="{5B6193A1-7B3D-41D7-97D3-9CC13D6035DC}" type="presParOf" srcId="{F4EEC067-2AEC-4B61-913F-455FFEF0E5AF}" destId="{BE653FDB-AA04-43FE-B630-B0641A755CEB}" srcOrd="0" destOrd="0" presId="urn:microsoft.com/office/officeart/2018/2/layout/IconVerticalSolidList"/>
    <dgm:cxn modelId="{F4264A95-D66A-4946-B8BF-77DD3E3B136D}" type="presParOf" srcId="{F4EEC067-2AEC-4B61-913F-455FFEF0E5AF}" destId="{23FD935A-CA65-4592-9F6E-E7969900133D}" srcOrd="1" destOrd="0" presId="urn:microsoft.com/office/officeart/2018/2/layout/IconVerticalSolidList"/>
    <dgm:cxn modelId="{D18D54D1-B887-4903-8203-E2A443160D0C}" type="presParOf" srcId="{F4EEC067-2AEC-4B61-913F-455FFEF0E5AF}" destId="{F98FE7EC-501C-4ECC-80E8-318A93A08803}" srcOrd="2" destOrd="0" presId="urn:microsoft.com/office/officeart/2018/2/layout/IconVerticalSolidList"/>
    <dgm:cxn modelId="{D5E7B037-02E9-46CA-A7BD-C5E43AEA8A1B}" type="presParOf" srcId="{F4EEC067-2AEC-4B61-913F-455FFEF0E5AF}" destId="{54F87EA1-182A-4E6D-9C8A-F474F6245B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4F62F-ED29-4495-A929-1D620E5CE25B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CE014-635D-4046-A0A1-42C8AC738DB0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0089B-D770-4166-B172-62C8DDD5E59C}">
      <dsp:nvSpPr>
        <dsp:cNvPr id="0" name=""/>
        <dsp:cNvSpPr/>
      </dsp:nvSpPr>
      <dsp:spPr>
        <a:xfrm>
          <a:off x="1824245" y="855526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Term used to describe(sound, video, animation, text and images)</a:t>
          </a:r>
        </a:p>
      </dsp:txBody>
      <dsp:txXfrm>
        <a:off x="1824245" y="855526"/>
        <a:ext cx="5007966" cy="1579433"/>
      </dsp:txXfrm>
    </dsp:sp>
    <dsp:sp modelId="{BE653FDB-AA04-43FE-B630-B0641A755CEB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D935A-CA65-4592-9F6E-E7969900133D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87EA1-182A-4E6D-9C8A-F474F6245BAD}">
      <dsp:nvSpPr>
        <dsp:cNvPr id="0" name=""/>
        <dsp:cNvSpPr/>
      </dsp:nvSpPr>
      <dsp:spPr>
        <a:xfrm>
          <a:off x="1824245" y="2829818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Contains sound, video, animation located on Web pages</a:t>
          </a:r>
        </a:p>
      </dsp:txBody>
      <dsp:txXfrm>
        <a:off x="1824245" y="2829818"/>
        <a:ext cx="5007966" cy="1579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6DFF6-78A6-4F1A-A8E3-6D5597F89CA6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8F60-6234-4CDA-A33D-D8639C0A36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375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8F60-6234-4CDA-A33D-D8639C0A36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322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1E4C-B362-49C5-B3DC-D2AEE6FF26D4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825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665-010E-4ED3-9CAA-79952105D417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35424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665-010E-4ED3-9CAA-79952105D417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625271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665-010E-4ED3-9CAA-79952105D417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346109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665-010E-4ED3-9CAA-79952105D417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564552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2665-010E-4ED3-9CAA-79952105D417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56877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4061-B487-4056-91CC-5B2E050EABF1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20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54DF-E3D6-40EE-B303-9F3095C1E472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290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FD9B-4321-4F5A-A122-F8657EA786A0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02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EF59-8A7F-43BE-8FF5-2A2216479A90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99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4B05-73AD-49BE-8474-0B5F1FD33268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18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0430-DEE2-435F-80C9-3E8969641528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60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3B-DC43-4A70-8074-4A337F3B749A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47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FF6-F70F-44EB-AA01-04E8293067C2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66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84B8-C70C-4D22-9809-4380A32E9999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024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8F4A-1DFC-4EEE-A965-03B530B32AF9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55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2665-010E-4ED3-9CAA-79952105D417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A17CA8-6BF8-4040-8519-8A82BCBBB6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71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7ABABA7-0420-4200-9B65-1C1967CE9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A03E380-9CD1-4ABA-A763-9F9D252B8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xmlns="" id="{66E01B84-4C2B-4DE5-90C8-9C4001A75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64CE5A7A-D5C5-4FE5-860C-0B5748FDE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xmlns="" id="{016A7D2A-6EEA-47B8-A763-7D82E41B3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E758F6E7-6DEC-48D0-ACB1-E5E26B13E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B56657FF-C027-42E7-859B-902929B6FA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79047F2A-5978-46C6-B3A2-54AAC2136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F3BE8FD1-0A72-4640-AC7A-2E057273F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752FC782-A372-4D11-B20D-958955E56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AA00B2F1-BEE2-444A-8249-C8E3212C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E7F5747E-514B-4CF7-B6B0-DAD7149097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931614BB-1593-40ED-8113-2BD11870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2691871F-F15C-4E19-BC9C-78E5748D7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xmlns="" id="{8576F020-8157-45CE-B1D9-6FA47AFEB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Multimedia and the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j-lt"/>
              </a:rPr>
              <a:t>Prepared by: </a:t>
            </a:r>
          </a:p>
          <a:p>
            <a:r>
              <a:rPr lang="en-US" sz="2100" dirty="0">
                <a:solidFill>
                  <a:schemeClr val="tx1"/>
                </a:solidFill>
              </a:rPr>
              <a:t>Aju Manandhar</a:t>
            </a:r>
          </a:p>
          <a:p>
            <a:r>
              <a:rPr lang="en-US" sz="2100" dirty="0">
                <a:solidFill>
                  <a:schemeClr val="tx1"/>
                </a:solidFill>
              </a:rPr>
              <a:t>Ayush Ghimire</a:t>
            </a:r>
          </a:p>
          <a:p>
            <a:r>
              <a:rPr lang="en-US" sz="2100" dirty="0">
                <a:solidFill>
                  <a:schemeClr val="tx1"/>
                </a:solidFill>
              </a:rPr>
              <a:t>Bibekananda  Chaudhary</a:t>
            </a:r>
          </a:p>
          <a:p>
            <a:r>
              <a:rPr lang="en-US" sz="2100" dirty="0">
                <a:solidFill>
                  <a:schemeClr val="tx1"/>
                </a:solidFill>
              </a:rPr>
              <a:t>Bidhan Maharjan</a:t>
            </a:r>
          </a:p>
        </p:txBody>
      </p:sp>
    </p:spTree>
    <p:extLst>
      <p:ext uri="{BB962C8B-B14F-4D97-AF65-F5344CB8AC3E}">
        <p14:creationId xmlns:p14="http://schemas.microsoft.com/office/powerpoint/2010/main" xmlns="" val="3293870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xmlns="" id="{F27737A0-D7E0-4415-8E90-FD4F69E76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xmlns="" id="{506CE375-B39D-4C51-A858-F4A3833110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xmlns="" id="{64EA8B46-395C-41F6-BE09-548B108098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xmlns="" id="{BC7EDC6D-8B00-48D9-B8FD-9B5285FBCE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xmlns="" id="{DE4BD3C3-5C1B-4305-BFA1-9054820BDD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xmlns="" id="{4635ED79-E821-4CFD-9F97-D6137E5DCA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" name="Freeform 16">
              <a:extLst>
                <a:ext uri="{FF2B5EF4-FFF2-40B4-BE49-F238E27FC236}">
                  <a16:creationId xmlns:a16="http://schemas.microsoft.com/office/drawing/2014/main" xmlns="" id="{92FD5F9A-0D1B-4304-AC95-EA6A4E70E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xmlns="" id="{E9BB96F9-6F99-413C-909E-6FCF017C1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xmlns="" id="{1CCAEE3F-DFD6-4F56-91DF-94C715261B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xmlns="" id="{A9965128-6557-433B-B75B-BDF307311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xmlns="" id="{6ACA7D22-11B5-4768-B195-51BF6E7C1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0" name="Freeform 21">
              <a:extLst>
                <a:ext uri="{FF2B5EF4-FFF2-40B4-BE49-F238E27FC236}">
                  <a16:creationId xmlns:a16="http://schemas.microsoft.com/office/drawing/2014/main" xmlns="" id="{A10AD997-8BE7-4F95-8B7C-4E59DA1AC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xmlns="" id="{DE270B5A-1647-4C9C-BA5F-6BC559F869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xmlns="" id="{57D8AB18-1DD7-4D60-B9FA-190B47BB26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14" name="Freeform 27">
              <a:extLst>
                <a:ext uri="{FF2B5EF4-FFF2-40B4-BE49-F238E27FC236}">
                  <a16:creationId xmlns:a16="http://schemas.microsoft.com/office/drawing/2014/main" xmlns="" id="{AE3C8994-22F6-4B7D-B50B-80ECD1E2AF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28">
              <a:extLst>
                <a:ext uri="{FF2B5EF4-FFF2-40B4-BE49-F238E27FC236}">
                  <a16:creationId xmlns:a16="http://schemas.microsoft.com/office/drawing/2014/main" xmlns="" id="{DDCDE2FF-5BFC-4807-AB1E-D6928F8F46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29">
              <a:extLst>
                <a:ext uri="{FF2B5EF4-FFF2-40B4-BE49-F238E27FC236}">
                  <a16:creationId xmlns:a16="http://schemas.microsoft.com/office/drawing/2014/main" xmlns="" id="{63EF93F1-6EAF-4409-A623-76533740E1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0">
              <a:extLst>
                <a:ext uri="{FF2B5EF4-FFF2-40B4-BE49-F238E27FC236}">
                  <a16:creationId xmlns:a16="http://schemas.microsoft.com/office/drawing/2014/main" xmlns="" id="{ED3B5256-3F5C-4FDE-8A9A-5A124E92BA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8" name="Freeform 31">
              <a:extLst>
                <a:ext uri="{FF2B5EF4-FFF2-40B4-BE49-F238E27FC236}">
                  <a16:creationId xmlns:a16="http://schemas.microsoft.com/office/drawing/2014/main" xmlns="" id="{ED5D4282-BFB9-4BFC-A20D-18E1C4EEA6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9" name="Freeform 32">
              <a:extLst>
                <a:ext uri="{FF2B5EF4-FFF2-40B4-BE49-F238E27FC236}">
                  <a16:creationId xmlns:a16="http://schemas.microsoft.com/office/drawing/2014/main" xmlns="" id="{3E6394EB-0752-433A-BA70-AF42B45F17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0" name="Freeform 33">
              <a:extLst>
                <a:ext uri="{FF2B5EF4-FFF2-40B4-BE49-F238E27FC236}">
                  <a16:creationId xmlns:a16="http://schemas.microsoft.com/office/drawing/2014/main" xmlns="" id="{DF27BE5F-DA8D-4260-9D0D-69E9CE1469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1" name="Freeform 34">
              <a:extLst>
                <a:ext uri="{FF2B5EF4-FFF2-40B4-BE49-F238E27FC236}">
                  <a16:creationId xmlns:a16="http://schemas.microsoft.com/office/drawing/2014/main" xmlns="" id="{9A6E5CBE-AE54-40B7-9A00-E3975FEAC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2" name="Freeform 35">
              <a:extLst>
                <a:ext uri="{FF2B5EF4-FFF2-40B4-BE49-F238E27FC236}">
                  <a16:creationId xmlns:a16="http://schemas.microsoft.com/office/drawing/2014/main" xmlns="" id="{6C307890-5461-4D51-ADA6-A3DA6D35B8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3" name="Freeform 36">
              <a:extLst>
                <a:ext uri="{FF2B5EF4-FFF2-40B4-BE49-F238E27FC236}">
                  <a16:creationId xmlns:a16="http://schemas.microsoft.com/office/drawing/2014/main" xmlns="" id="{3F9B7E4B-6412-4B97-AD48-30B1F61F3B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4" name="Freeform 37">
              <a:extLst>
                <a:ext uri="{FF2B5EF4-FFF2-40B4-BE49-F238E27FC236}">
                  <a16:creationId xmlns:a16="http://schemas.microsoft.com/office/drawing/2014/main" xmlns="" id="{D345D359-869B-4305-B7D7-0B5C4FDEC1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5" name="Freeform 38">
              <a:extLst>
                <a:ext uri="{FF2B5EF4-FFF2-40B4-BE49-F238E27FC236}">
                  <a16:creationId xmlns:a16="http://schemas.microsoft.com/office/drawing/2014/main" xmlns="" id="{2F688B27-AEB8-45BD-9597-78A97EE0DD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xmlns="" id="{4EB21FA6-8B6A-4699-8408-91E699800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9" name="Freeform 11">
            <a:extLst>
              <a:ext uri="{FF2B5EF4-FFF2-40B4-BE49-F238E27FC236}">
                <a16:creationId xmlns:a16="http://schemas.microsoft.com/office/drawing/2014/main" xmlns="" id="{664D6319-AE80-458F-A2C6-1F0351266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xmlns="" id="{2B258D2B-6AC3-4B3A-A87C-FD7E65178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716E0F6-5463-4BA9-FEBE-6ABBA25A9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1" r="22045" b="-1"/>
          <a:stretch/>
        </p:blipFill>
        <p:spPr bwMode="auto">
          <a:xfrm>
            <a:off x="0" y="1612807"/>
            <a:ext cx="6764594" cy="528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Freeform 5">
            <a:extLst>
              <a:ext uri="{FF2B5EF4-FFF2-40B4-BE49-F238E27FC236}">
                <a16:creationId xmlns:a16="http://schemas.microsoft.com/office/drawing/2014/main" xmlns="" id="{8D55DD8B-9BF9-4B91-A22D-2D3F2AEFF1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Sound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38542" y="982516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7066786" y="1970562"/>
            <a:ext cx="4666053" cy="45122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 of naturally analog signals that are converted to digital signals,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to participate in online activities such as video conference,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by people to create or use multimedia products, watch </a:t>
            </a:r>
          </a:p>
          <a:p>
            <a:pPr marL="0" indent="0">
              <a:lnSpc>
                <a:spcPct val="90000"/>
              </a:lnSpc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818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170D3-A9DF-2936-769D-6752C231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2970464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Image File Format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28AA46-50C5-3C47-B55B-F234E4FA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3266B5-6CAB-775E-8D9D-4E7ACBB6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280" y="869640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Are standardized means of organizing and storing digital images,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May store data in an uncompressed format, a compressed format ,or a vector format,</a:t>
            </a:r>
          </a:p>
          <a:p>
            <a:endParaRPr lang="en-US" sz="2000" dirty="0">
              <a:ea typeface="+mn-lt"/>
              <a:cs typeface="+mn-lt"/>
            </a:endParaRPr>
          </a:p>
          <a:p>
            <a:pPr>
              <a:buFont typeface="Wingdings 3"/>
            </a:pPr>
            <a:r>
              <a:rPr lang="en-US" sz="2000" dirty="0">
                <a:ea typeface="+mn-lt"/>
                <a:cs typeface="+mn-lt"/>
              </a:rPr>
              <a:t>The common image file formats are: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I .   GIF 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ii .  JPEG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iii .  PNG 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iv . TIFF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653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97B98-AA84-29CD-3278-C13991AA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3200" dirty="0" err="1">
                <a:solidFill>
                  <a:schemeClr val="bg1"/>
                </a:solidFill>
                <a:ea typeface="+mj-lt"/>
                <a:cs typeface="+mj-lt"/>
              </a:rPr>
              <a:t>i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. GIF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DE6EA6-70CB-F962-2BB9-A87279E6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1C337-41BB-9294-142B-BB99D10E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907" y="808937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Graphics Interchange Format(GIF) files are widely used for web graphics,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Are limited to only 256 colors,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Can allow for transparency, and can be animated,</a:t>
            </a:r>
          </a:p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Are typically small is size and are very portable. 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277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E62F15-B2EB-0325-023C-55E9430C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ii. JPEG 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40026C-DC81-BEAC-ACE7-39F079D3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EC557B-BF39-5692-B713-F6B8FC44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Stands for Joint Photographic Experts Groups,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Is a “lossy” format meaning that the image is compressed to make a smaller file,</a:t>
            </a:r>
          </a:p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Very common on the Internet,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Popular format for digital cameras.</a:t>
            </a:r>
          </a:p>
        </p:txBody>
      </p:sp>
    </p:spTree>
    <p:extLst>
      <p:ext uri="{BB962C8B-B14F-4D97-AF65-F5344CB8AC3E}">
        <p14:creationId xmlns:p14="http://schemas.microsoft.com/office/powerpoint/2010/main" xmlns="" val="115864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F6F01F-DEC0-D3C1-EDF6-64DC7D9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iii. PNG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9925AE-B9D1-C3CB-E0AD-8701600D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2DF902-2F80-2EAA-A6DA-A412E6B97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Stands for Portable Network Graphics,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Designed to improve upon and replace the gif format,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 Are able to handle up to 16 million colors,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 Is best for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Web Images.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0250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BB01FB5-37B9-4EBD-AF40-DE68D3CA4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627" y="2755860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Web -Based Multimedia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xmlns="" id="{06AF6A9A-0638-4916-AD29-9FC8FC07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xmlns="" id="{79057B2B-0D8C-47F2-836B-2E7DD46215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xmlns="" id="{44C1A79E-2528-E3E5-96CF-1BA7F7EE6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0339670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4216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77E04-44BB-997F-D0E5-540DCEB2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193" y="26057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Future of Web Based Multimedia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982FB0-9BA3-CFC2-3E17-D59A2F12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AF94A6-2BB2-7903-92B9-C6300CB15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905" y="776184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Media formats such as ultra-high-definition, high frame rate, high dynamic range,</a:t>
            </a:r>
          </a:p>
          <a:p>
            <a:endParaRPr lang="en-US" sz="2000" dirty="0"/>
          </a:p>
          <a:p>
            <a:r>
              <a:rPr lang="en-US" sz="2000" dirty="0"/>
              <a:t>Optimizing the quality of real-time multimedia application,</a:t>
            </a:r>
          </a:p>
          <a:p>
            <a:endParaRPr lang="en-US" sz="2000" dirty="0"/>
          </a:p>
          <a:p>
            <a:r>
              <a:rPr lang="en-US" sz="2000" dirty="0"/>
              <a:t>Media processing within the cloud,</a:t>
            </a:r>
          </a:p>
          <a:p>
            <a:endParaRPr lang="en-US" sz="2000" dirty="0"/>
          </a:p>
          <a:p>
            <a:r>
              <a:rPr lang="en-US" sz="2000" dirty="0"/>
              <a:t>Device and interaction possibilities,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58206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8C3AA-4809-2742-A87C-0476C0DE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193" y="2881878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Multimedia in Business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56D5A-992D-166E-59CC-41957036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82A8C3-FE58-23D3-C39A-438C68FAD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905" y="860310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Used to communicate and business audience,</a:t>
            </a:r>
          </a:p>
          <a:p>
            <a:endParaRPr lang="en-US" sz="2000" dirty="0"/>
          </a:p>
          <a:p>
            <a:r>
              <a:rPr lang="en-US" sz="2000" dirty="0"/>
              <a:t>Combines multiple text, audio, videos,</a:t>
            </a:r>
          </a:p>
          <a:p>
            <a:endParaRPr lang="en-US" sz="2000" dirty="0"/>
          </a:p>
          <a:p>
            <a:r>
              <a:rPr lang="en-US" sz="2000" dirty="0"/>
              <a:t> Include training, marketing, advertising, and product demos,</a:t>
            </a:r>
          </a:p>
          <a:p>
            <a:endParaRPr lang="en-US" sz="2000" dirty="0"/>
          </a:p>
          <a:p>
            <a:r>
              <a:rPr lang="en-US" sz="2000" dirty="0"/>
              <a:t>Evolve challenges and opportunities.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284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C6C6603D-F559-4CD2-92AB-1C1608E370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0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642" y="426355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744657"/>
                </a:solidFill>
              </a:rPr>
              <a:t/>
            </a:r>
            <a:br>
              <a:rPr lang="en-US" sz="2800" dirty="0">
                <a:solidFill>
                  <a:srgbClr val="744657"/>
                </a:solidFill>
              </a:rPr>
            </a:br>
            <a:r>
              <a:rPr lang="en-US" sz="2800" dirty="0">
                <a:solidFill>
                  <a:srgbClr val="744657"/>
                </a:solidFill>
              </a:rPr>
              <a:t>Application of multimedia</a:t>
            </a:r>
            <a:br>
              <a:rPr lang="en-US" sz="2800" dirty="0">
                <a:solidFill>
                  <a:srgbClr val="744657"/>
                </a:solidFill>
              </a:rPr>
            </a:br>
            <a:endParaRPr lang="en-US" sz="2800" dirty="0">
              <a:solidFill>
                <a:srgbClr val="74465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82DD75-62DA-C77E-46BE-BBF013604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770"/>
          <a:stretch/>
        </p:blipFill>
        <p:spPr bwMode="auto">
          <a:xfrm>
            <a:off x="-2650" y="10"/>
            <a:ext cx="4646985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27C296A-0617-4D21-AF6B-358A10ABD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rgbClr val="744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xmlns="" id="{4D8B6B03-4DCB-4178-B843-7DCD120398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81705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9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F91733E0-BBB2-F424-40FD-D575332D8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9879"/>
          <a:stretch/>
        </p:blipFill>
        <p:spPr bwMode="auto">
          <a:xfrm>
            <a:off x="-1552" y="3429000"/>
            <a:ext cx="464698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9BDA9979-0841-4105-9C70-00F46A1C42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33" idx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-16934" y="3429000"/>
            <a:ext cx="4662638" cy="0"/>
          </a:xfrm>
          <a:prstGeom prst="line">
            <a:avLst/>
          </a:prstGeom>
          <a:ln w="50800">
            <a:solidFill>
              <a:srgbClr val="744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CF8441E-ECB9-7410-25CA-2354EEF9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0" y="1971040"/>
            <a:ext cx="5066419" cy="3777622"/>
          </a:xfrm>
        </p:spPr>
        <p:txBody>
          <a:bodyPr>
            <a:normAutofit/>
          </a:bodyPr>
          <a:lstStyle/>
          <a:p>
            <a:pPr marL="400050" indent="-400050">
              <a:buClr>
                <a:srgbClr val="F550D3"/>
              </a:buClr>
              <a:buFont typeface="+mj-lt"/>
              <a:buAutoNum type="romanUcPeriod"/>
            </a:pPr>
            <a:r>
              <a:rPr lang="en-US" sz="2000" dirty="0"/>
              <a:t>Creative Industries</a:t>
            </a:r>
          </a:p>
          <a:p>
            <a:pPr marL="400050" indent="-400050">
              <a:buClr>
                <a:srgbClr val="F550D3"/>
              </a:buClr>
              <a:buFont typeface="+mj-lt"/>
              <a:buAutoNum type="romanUcPeriod"/>
            </a:pPr>
            <a:endParaRPr lang="en-US" sz="2000" dirty="0"/>
          </a:p>
          <a:p>
            <a:pPr marL="400050" indent="-400050">
              <a:buClr>
                <a:srgbClr val="F550D3"/>
              </a:buClr>
              <a:buFont typeface="+mj-lt"/>
              <a:buAutoNum type="romanUcPeriod"/>
            </a:pPr>
            <a:r>
              <a:rPr lang="en-US" sz="2000" dirty="0"/>
              <a:t>Commercial Uses</a:t>
            </a:r>
          </a:p>
          <a:p>
            <a:pPr marL="400050" indent="-400050">
              <a:buClr>
                <a:srgbClr val="F550D3"/>
              </a:buClr>
              <a:buFont typeface="+mj-lt"/>
              <a:buAutoNum type="romanUcPeriod"/>
            </a:pPr>
            <a:endParaRPr lang="en-US" sz="2000" dirty="0"/>
          </a:p>
          <a:p>
            <a:pPr marL="400050" indent="-400050">
              <a:buClr>
                <a:srgbClr val="F550D3"/>
              </a:buClr>
              <a:buFont typeface="+mj-lt"/>
              <a:buAutoNum type="romanUcPeriod"/>
            </a:pPr>
            <a:r>
              <a:rPr lang="en-US" sz="2000" dirty="0"/>
              <a:t>Education</a:t>
            </a:r>
          </a:p>
          <a:p>
            <a:pPr marL="400050" indent="-400050">
              <a:buClr>
                <a:srgbClr val="F550D3"/>
              </a:buClr>
              <a:buFont typeface="+mj-lt"/>
              <a:buAutoNum type="romanUcPeriod"/>
            </a:pPr>
            <a:endParaRPr lang="en-US" sz="2000" dirty="0"/>
          </a:p>
          <a:p>
            <a:pPr marL="400050" indent="-400050">
              <a:buClr>
                <a:srgbClr val="F550D3"/>
              </a:buClr>
              <a:buFont typeface="+mj-lt"/>
              <a:buAutoNum type="romanUcPeriod"/>
            </a:pPr>
            <a:r>
              <a:rPr lang="en-US" sz="2000" dirty="0"/>
              <a:t>Health and Medical</a:t>
            </a:r>
          </a:p>
          <a:p>
            <a:pPr marL="400050" indent="-400050">
              <a:buClr>
                <a:srgbClr val="F550D3"/>
              </a:buClr>
              <a:buFont typeface="+mj-lt"/>
              <a:buAutoNum type="romanUcPeriod"/>
            </a:pPr>
            <a:endParaRPr lang="en-US" dirty="0"/>
          </a:p>
          <a:p>
            <a:pPr marL="400050" indent="-400050">
              <a:buClr>
                <a:srgbClr val="F550D3"/>
              </a:buClr>
              <a:buFont typeface="+mj-lt"/>
              <a:buAutoNum type="romanUcPeriod"/>
            </a:pPr>
            <a:endParaRPr lang="en-US" dirty="0"/>
          </a:p>
          <a:p>
            <a:pPr marL="400050" indent="-400050">
              <a:buClr>
                <a:srgbClr val="F550D3"/>
              </a:buClr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905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1A44A2-7446-3846-B83A-C6D87821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2933945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I. Creative Industries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60DC0A-BECF-A0F1-5285-28F2087C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8AC89B-2140-F93B-18A5-FCFB2542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905" y="856740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</a:t>
            </a:r>
            <a:r>
              <a:rPr lang="en-US" sz="2000" b="0" i="0" dirty="0">
                <a:effectLst/>
              </a:rPr>
              <a:t>se multimedia for a variety of purposes ranging from fine arts, to entertainment, to commercial art, to journalism, to media and software services,</a:t>
            </a:r>
          </a:p>
          <a:p>
            <a:endParaRPr lang="en-US" sz="2000" b="0" i="0" dirty="0">
              <a:effectLst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0" i="0" dirty="0">
                <a:effectLst/>
              </a:rPr>
              <a:t>Examples of this type of work is used in video games, information kiosks, websites and other interactive applications, </a:t>
            </a:r>
          </a:p>
          <a:p>
            <a:endParaRPr lang="en-US" sz="2000" b="0" i="0" dirty="0">
              <a:effectLst/>
            </a:endParaRPr>
          </a:p>
          <a:p>
            <a:pPr marL="0" indent="0">
              <a:buNone/>
            </a:pPr>
            <a:endParaRPr lang="en-US" sz="2000" b="0" i="0" dirty="0">
              <a:effectLst/>
            </a:endParaRPr>
          </a:p>
          <a:p>
            <a:r>
              <a:rPr lang="en-US" sz="2000" dirty="0"/>
              <a:t> Used for effective presentation.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98397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xmlns="" id="{93262980-E907-4930-9E6E-3DC2025C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281" y="558323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93C6B"/>
                </a:solidFill>
              </a:rPr>
              <a:t>Introduction of          Multimedia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AFD53EBD-B361-45AD-8ABF-9270B20B4A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3C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17" y="2108717"/>
            <a:ext cx="4601201" cy="3903210"/>
          </a:xfrm>
        </p:spPr>
        <p:txBody>
          <a:bodyPr>
            <a:normAutofit lnSpcReduction="10000"/>
          </a:bodyPr>
          <a:lstStyle/>
          <a:p>
            <a:pPr>
              <a:buClr>
                <a:srgbClr val="FDBF5C"/>
              </a:buClr>
            </a:pPr>
            <a:r>
              <a:rPr lang="en-US" sz="2000" dirty="0"/>
              <a:t>Combines different form of text, audio, images, animation or video,</a:t>
            </a:r>
          </a:p>
          <a:p>
            <a:pPr>
              <a:buClr>
                <a:srgbClr val="FDBF5C"/>
              </a:buClr>
            </a:pPr>
            <a:endParaRPr lang="en-US" sz="2000" dirty="0"/>
          </a:p>
          <a:p>
            <a:pPr>
              <a:buClr>
                <a:srgbClr val="FDBF5C"/>
              </a:buClr>
            </a:pPr>
            <a:r>
              <a:rPr lang="en-US" sz="2000" dirty="0"/>
              <a:t>Representation of information in an attractive and interactive manner,</a:t>
            </a:r>
          </a:p>
          <a:p>
            <a:pPr>
              <a:buClr>
                <a:srgbClr val="FDBF5C"/>
              </a:buClr>
            </a:pPr>
            <a:endParaRPr lang="en-US" sz="2000" dirty="0"/>
          </a:p>
          <a:p>
            <a:pPr>
              <a:buClr>
                <a:srgbClr val="FDBF5C"/>
              </a:buClr>
            </a:pPr>
            <a:r>
              <a:rPr lang="en-US" sz="2000" dirty="0"/>
              <a:t>Examples of multimedia include video podcasts, audio slideshows and animated videos.</a:t>
            </a:r>
          </a:p>
          <a:p>
            <a:pPr>
              <a:buClr>
                <a:srgbClr val="FDBF5C"/>
              </a:buClr>
            </a:pPr>
            <a:endParaRPr lang="en-US" sz="2000" dirty="0"/>
          </a:p>
          <a:p>
            <a:pPr>
              <a:buClr>
                <a:srgbClr val="FDBF5C"/>
              </a:buClr>
            </a:pPr>
            <a:endParaRPr lang="en-US" sz="2000" dirty="0"/>
          </a:p>
          <a:p>
            <a:pPr>
              <a:buClr>
                <a:srgbClr val="FDBF5C"/>
              </a:buClr>
            </a:pPr>
            <a:endParaRPr lang="en-US" sz="2000" dirty="0"/>
          </a:p>
          <a:p>
            <a:pPr>
              <a:buClr>
                <a:srgbClr val="FDBF5C"/>
              </a:buClr>
            </a:pPr>
            <a:endParaRPr lang="en-US" sz="2000" dirty="0"/>
          </a:p>
        </p:txBody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xmlns="" id="{DA1A4CE7-6399-4B37-ACE2-CFC4B4077B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EE6AE41-1B06-76F1-3C96-E197003E5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149" r="11097" b="2"/>
          <a:stretch/>
        </p:blipFill>
        <p:spPr bwMode="auto">
          <a:xfrm>
            <a:off x="5269961" y="10"/>
            <a:ext cx="6922039" cy="68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772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5625F-D55F-923C-E561-00B3C83C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543" y="2874951"/>
            <a:ext cx="3697701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II. Commercial Uses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6B8507-A80C-B850-8FD0-CEDD957A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824F3-52AB-226F-AEBC-CBB15130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02" y="885004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</a:rPr>
              <a:t>Multimedia applications for business include training, marketing, advertising, and product demos,</a:t>
            </a:r>
          </a:p>
          <a:p>
            <a:endParaRPr lang="en-US" sz="2000" b="0" i="0" dirty="0">
              <a:effectLst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0" i="0" dirty="0">
                <a:effectLst/>
              </a:rPr>
              <a:t> Multimedia are essential in sales, training, teaching, and entertaining,</a:t>
            </a:r>
          </a:p>
          <a:p>
            <a:endParaRPr lang="en-US" sz="2000" b="0" i="0" dirty="0">
              <a:effectLst/>
            </a:endParaRPr>
          </a:p>
          <a:p>
            <a:endParaRPr lang="en-US" sz="2000" b="0" i="0" dirty="0">
              <a:effectLst/>
            </a:endParaRPr>
          </a:p>
          <a:p>
            <a:r>
              <a:rPr lang="en-US" sz="2000" b="0" i="0" dirty="0">
                <a:effectLst/>
              </a:rPr>
              <a:t> Presenting allows us to speak in front of people and present our products or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404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16057-5AEE-1618-D51B-8C157B3B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5" y="3071597"/>
            <a:ext cx="2740551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III. Education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BC8A58-41C0-236A-6D8A-DDB4F6E4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82706-9D4B-5AF9-BD72-4299F49B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736" y="1828587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</a:rPr>
              <a:t>Through participation in multimedia activities, students can learn real-world skills related to technology,</a:t>
            </a:r>
          </a:p>
          <a:p>
            <a:endParaRPr lang="en-US" sz="2000" b="0" i="0" dirty="0">
              <a:effectLst/>
            </a:endParaRPr>
          </a:p>
          <a:p>
            <a:endParaRPr lang="en-US" sz="2000" b="0" i="0" dirty="0">
              <a:effectLst/>
            </a:endParaRPr>
          </a:p>
          <a:p>
            <a:r>
              <a:rPr lang="en-US" sz="2000" dirty="0"/>
              <a:t>Multimedia is use to produce computer based training course called Computer Based Training courses (CBT),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helps to make teaching/learning more lively.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42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D4D6B-4E22-0506-305D-73553C43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57" y="2894615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IV. Health and Medical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D25970-3F7B-353A-B91B-DA206D9C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A326A2-CA08-164F-3342-4A19FC9E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736" y="1033217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Doctors can get trained by looking at virtual surgeries,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Can simulate how human body is affected by diseases and then develop technique to prevent it,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i="0" dirty="0">
                <a:solidFill>
                  <a:srgbClr val="000000"/>
                </a:solidFill>
                <a:effectLst/>
              </a:rPr>
              <a:t>Multimedia are useful for people with medical informatics, rehabilitation and assistive &amp; preventive healthcare.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15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74418" y="2655342"/>
            <a:ext cx="7833359" cy="1472184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Advantages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762657" y="1340491"/>
            <a:ext cx="8438452" cy="46360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 Increases </a:t>
            </a:r>
            <a:r>
              <a:rPr lang="en-US" sz="2000" dirty="0" smtClean="0"/>
              <a:t>learning effectiveness 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More </a:t>
            </a:r>
            <a:r>
              <a:rPr lang="en-US" sz="2000" dirty="0" smtClean="0"/>
              <a:t>appealing over traditional  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Improves personal Communication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Provides </a:t>
            </a:r>
            <a:r>
              <a:rPr lang="en-US" sz="2000" dirty="0" smtClean="0"/>
              <a:t>high Quality of </a:t>
            </a:r>
            <a:r>
              <a:rPr lang="en-US" sz="2000" dirty="0" smtClean="0"/>
              <a:t>Presentations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User </a:t>
            </a:r>
            <a:r>
              <a:rPr lang="en-US" sz="2000" dirty="0" smtClean="0"/>
              <a:t>Friendly</a:t>
            </a:r>
          </a:p>
          <a:p>
            <a:endParaRPr lang="en-US" sz="2000" dirty="0"/>
          </a:p>
        </p:txBody>
      </p:sp>
      <p:sp>
        <p:nvSpPr>
          <p:cNvPr id="14" name="Pentagon 13"/>
          <p:cNvSpPr/>
          <p:nvPr/>
        </p:nvSpPr>
        <p:spPr>
          <a:xfrm>
            <a:off x="0" y="3209544"/>
            <a:ext cx="905256" cy="4389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932" y="2501686"/>
            <a:ext cx="7844092" cy="171907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Disadvantages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0819" y="1243207"/>
            <a:ext cx="8915399" cy="42611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 Misuse </a:t>
            </a:r>
            <a:r>
              <a:rPr lang="en-US" sz="2000" dirty="0" smtClean="0"/>
              <a:t>of </a:t>
            </a:r>
            <a:r>
              <a:rPr lang="en-US" sz="2000" dirty="0" smtClean="0"/>
              <a:t>Multimedia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Lost </a:t>
            </a:r>
            <a:r>
              <a:rPr lang="en-US" sz="2000" dirty="0" smtClean="0"/>
              <a:t>in </a:t>
            </a:r>
            <a:r>
              <a:rPr lang="en-US" sz="2000" dirty="0" smtClean="0"/>
              <a:t>cyberspace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Non </a:t>
            </a:r>
            <a:r>
              <a:rPr lang="en-US" sz="2000" dirty="0" smtClean="0"/>
              <a:t>Interactive 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Time </a:t>
            </a:r>
            <a:r>
              <a:rPr lang="en-US" sz="2000" dirty="0" smtClean="0"/>
              <a:t>consuming 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3198419"/>
            <a:ext cx="779767" cy="365125"/>
          </a:xfrm>
        </p:spPr>
        <p:txBody>
          <a:bodyPr/>
          <a:lstStyle/>
          <a:p>
            <a:fld id="{76A17CA8-6BF8-4040-8519-8A82BCBBB65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0" y="3172968"/>
            <a:ext cx="905256" cy="4389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roup 149">
            <a:extLst>
              <a:ext uri="{FF2B5EF4-FFF2-40B4-BE49-F238E27FC236}">
                <a16:creationId xmlns:a16="http://schemas.microsoft.com/office/drawing/2014/main" xmlns="" id="{259C671B-1B22-4141-A9C0-2E7941FDA7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xmlns="" id="{7B2F5A4B-FA0F-4625-82F7-1D3F11281B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xmlns="" id="{9ACB0BAE-722F-4C91-8C2A-44EF768E83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xmlns="" id="{C3AC4D9F-59AC-421A-9FF3-C936CEC439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xmlns="" id="{797BCE03-677D-4D65-A4D1-1FD721DD5D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xmlns="" id="{D007E5D0-0B4E-4094-988C-9917146C2D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xmlns="" id="{024DB804-C06B-4A0A-AC43-6BCCB7D760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xmlns="" id="{B51DC17A-305E-486E-A527-5E8068E9EF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xmlns="" id="{B6CCA716-6D46-4523-BF96-FF1B0C5464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xmlns="" id="{E632B09A-D30C-4268-B28B-ACD6127630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xmlns="" id="{5FC839A4-228B-4EC0-8AF4-D8E38ECE67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xmlns="" id="{A8FFB1A1-5BB5-4551-87CD-F3365E6FE9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xmlns="" id="{D05AF173-8E70-41FA-9254-DF9AC3DDA2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78" name="Group 163">
            <a:extLst>
              <a:ext uri="{FF2B5EF4-FFF2-40B4-BE49-F238E27FC236}">
                <a16:creationId xmlns:a16="http://schemas.microsoft.com/office/drawing/2014/main" xmlns="" id="{1D56A4CE-A3F4-4CFF-9A65-C029AC17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xmlns="" id="{DF669161-0B30-4C76-96BF-962027487D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xmlns="" id="{A5232353-CF7C-44DD-8BEE-1C8FF54CDD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xmlns="" id="{AEA6CAE2-8741-4E88-A632-69C2B2EC58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xmlns="" id="{014AC37D-4388-4AE6-9D4D-CCD99A608C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xmlns="" id="{7FE084B0-333E-4F7C-83F1-F7D132527D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xmlns="" id="{FDCFCB98-2E3A-4227-823C-80489BB28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3">
              <a:extLst>
                <a:ext uri="{FF2B5EF4-FFF2-40B4-BE49-F238E27FC236}">
                  <a16:creationId xmlns:a16="http://schemas.microsoft.com/office/drawing/2014/main" xmlns="" id="{252F94DE-A6A3-4463-BE05-34281F1C87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4">
              <a:extLst>
                <a:ext uri="{FF2B5EF4-FFF2-40B4-BE49-F238E27FC236}">
                  <a16:creationId xmlns:a16="http://schemas.microsoft.com/office/drawing/2014/main" xmlns="" id="{16EA21FA-886F-43CF-9D44-C1342F3055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5">
              <a:extLst>
                <a:ext uri="{FF2B5EF4-FFF2-40B4-BE49-F238E27FC236}">
                  <a16:creationId xmlns:a16="http://schemas.microsoft.com/office/drawing/2014/main" xmlns="" id="{88C821A5-BCF7-47FE-894F-0ADC5FDB28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6">
              <a:extLst>
                <a:ext uri="{FF2B5EF4-FFF2-40B4-BE49-F238E27FC236}">
                  <a16:creationId xmlns:a16="http://schemas.microsoft.com/office/drawing/2014/main" xmlns="" id="{F8337ECE-206A-472E-AFC4-0F230C91E8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7">
              <a:extLst>
                <a:ext uri="{FF2B5EF4-FFF2-40B4-BE49-F238E27FC236}">
                  <a16:creationId xmlns:a16="http://schemas.microsoft.com/office/drawing/2014/main" xmlns="" id="{90BB2EC4-D043-4B43-87E7-723A787EE8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8">
              <a:extLst>
                <a:ext uri="{FF2B5EF4-FFF2-40B4-BE49-F238E27FC236}">
                  <a16:creationId xmlns:a16="http://schemas.microsoft.com/office/drawing/2014/main" xmlns="" id="{04013015-AF71-47BC-BE4D-ED9EFA24FF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79" name="Rectangle 177">
            <a:extLst>
              <a:ext uri="{FF2B5EF4-FFF2-40B4-BE49-F238E27FC236}">
                <a16:creationId xmlns:a16="http://schemas.microsoft.com/office/drawing/2014/main" xmlns="" id="{71B30B18-D920-4E3E-B931-1F310244C1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0" name="Freeform 11">
            <a:extLst>
              <a:ext uri="{FF2B5EF4-FFF2-40B4-BE49-F238E27FC236}">
                <a16:creationId xmlns:a16="http://schemas.microsoft.com/office/drawing/2014/main" xmlns="" id="{C70EF50A-66E6-460A-8AF9-47A10D0D99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81" name="Rectangle 181">
            <a:extLst>
              <a:ext uri="{FF2B5EF4-FFF2-40B4-BE49-F238E27FC236}">
                <a16:creationId xmlns:a16="http://schemas.microsoft.com/office/drawing/2014/main" xmlns="" id="{8E612726-6AD2-4BFC-B44A-BA092E156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Rectangle 183">
            <a:extLst>
              <a:ext uri="{FF2B5EF4-FFF2-40B4-BE49-F238E27FC236}">
                <a16:creationId xmlns:a16="http://schemas.microsoft.com/office/drawing/2014/main" xmlns="" id="{884B9C2C-FD52-48EF-8BDE-720C5030FE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3" name="Freeform 11">
            <a:extLst>
              <a:ext uri="{FF2B5EF4-FFF2-40B4-BE49-F238E27FC236}">
                <a16:creationId xmlns:a16="http://schemas.microsoft.com/office/drawing/2014/main" xmlns="" id="{A1DE0485-65C8-4D95-9B34-C55884FC27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0" name="Picture 8">
            <a:extLst>
              <a:ext uri="{FF2B5EF4-FFF2-40B4-BE49-F238E27FC236}">
                <a16:creationId xmlns:a16="http://schemas.microsoft.com/office/drawing/2014/main" xmlns="" id="{E842E942-BCCB-6C33-889B-5553D7152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22610" y="1685282"/>
            <a:ext cx="8983908" cy="342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ABFC13-446A-CE89-FEB8-7E32073A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6A17CA8-6BF8-4040-8519-8A82BCBBB653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85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xmlns="" id="{93262980-E907-4930-9E6E-3DC2025C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66A87"/>
                </a:solidFill>
              </a:rPr>
              <a:t>Elements of multimedia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FD53EBD-B361-45AD-8ABF-9270B20B4A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66A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023" y="2103485"/>
            <a:ext cx="3650278" cy="375925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200" dirty="0"/>
              <a:t>Text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endParaRPr lang="en-US" sz="2200" dirty="0"/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200" dirty="0"/>
              <a:t>Audio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endParaRPr lang="en-US" sz="2200" dirty="0"/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200" dirty="0"/>
              <a:t>Video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endParaRPr lang="en-US" sz="2200" dirty="0"/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200" dirty="0"/>
              <a:t>Animation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endParaRPr lang="en-US" sz="2200" dirty="0"/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200" dirty="0"/>
              <a:t>Image</a:t>
            </a:r>
            <a:r>
              <a:rPr lang="en-US" sz="2000" dirty="0"/>
              <a:t>s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endParaRPr lang="en-US" sz="2000" dirty="0"/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endParaRPr lang="en-US" sz="2000" dirty="0"/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xmlns="" id="{DA1A4CE7-6399-4B37-ACE2-CFC4B4077B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BC8CAEF-163E-F2B2-6384-BDCF080E3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647" r="-1" b="850"/>
          <a:stretch/>
        </p:blipFill>
        <p:spPr bwMode="auto">
          <a:xfrm>
            <a:off x="4619543" y="10"/>
            <a:ext cx="7572457" cy="68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21048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1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I. Text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48" name="Rectangle 15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Is an important component used in many multimedia applications,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Are characters that are used to create words, sentences and paragraphs,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Provides just one source of information.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74289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II. Audio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Multimedia application may require the use of speech, music and sound effects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These are called audio or sound element of multimedia,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Are of analog and digital types.</a:t>
            </a:r>
          </a:p>
        </p:txBody>
      </p:sp>
    </p:spTree>
    <p:extLst>
      <p:ext uri="{BB962C8B-B14F-4D97-AF65-F5344CB8AC3E}">
        <p14:creationId xmlns:p14="http://schemas.microsoft.com/office/powerpoint/2010/main" xmlns="" val="243551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III. Video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736" y="768250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 Refers to the moving picture, accompanied by sound such as a picture in television,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Gives a lot of information in small duration of time,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Is useful in multimedia application for showing real life objects.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135167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552" y="3091260"/>
            <a:ext cx="2967978" cy="309323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IV. Animation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905" y="862990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process of designing, drawing, making layouts and preparation of photographic sequences,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Are integrated in the multimedia and gaming products,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Involves the exploitation and management of still images to generate the illusion of movement.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66871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19FE08D8-CEA0-461E-870A-02CD15D9B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57348-6BA1-EE79-179B-1B123D99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V. Images</a:t>
            </a: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xmlns="" id="{2B982904-A46E-41DF-BA98-61E2300C7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C6F8DD-0C36-CD73-4C2E-CB6C3CA4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 dirty="0">
              <a:solidFill>
                <a:srgbClr val="FFFFFF"/>
              </a:solidFill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xmlns="" id="{27018161-547E-48F7-A0D9-272C9EA5B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xmlns="" id="{45A33FA1-E8C3-BC44-1B8C-E5374DD1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568" y="1573587"/>
            <a:ext cx="6798033" cy="476332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</a:t>
            </a:r>
            <a:r>
              <a:rPr lang="en-US" sz="2000" b="0" i="0" dirty="0">
                <a:effectLst/>
              </a:rPr>
              <a:t>s </a:t>
            </a:r>
            <a:r>
              <a:rPr lang="en-US" sz="2000" i="0" dirty="0">
                <a:effectLst/>
              </a:rPr>
              <a:t>a visual representation of something</a:t>
            </a:r>
            <a:r>
              <a:rPr lang="en-US" sz="2000" dirty="0"/>
              <a:t> </a:t>
            </a:r>
            <a:r>
              <a:rPr lang="en-US" sz="2000" b="0" i="0" dirty="0">
                <a:effectLst/>
              </a:rPr>
              <a:t>that has been created or copied and stored in electronic form</a:t>
            </a:r>
            <a:r>
              <a:rPr lang="en-US" sz="2000" dirty="0"/>
              <a:t>,</a:t>
            </a:r>
          </a:p>
          <a:p>
            <a:endParaRPr lang="en-US" sz="2000" b="0" i="0" dirty="0">
              <a:effectLst/>
            </a:endParaRPr>
          </a:p>
          <a:p>
            <a:endParaRPr lang="en-US" sz="2000" dirty="0"/>
          </a:p>
          <a:p>
            <a:r>
              <a:rPr lang="en-US" sz="2000" dirty="0"/>
              <a:t>C</a:t>
            </a:r>
            <a:r>
              <a:rPr lang="en-US" sz="2000" i="0" dirty="0">
                <a:effectLst/>
              </a:rPr>
              <a:t>onsists of a rectangular array of dots called pixels,</a:t>
            </a:r>
          </a:p>
          <a:p>
            <a:endParaRPr lang="en-US" sz="2000" i="0" dirty="0">
              <a:effectLst/>
            </a:endParaRPr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b="0" i="0" dirty="0">
                <a:effectLst/>
              </a:rPr>
              <a:t>mage is specified in terms of width X height, in numbers of the pixels.</a:t>
            </a:r>
          </a:p>
          <a:p>
            <a:endParaRPr lang="en-US" i="0" dirty="0">
              <a:effectLst/>
            </a:endParaRPr>
          </a:p>
          <a:p>
            <a:endParaRPr lang="en-US" b="1" i="0" dirty="0">
              <a:effectLst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0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B258D2B-6AC3-4B3A-A87C-FD7E65178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xmlns="" id="{4EE99C3C-E46C-DE52-B02D-DCD83B2ED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229" r="7158" b="-5"/>
          <a:stretch/>
        </p:blipFill>
        <p:spPr bwMode="auto">
          <a:xfrm>
            <a:off x="-88342" y="226152"/>
            <a:ext cx="757444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D55DD8B-9BF9-4B91-A22D-2D3F2AEFF1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A401B9-63C5-57A4-6E98-D71C31CE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D46CAB-433F-5DA6-EE15-82F2BA3A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8542" y="982516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6A17CA8-6BF8-4040-8519-8A82BCBBB65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37178E-9E43-4C0D-511D-2F31879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 visual images on some surface, such as a wall, canvas, to inform or entertain,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Includes a pictorial representation of data, as in design,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Graphics combine text, illustration, and color.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75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483</Words>
  <Application>Microsoft Office PowerPoint</Application>
  <PresentationFormat>Custom</PresentationFormat>
  <Paragraphs>219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Wisp</vt:lpstr>
      <vt:lpstr>Multimedia and the Web</vt:lpstr>
      <vt:lpstr>Introduction of          Multimedia </vt:lpstr>
      <vt:lpstr>Elements of multimedia</vt:lpstr>
      <vt:lpstr>I. Text</vt:lpstr>
      <vt:lpstr>II. Audio</vt:lpstr>
      <vt:lpstr>III. Video</vt:lpstr>
      <vt:lpstr>IV. Animation</vt:lpstr>
      <vt:lpstr>V. Images</vt:lpstr>
      <vt:lpstr>Graphics</vt:lpstr>
      <vt:lpstr>Sound</vt:lpstr>
      <vt:lpstr>Image File Format</vt:lpstr>
      <vt:lpstr> i. GIF </vt:lpstr>
      <vt:lpstr>ii. JPEG </vt:lpstr>
      <vt:lpstr>iii. PNG</vt:lpstr>
      <vt:lpstr>Web -Based Multimedia</vt:lpstr>
      <vt:lpstr>Future of Web Based Multimedia</vt:lpstr>
      <vt:lpstr>Multimedia in Business</vt:lpstr>
      <vt:lpstr> Application of multimedia </vt:lpstr>
      <vt:lpstr>I. Creative Industries</vt:lpstr>
      <vt:lpstr>II. Commercial Uses</vt:lpstr>
      <vt:lpstr>III. Education</vt:lpstr>
      <vt:lpstr>IV. Health and Medical</vt:lpstr>
      <vt:lpstr>Advantages</vt:lpstr>
      <vt:lpstr>Disadvantages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student</dc:creator>
  <cp:lastModifiedBy>Dell</cp:lastModifiedBy>
  <cp:revision>136</cp:revision>
  <dcterms:created xsi:type="dcterms:W3CDTF">2022-05-20T05:21:45Z</dcterms:created>
  <dcterms:modified xsi:type="dcterms:W3CDTF">2022-05-24T14:01:07Z</dcterms:modified>
</cp:coreProperties>
</file>