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entury Gothic Paneuropean" charset="1" panose="020B0502020202020204"/>
      <p:regular r:id="rId26"/>
    </p:embeddedFont>
    <p:embeddedFont>
      <p:font typeface="Century Gothic Paneuropean Bold" charset="1" panose="020B0702020202020204"/>
      <p:regular r:id="rId27"/>
    </p:embeddedFont>
    <p:embeddedFont>
      <p:font typeface="Roboto" charset="1" panose="02000000000000000000"/>
      <p:regular r:id="rId28"/>
    </p:embeddedFont>
    <p:embeddedFont>
      <p:font typeface="Roboto Bold" charset="1" panose="02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8.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a:grpSpLocks noChangeAspect="true"/>
          </p:cNvGrpSpPr>
          <p:nvPr/>
        </p:nvGrpSpPr>
        <p:grpSpPr>
          <a:xfrm rot="0">
            <a:off x="0" y="6562725"/>
            <a:ext cx="18288000" cy="3724275"/>
            <a:chOff x="0" y="0"/>
            <a:chExt cx="24384000" cy="4965700"/>
          </a:xfrm>
        </p:grpSpPr>
        <p:sp>
          <p:nvSpPr>
            <p:cNvPr name="Freeform 5" id="5" descr="C0-HD-BTM.png"/>
            <p:cNvSpPr/>
            <p:nvPr/>
          </p:nvSpPr>
          <p:spPr>
            <a:xfrm flipH="false" flipV="false" rot="0">
              <a:off x="0" y="0"/>
              <a:ext cx="24384000" cy="4965700"/>
            </a:xfrm>
            <a:custGeom>
              <a:avLst/>
              <a:gdLst/>
              <a:ahLst/>
              <a:cxnLst/>
              <a:rect r="r" b="b" t="t" l="l"/>
              <a:pathLst>
                <a:path h="4965700" w="24384000">
                  <a:moveTo>
                    <a:pt x="0" y="0"/>
                  </a:moveTo>
                  <a:lnTo>
                    <a:pt x="24384000" y="0"/>
                  </a:lnTo>
                  <a:lnTo>
                    <a:pt x="24384000" y="4965700"/>
                  </a:lnTo>
                  <a:lnTo>
                    <a:pt x="0" y="4965700"/>
                  </a:lnTo>
                  <a:lnTo>
                    <a:pt x="0" y="0"/>
                  </a:lnTo>
                  <a:close/>
                </a:path>
              </a:pathLst>
            </a:custGeom>
            <a:blipFill>
              <a:blip r:embed="rId3"/>
              <a:stretch>
                <a:fillRect l="0" t="0" r="0" b="0"/>
              </a:stretch>
            </a:blipFill>
          </p:spPr>
        </p:sp>
      </p:grpSp>
      <p:grpSp>
        <p:nvGrpSpPr>
          <p:cNvPr name="Group 6" id="6"/>
          <p:cNvGrpSpPr/>
          <p:nvPr/>
        </p:nvGrpSpPr>
        <p:grpSpPr>
          <a:xfrm rot="0">
            <a:off x="6671733" y="2705108"/>
            <a:ext cx="15535122" cy="2737644"/>
            <a:chOff x="0" y="0"/>
            <a:chExt cx="20713496" cy="3650192"/>
          </a:xfrm>
        </p:grpSpPr>
        <p:sp>
          <p:nvSpPr>
            <p:cNvPr name="Freeform 7" id="7"/>
            <p:cNvSpPr/>
            <p:nvPr/>
          </p:nvSpPr>
          <p:spPr>
            <a:xfrm flipH="false" flipV="false" rot="0">
              <a:off x="0" y="0"/>
              <a:ext cx="20713495" cy="3650192"/>
            </a:xfrm>
            <a:custGeom>
              <a:avLst/>
              <a:gdLst/>
              <a:ahLst/>
              <a:cxnLst/>
              <a:rect r="r" b="b" t="t" l="l"/>
              <a:pathLst>
                <a:path h="3650192" w="20713495">
                  <a:moveTo>
                    <a:pt x="0" y="0"/>
                  </a:moveTo>
                  <a:lnTo>
                    <a:pt x="20713495" y="0"/>
                  </a:lnTo>
                  <a:lnTo>
                    <a:pt x="20713495" y="3650192"/>
                  </a:lnTo>
                  <a:lnTo>
                    <a:pt x="0" y="3650192"/>
                  </a:lnTo>
                  <a:close/>
                </a:path>
              </a:pathLst>
            </a:custGeom>
            <a:solidFill>
              <a:srgbClr val="000000">
                <a:alpha val="0"/>
              </a:srgbClr>
            </a:solidFill>
          </p:spPr>
        </p:sp>
        <p:sp>
          <p:nvSpPr>
            <p:cNvPr name="TextBox 8" id="8"/>
            <p:cNvSpPr txBox="true"/>
            <p:nvPr/>
          </p:nvSpPr>
          <p:spPr>
            <a:xfrm>
              <a:off x="0" y="95250"/>
              <a:ext cx="20713496" cy="3554942"/>
            </a:xfrm>
            <a:prstGeom prst="rect">
              <a:avLst/>
            </a:prstGeom>
          </p:spPr>
          <p:txBody>
            <a:bodyPr anchor="b" rtlCol="false" tIns="0" lIns="0" bIns="0" rIns="0"/>
            <a:lstStyle/>
            <a:p>
              <a:pPr algn="l">
                <a:lnSpc>
                  <a:spcPts val="9720"/>
                </a:lnSpc>
              </a:pPr>
              <a:r>
                <a:rPr lang="en-US" sz="9000">
                  <a:solidFill>
                    <a:srgbClr val="FFFFFF"/>
                  </a:solidFill>
                  <a:latin typeface="Century Gothic Paneuropean"/>
                  <a:ea typeface="Century Gothic Paneuropean"/>
                  <a:cs typeface="Century Gothic Paneuropean"/>
                  <a:sym typeface="Century Gothic Paneuropean"/>
                </a:rPr>
                <a:t>welcome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1217544" y="-10798"/>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Features and functionality</a:t>
              </a:r>
            </a:p>
          </p:txBody>
        </p:sp>
      </p:grpSp>
      <p:sp>
        <p:nvSpPr>
          <p:cNvPr name="TextBox 7" id="7"/>
          <p:cNvSpPr txBox="true"/>
          <p:nvPr/>
        </p:nvSpPr>
        <p:spPr>
          <a:xfrm rot="0">
            <a:off x="667964" y="2218751"/>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Digital marketing utilizes online channels to promote brands, services, and products, and its core features include global reach, cost-effectiveness, targeted audience reach, measurability, flexibility and adaptability, and interactivity. Functionality is provided through technologies like SEO, content marketing, social media management, and email marketing, allowing businesses to reach specific customers, analyze campaign performance in real-time, and create personalized experiences.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3771900" y="609189"/>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Marketing strategy</a:t>
              </a:r>
            </a:p>
          </p:txBody>
        </p:sp>
      </p:grpSp>
      <p:sp>
        <p:nvSpPr>
          <p:cNvPr name="TextBox 7" id="7"/>
          <p:cNvSpPr txBox="true"/>
          <p:nvPr/>
        </p:nvSpPr>
        <p:spPr>
          <a:xfrm rot="0">
            <a:off x="1240719" y="3038517"/>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Digital marketing is the practice of promoting products or services through online channels and digital devices, while a digital marketing strategy is a comprehensive plan for how a business will use these channels and tools to achieve specific, measurable business goals like brand awareness, lead generation, or sales. A strong strategy integrates various tactics such as SEO, social media marketing, and email campaigns to connect with a target audience across platforms, ultimately driving conversions and revenue.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2650762" y="348244"/>
            <a:ext cx="12744586" cy="1939542"/>
            <a:chOff x="0" y="0"/>
            <a:chExt cx="16992782" cy="2586056"/>
          </a:xfrm>
        </p:grpSpPr>
        <p:sp>
          <p:nvSpPr>
            <p:cNvPr name="Freeform 5" id="5"/>
            <p:cNvSpPr/>
            <p:nvPr/>
          </p:nvSpPr>
          <p:spPr>
            <a:xfrm flipH="false" flipV="false" rot="0">
              <a:off x="0" y="0"/>
              <a:ext cx="16992781" cy="2586056"/>
            </a:xfrm>
            <a:custGeom>
              <a:avLst/>
              <a:gdLst/>
              <a:ahLst/>
              <a:cxnLst/>
              <a:rect r="r" b="b" t="t" l="l"/>
              <a:pathLst>
                <a:path h="2586056" w="16992781">
                  <a:moveTo>
                    <a:pt x="0" y="0"/>
                  </a:moveTo>
                  <a:lnTo>
                    <a:pt x="16992781" y="0"/>
                  </a:lnTo>
                  <a:lnTo>
                    <a:pt x="16992781" y="2586056"/>
                  </a:lnTo>
                  <a:lnTo>
                    <a:pt x="0" y="2586056"/>
                  </a:lnTo>
                  <a:close/>
                </a:path>
              </a:pathLst>
            </a:custGeom>
            <a:solidFill>
              <a:srgbClr val="000000">
                <a:alpha val="0"/>
              </a:srgbClr>
            </a:solidFill>
          </p:spPr>
        </p:sp>
        <p:sp>
          <p:nvSpPr>
            <p:cNvPr name="TextBox 6" id="6"/>
            <p:cNvSpPr txBox="true"/>
            <p:nvPr/>
          </p:nvSpPr>
          <p:spPr>
            <a:xfrm>
              <a:off x="0" y="76200"/>
              <a:ext cx="16992782"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Seo strategy for small businesses</a:t>
              </a:r>
            </a:p>
          </p:txBody>
        </p:sp>
      </p:grpSp>
      <p:grpSp>
        <p:nvGrpSpPr>
          <p:cNvPr name="Group 7" id="7"/>
          <p:cNvGrpSpPr>
            <a:grpSpLocks noChangeAspect="true"/>
          </p:cNvGrpSpPr>
          <p:nvPr/>
        </p:nvGrpSpPr>
        <p:grpSpPr>
          <a:xfrm rot="0">
            <a:off x="12682962" y="2042977"/>
            <a:ext cx="4572000" cy="4400550"/>
            <a:chOff x="0" y="0"/>
            <a:chExt cx="6096000" cy="5867400"/>
          </a:xfrm>
        </p:grpSpPr>
        <p:sp>
          <p:nvSpPr>
            <p:cNvPr name="Freeform 8" id="8" descr="A colorful arrows with words  Description automatically generated with medium confidence"/>
            <p:cNvSpPr/>
            <p:nvPr/>
          </p:nvSpPr>
          <p:spPr>
            <a:xfrm flipH="false" flipV="false" rot="0">
              <a:off x="0" y="0"/>
              <a:ext cx="6096000" cy="5867400"/>
            </a:xfrm>
            <a:custGeom>
              <a:avLst/>
              <a:gdLst/>
              <a:ahLst/>
              <a:cxnLst/>
              <a:rect r="r" b="b" t="t" l="l"/>
              <a:pathLst>
                <a:path h="5867400" w="6096000">
                  <a:moveTo>
                    <a:pt x="0" y="0"/>
                  </a:moveTo>
                  <a:lnTo>
                    <a:pt x="6096000" y="0"/>
                  </a:lnTo>
                  <a:lnTo>
                    <a:pt x="6096000" y="5867400"/>
                  </a:lnTo>
                  <a:lnTo>
                    <a:pt x="0" y="5867400"/>
                  </a:lnTo>
                  <a:lnTo>
                    <a:pt x="0" y="0"/>
                  </a:lnTo>
                  <a:close/>
                </a:path>
              </a:pathLst>
            </a:custGeom>
            <a:blipFill>
              <a:blip r:embed="rId3"/>
              <a:stretch>
                <a:fillRect l="0" t="0" r="0" b="0"/>
              </a:stretch>
            </a:blipFill>
          </p:spPr>
        </p:sp>
      </p:grpSp>
      <p:sp>
        <p:nvSpPr>
          <p:cNvPr name="TextBox 9" id="9"/>
          <p:cNvSpPr txBox="true"/>
          <p:nvPr/>
        </p:nvSpPr>
        <p:spPr>
          <a:xfrm rot="0">
            <a:off x="1124478" y="3388727"/>
            <a:ext cx="10624982" cy="1709054"/>
          </a:xfrm>
          <a:prstGeom prst="rect">
            <a:avLst/>
          </a:prstGeom>
        </p:spPr>
        <p:txBody>
          <a:bodyPr anchor="t" rtlCol="false" tIns="0" lIns="0" bIns="0" rIns="0">
            <a:spAutoFit/>
          </a:bodyPr>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 A digital marketing SEO strategy for small businesses focuses on making a business's website more visible in search engine results to attract customers actively seeking their products or services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1455516" y="156924"/>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Building relationships with customers</a:t>
              </a:r>
            </a:p>
          </p:txBody>
        </p:sp>
      </p:grpSp>
      <p:grpSp>
        <p:nvGrpSpPr>
          <p:cNvPr name="Group 7" id="7"/>
          <p:cNvGrpSpPr>
            <a:grpSpLocks noChangeAspect="true"/>
          </p:cNvGrpSpPr>
          <p:nvPr/>
        </p:nvGrpSpPr>
        <p:grpSpPr>
          <a:xfrm rot="0">
            <a:off x="10194777" y="2278932"/>
            <a:ext cx="10309938" cy="6036470"/>
            <a:chOff x="0" y="0"/>
            <a:chExt cx="13746584" cy="8048626"/>
          </a:xfrm>
        </p:grpSpPr>
        <p:sp>
          <p:nvSpPr>
            <p:cNvPr name="Freeform 8" id="8" descr="A close-up of people shaking hands  Description automatically generated"/>
            <p:cNvSpPr/>
            <p:nvPr/>
          </p:nvSpPr>
          <p:spPr>
            <a:xfrm flipH="false" flipV="false" rot="0">
              <a:off x="0" y="0"/>
              <a:ext cx="13746607" cy="8048625"/>
            </a:xfrm>
            <a:custGeom>
              <a:avLst/>
              <a:gdLst/>
              <a:ahLst/>
              <a:cxnLst/>
              <a:rect r="r" b="b" t="t" l="l"/>
              <a:pathLst>
                <a:path h="8048625" w="13746607">
                  <a:moveTo>
                    <a:pt x="0" y="0"/>
                  </a:moveTo>
                  <a:lnTo>
                    <a:pt x="13746607" y="0"/>
                  </a:lnTo>
                  <a:lnTo>
                    <a:pt x="13746607" y="8048625"/>
                  </a:lnTo>
                  <a:lnTo>
                    <a:pt x="0" y="8048625"/>
                  </a:lnTo>
                  <a:lnTo>
                    <a:pt x="0" y="0"/>
                  </a:lnTo>
                  <a:close/>
                </a:path>
              </a:pathLst>
            </a:custGeom>
            <a:blipFill>
              <a:blip r:embed="rId3"/>
              <a:stretch>
                <a:fillRect l="0" t="0" r="0" b="0"/>
              </a:stretch>
            </a:blipFill>
          </p:spPr>
        </p:sp>
      </p:grpSp>
      <p:sp>
        <p:nvSpPr>
          <p:cNvPr name="TextBox 9" id="9"/>
          <p:cNvSpPr txBox="true"/>
          <p:nvPr/>
        </p:nvSpPr>
        <p:spPr>
          <a:xfrm rot="0">
            <a:off x="264598" y="3276230"/>
            <a:ext cx="10969344" cy="3371046"/>
          </a:xfrm>
          <a:prstGeom prst="rect">
            <a:avLst/>
          </a:prstGeom>
        </p:spPr>
        <p:txBody>
          <a:bodyPr anchor="t" rtlCol="false" tIns="0" lIns="0" bIns="0" rIns="0">
            <a:spAutoFit/>
          </a:bodyPr>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Digital marketing builds customer relationships by fostering consistent communication, delivering personalized experiences, providing valuable content, and prioritizing excellent customer service through channels like email, social media, and websites. Using customer data helps create targeted and relevant interactions, while leveraging Customer Relationship Management (CRM) systems manages and nurtures these connections for long-term loyalty and trust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8463170" y="-10798"/>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solution</a:t>
              </a:r>
            </a:p>
          </p:txBody>
        </p:sp>
      </p:grpSp>
      <p:sp>
        <p:nvSpPr>
          <p:cNvPr name="TextBox 7" id="7"/>
          <p:cNvSpPr txBox="true"/>
          <p:nvPr/>
        </p:nvSpPr>
        <p:spPr>
          <a:xfrm rot="0">
            <a:off x="1255793" y="2345180"/>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Digital marketing solutions are online strategies and tools, such as SEO, content marketing, social media, and email marketing, used to promote brands, increase online presence, and connect with target audiences across digital devices. These solutions help businesses generate leads, drive sales, and build customer relationships by reaching potential customers where they spend their time online, often more affordably and with greater precision than traditional methods.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2782958" y="371307"/>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Social media marketing</a:t>
              </a:r>
            </a:p>
          </p:txBody>
        </p:sp>
      </p:grpSp>
      <p:grpSp>
        <p:nvGrpSpPr>
          <p:cNvPr name="Group 7" id="7"/>
          <p:cNvGrpSpPr>
            <a:grpSpLocks noChangeAspect="true"/>
          </p:cNvGrpSpPr>
          <p:nvPr/>
        </p:nvGrpSpPr>
        <p:grpSpPr>
          <a:xfrm rot="0">
            <a:off x="12449908" y="2733204"/>
            <a:ext cx="4899251" cy="6036470"/>
            <a:chOff x="0" y="0"/>
            <a:chExt cx="6532334" cy="8048626"/>
          </a:xfrm>
        </p:grpSpPr>
        <p:sp>
          <p:nvSpPr>
            <p:cNvPr name="Freeform 8" id="8" descr="A globe with a blue ribbon and small people  Description automatically generated with medium confidence"/>
            <p:cNvSpPr/>
            <p:nvPr/>
          </p:nvSpPr>
          <p:spPr>
            <a:xfrm flipH="false" flipV="false" rot="0">
              <a:off x="0" y="0"/>
              <a:ext cx="6532372" cy="8048625"/>
            </a:xfrm>
            <a:custGeom>
              <a:avLst/>
              <a:gdLst/>
              <a:ahLst/>
              <a:cxnLst/>
              <a:rect r="r" b="b" t="t" l="l"/>
              <a:pathLst>
                <a:path h="8048625" w="6532372">
                  <a:moveTo>
                    <a:pt x="0" y="0"/>
                  </a:moveTo>
                  <a:lnTo>
                    <a:pt x="6532372" y="0"/>
                  </a:lnTo>
                  <a:lnTo>
                    <a:pt x="6532372" y="8048625"/>
                  </a:lnTo>
                  <a:lnTo>
                    <a:pt x="0" y="8048625"/>
                  </a:lnTo>
                  <a:lnTo>
                    <a:pt x="0" y="0"/>
                  </a:lnTo>
                  <a:close/>
                </a:path>
              </a:pathLst>
            </a:custGeom>
            <a:blipFill>
              <a:blip r:embed="rId3"/>
              <a:stretch>
                <a:fillRect l="-59331" t="0" r="-59331" b="0"/>
              </a:stretch>
            </a:blipFill>
          </p:spPr>
        </p:sp>
      </p:grpSp>
      <p:sp>
        <p:nvSpPr>
          <p:cNvPr name="TextBox 9" id="9"/>
          <p:cNvSpPr txBox="true"/>
          <p:nvPr/>
        </p:nvSpPr>
        <p:spPr>
          <a:xfrm rot="0">
            <a:off x="1030281" y="2581677"/>
            <a:ext cx="10351770" cy="3371046"/>
          </a:xfrm>
          <a:prstGeom prst="rect">
            <a:avLst/>
          </a:prstGeom>
        </p:spPr>
        <p:txBody>
          <a:bodyPr anchor="t" rtlCol="false" tIns="0" lIns="0" bIns="0" rIns="0">
            <a:spAutoFit/>
          </a:bodyPr>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Social media marketing is a component of digital marketing, utilizing social media platforms like Facebook, Instagram, and LinkedIn to promote brands, engage audiences, and achieve business objectives such as increased sales, website traffic, and brand loyalty. It involves publishing valuable content, fostering two-way conversations, running targeted ads, and analyzing performance data to build connections and reach new customers.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4857750" y="0"/>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Mobile marketing</a:t>
              </a:r>
            </a:p>
          </p:txBody>
        </p:sp>
      </p:grpSp>
      <p:grpSp>
        <p:nvGrpSpPr>
          <p:cNvPr name="Group 7" id="7"/>
          <p:cNvGrpSpPr>
            <a:grpSpLocks noChangeAspect="true"/>
          </p:cNvGrpSpPr>
          <p:nvPr/>
        </p:nvGrpSpPr>
        <p:grpSpPr>
          <a:xfrm rot="0">
            <a:off x="9524998" y="2700338"/>
            <a:ext cx="8610602" cy="6036470"/>
            <a:chOff x="0" y="0"/>
            <a:chExt cx="11480802" cy="8048626"/>
          </a:xfrm>
        </p:grpSpPr>
        <p:sp>
          <p:nvSpPr>
            <p:cNvPr name="Freeform 8" id="8" descr="A screen shot of a cell phone  Description automatically generated"/>
            <p:cNvSpPr/>
            <p:nvPr/>
          </p:nvSpPr>
          <p:spPr>
            <a:xfrm flipH="false" flipV="false" rot="0">
              <a:off x="0" y="0"/>
              <a:ext cx="11480800" cy="8048625"/>
            </a:xfrm>
            <a:custGeom>
              <a:avLst/>
              <a:gdLst/>
              <a:ahLst/>
              <a:cxnLst/>
              <a:rect r="r" b="b" t="t" l="l"/>
              <a:pathLst>
                <a:path h="8048625" w="11480800">
                  <a:moveTo>
                    <a:pt x="0" y="0"/>
                  </a:moveTo>
                  <a:lnTo>
                    <a:pt x="11480800" y="0"/>
                  </a:lnTo>
                  <a:lnTo>
                    <a:pt x="11480800" y="8048625"/>
                  </a:lnTo>
                  <a:lnTo>
                    <a:pt x="0" y="8048625"/>
                  </a:lnTo>
                  <a:lnTo>
                    <a:pt x="0" y="0"/>
                  </a:lnTo>
                  <a:close/>
                </a:path>
              </a:pathLst>
            </a:custGeom>
            <a:blipFill>
              <a:blip r:embed="rId3"/>
              <a:stretch>
                <a:fillRect l="0" t="-8922" r="0" b="-8922"/>
              </a:stretch>
            </a:blipFill>
          </p:spPr>
        </p:sp>
      </p:grpSp>
      <p:sp>
        <p:nvSpPr>
          <p:cNvPr name="TextBox 9" id="9"/>
          <p:cNvSpPr txBox="true"/>
          <p:nvPr/>
        </p:nvSpPr>
        <p:spPr>
          <a:xfrm rot="0">
            <a:off x="581978" y="2142232"/>
            <a:ext cx="11389995" cy="2955548"/>
          </a:xfrm>
          <a:prstGeom prst="rect">
            <a:avLst/>
          </a:prstGeom>
        </p:spPr>
        <p:txBody>
          <a:bodyPr anchor="t" rtlCol="false" tIns="0" lIns="0" bIns="0" rIns="0">
            <a:spAutoFit/>
          </a:bodyPr>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Mobile marketing is a specialized form of digital marketing that focuses on reaching consumers through their mobile devices, such as smartphones and tablets. It encompasses a broad range of tactics, including SMS/MMS messaging, mobile apps, mobile websites, social media, and push notifications, all designed to deliver personalized and targeted messages, promotions, and advertisements directly to the user's device.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3"/>
              <a:stretch>
                <a:fillRect l="0" t="0" r="0" b="0"/>
              </a:stretch>
            </a:blipFill>
          </p:spPr>
        </p:sp>
      </p:grpSp>
      <p:grpSp>
        <p:nvGrpSpPr>
          <p:cNvPr name="Group 4" id="4"/>
          <p:cNvGrpSpPr/>
          <p:nvPr/>
        </p:nvGrpSpPr>
        <p:grpSpPr>
          <a:xfrm rot="0">
            <a:off x="-2663686" y="0"/>
            <a:ext cx="12915898" cy="1955801"/>
            <a:chOff x="0" y="0"/>
            <a:chExt cx="17221198" cy="2607734"/>
          </a:xfrm>
        </p:grpSpPr>
        <p:sp>
          <p:nvSpPr>
            <p:cNvPr name="Freeform 5" id="5"/>
            <p:cNvSpPr/>
            <p:nvPr/>
          </p:nvSpPr>
          <p:spPr>
            <a:xfrm flipH="false" flipV="false" rot="0">
              <a:off x="0" y="0"/>
              <a:ext cx="17221198" cy="2607734"/>
            </a:xfrm>
            <a:custGeom>
              <a:avLst/>
              <a:gdLst/>
              <a:ahLst/>
              <a:cxnLst/>
              <a:rect r="r" b="b" t="t" l="l"/>
              <a:pathLst>
                <a:path h="2607734" w="17221198">
                  <a:moveTo>
                    <a:pt x="0" y="0"/>
                  </a:moveTo>
                  <a:lnTo>
                    <a:pt x="17221198" y="0"/>
                  </a:lnTo>
                  <a:lnTo>
                    <a:pt x="17221198" y="2607734"/>
                  </a:lnTo>
                  <a:lnTo>
                    <a:pt x="0" y="2607734"/>
                  </a:lnTo>
                  <a:close/>
                </a:path>
              </a:pathLst>
            </a:custGeom>
            <a:solidFill>
              <a:srgbClr val="000000">
                <a:alpha val="0"/>
              </a:srgbClr>
            </a:solidFill>
          </p:spPr>
        </p:sp>
        <p:sp>
          <p:nvSpPr>
            <p:cNvPr name="TextBox 6" id="6"/>
            <p:cNvSpPr txBox="true"/>
            <p:nvPr/>
          </p:nvSpPr>
          <p:spPr>
            <a:xfrm>
              <a:off x="0" y="76200"/>
              <a:ext cx="17221198" cy="2531534"/>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Result and screenshots</a:t>
              </a:r>
            </a:p>
          </p:txBody>
        </p:sp>
      </p:grpSp>
      <p:grpSp>
        <p:nvGrpSpPr>
          <p:cNvPr name="Group 7" id="7"/>
          <p:cNvGrpSpPr>
            <a:grpSpLocks noChangeAspect="true"/>
          </p:cNvGrpSpPr>
          <p:nvPr/>
        </p:nvGrpSpPr>
        <p:grpSpPr>
          <a:xfrm rot="0">
            <a:off x="1114635" y="1759857"/>
            <a:ext cx="12420494" cy="6349162"/>
            <a:chOff x="0" y="0"/>
            <a:chExt cx="16560658" cy="8465550"/>
          </a:xfrm>
        </p:grpSpPr>
        <p:sp>
          <p:nvSpPr>
            <p:cNvPr name="Freeform 8" id="8" descr="A screenshot of a computer  AI-generated content may be incorrect."/>
            <p:cNvSpPr/>
            <p:nvPr/>
          </p:nvSpPr>
          <p:spPr>
            <a:xfrm flipH="false" flipV="false" rot="0">
              <a:off x="0" y="0"/>
              <a:ext cx="16560673" cy="8465566"/>
            </a:xfrm>
            <a:custGeom>
              <a:avLst/>
              <a:gdLst/>
              <a:ahLst/>
              <a:cxnLst/>
              <a:rect r="r" b="b" t="t" l="l"/>
              <a:pathLst>
                <a:path h="8465566" w="16560673">
                  <a:moveTo>
                    <a:pt x="0" y="0"/>
                  </a:moveTo>
                  <a:lnTo>
                    <a:pt x="16560673" y="0"/>
                  </a:lnTo>
                  <a:lnTo>
                    <a:pt x="16560673" y="8465566"/>
                  </a:lnTo>
                  <a:lnTo>
                    <a:pt x="0" y="8465566"/>
                  </a:lnTo>
                  <a:lnTo>
                    <a:pt x="0" y="0"/>
                  </a:lnTo>
                  <a:close/>
                </a:path>
              </a:pathLst>
            </a:custGeom>
            <a:blipFill>
              <a:blip r:embed="rId4"/>
              <a:stretch>
                <a:fillRect l="0" t="-47811" r="0" b="-47811"/>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a:grpSpLocks noChangeAspect="true"/>
          </p:cNvGrpSpPr>
          <p:nvPr/>
        </p:nvGrpSpPr>
        <p:grpSpPr>
          <a:xfrm rot="0">
            <a:off x="3927764" y="1520686"/>
            <a:ext cx="10533672" cy="7991061"/>
            <a:chOff x="0" y="0"/>
            <a:chExt cx="14044896" cy="10654748"/>
          </a:xfrm>
        </p:grpSpPr>
        <p:sp>
          <p:nvSpPr>
            <p:cNvPr name="Freeform 5" id="5"/>
            <p:cNvSpPr/>
            <p:nvPr/>
          </p:nvSpPr>
          <p:spPr>
            <a:xfrm flipH="false" flipV="false" rot="0">
              <a:off x="0" y="0"/>
              <a:ext cx="14044930" cy="10654792"/>
            </a:xfrm>
            <a:custGeom>
              <a:avLst/>
              <a:gdLst/>
              <a:ahLst/>
              <a:cxnLst/>
              <a:rect r="r" b="b" t="t" l="l"/>
              <a:pathLst>
                <a:path h="10654792" w="14044930">
                  <a:moveTo>
                    <a:pt x="0" y="0"/>
                  </a:moveTo>
                  <a:lnTo>
                    <a:pt x="14044930" y="0"/>
                  </a:lnTo>
                  <a:lnTo>
                    <a:pt x="14044930" y="10654792"/>
                  </a:lnTo>
                  <a:lnTo>
                    <a:pt x="0" y="10654792"/>
                  </a:lnTo>
                  <a:lnTo>
                    <a:pt x="0" y="0"/>
                  </a:lnTo>
                  <a:close/>
                </a:path>
              </a:pathLst>
            </a:custGeom>
            <a:blipFill>
              <a:blip r:embed="rId3"/>
              <a:stretch>
                <a:fillRect l="0" t="-15909" r="0" b="-15908"/>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6766560" y="384560"/>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conclusion</a:t>
              </a:r>
            </a:p>
          </p:txBody>
        </p:sp>
      </p:grpSp>
      <p:sp>
        <p:nvSpPr>
          <p:cNvPr name="TextBox 7" id="7"/>
          <p:cNvSpPr txBox="true"/>
          <p:nvPr/>
        </p:nvSpPr>
        <p:spPr>
          <a:xfrm rot="0">
            <a:off x="1120140" y="2882265"/>
            <a:ext cx="16047720" cy="640004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The conclusion of digital marketing is that it's an essential, integrated strategy for modern businesses to drive growth and success by offering global reach, cost-effective campaigns, and precise audience targeting. Key benefits include improved brand awareness, enhanced customer engagement, and measurable results through data analytics, making it vital for staying competitive in the digital age.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109104" y="0"/>
            <a:ext cx="13030200" cy="1939542"/>
            <a:chOff x="0" y="0"/>
            <a:chExt cx="17373600" cy="2586056"/>
          </a:xfrm>
        </p:grpSpPr>
        <p:sp>
          <p:nvSpPr>
            <p:cNvPr name="Freeform 5" id="5"/>
            <p:cNvSpPr/>
            <p:nvPr/>
          </p:nvSpPr>
          <p:spPr>
            <a:xfrm flipH="false" flipV="false" rot="0">
              <a:off x="0" y="0"/>
              <a:ext cx="17373600" cy="2586056"/>
            </a:xfrm>
            <a:custGeom>
              <a:avLst/>
              <a:gdLst/>
              <a:ahLst/>
              <a:cxnLst/>
              <a:rect r="r" b="b" t="t" l="l"/>
              <a:pathLst>
                <a:path h="2586056" w="17373600">
                  <a:moveTo>
                    <a:pt x="0" y="0"/>
                  </a:moveTo>
                  <a:lnTo>
                    <a:pt x="17373600" y="0"/>
                  </a:lnTo>
                  <a:lnTo>
                    <a:pt x="17373600" y="2586056"/>
                  </a:lnTo>
                  <a:lnTo>
                    <a:pt x="0" y="2586056"/>
                  </a:lnTo>
                  <a:close/>
                </a:path>
              </a:pathLst>
            </a:custGeom>
            <a:solidFill>
              <a:srgbClr val="000000">
                <a:alpha val="0"/>
              </a:srgbClr>
            </a:solidFill>
          </p:spPr>
        </p:sp>
        <p:sp>
          <p:nvSpPr>
            <p:cNvPr name="TextBox 6" id="6"/>
            <p:cNvSpPr txBox="true"/>
            <p:nvPr/>
          </p:nvSpPr>
          <p:spPr>
            <a:xfrm>
              <a:off x="0" y="76200"/>
              <a:ext cx="173736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Digital marketing</a:t>
              </a:r>
            </a:p>
          </p:txBody>
        </p:sp>
      </p:grpSp>
      <p:sp>
        <p:nvSpPr>
          <p:cNvPr name="TextBox 7" id="7"/>
          <p:cNvSpPr txBox="true"/>
          <p:nvPr/>
        </p:nvSpPr>
        <p:spPr>
          <a:xfrm rot="0">
            <a:off x="3394227" y="3496697"/>
            <a:ext cx="13522730" cy="2241042"/>
          </a:xfrm>
          <a:prstGeom prst="rect">
            <a:avLst/>
          </a:prstGeom>
        </p:spPr>
        <p:txBody>
          <a:bodyPr anchor="t" rtlCol="false" tIns="0" lIns="0" bIns="0" rIns="0">
            <a:spAutoFit/>
          </a:bodyPr>
          <a:lstStyle/>
          <a:p>
            <a:pPr algn="l">
              <a:lnSpc>
                <a:spcPts val="3564"/>
              </a:lnSpc>
            </a:pPr>
            <a:r>
              <a:rPr lang="en-US" sz="3300">
                <a:solidFill>
                  <a:srgbClr val="FFFFFF"/>
                </a:solidFill>
                <a:latin typeface="Century Gothic Paneuropean"/>
                <a:ea typeface="Century Gothic Paneuropean"/>
                <a:cs typeface="Century Gothic Paneuropean"/>
                <a:sym typeface="Century Gothic Paneuropean"/>
              </a:rPr>
              <a:t>STUDENT NAME : </a:t>
            </a:r>
            <a:r>
              <a:rPr lang="en-US" sz="3300">
                <a:solidFill>
                  <a:srgbClr val="82E0CD"/>
                </a:solidFill>
                <a:latin typeface="Century Gothic Paneuropean"/>
                <a:ea typeface="Century Gothic Paneuropean"/>
                <a:cs typeface="Century Gothic Paneuropean"/>
                <a:sym typeface="Century Gothic Paneuropean"/>
              </a:rPr>
              <a:t>NABITHA K</a:t>
            </a:r>
          </a:p>
          <a:p>
            <a:pPr algn="l">
              <a:lnSpc>
                <a:spcPts val="3564"/>
              </a:lnSpc>
            </a:pPr>
            <a:r>
              <a:rPr lang="en-US" sz="3300">
                <a:solidFill>
                  <a:srgbClr val="FFFFFF"/>
                </a:solidFill>
                <a:latin typeface="Century Gothic Paneuropean"/>
                <a:ea typeface="Century Gothic Paneuropean"/>
                <a:cs typeface="Century Gothic Paneuropean"/>
                <a:sym typeface="Century Gothic Paneuropean"/>
              </a:rPr>
              <a:t>REGISTER NO AND NMID : </a:t>
            </a:r>
            <a:r>
              <a:rPr lang="en-US" sz="3300">
                <a:solidFill>
                  <a:srgbClr val="82E0CD"/>
                </a:solidFill>
                <a:latin typeface="Century Gothic Paneuropean"/>
                <a:ea typeface="Century Gothic Paneuropean"/>
                <a:cs typeface="Century Gothic Paneuropean"/>
                <a:sym typeface="Century Gothic Paneuropean"/>
              </a:rPr>
              <a:t>3F3173777020760A83647C808C744B11</a:t>
            </a:r>
          </a:p>
          <a:p>
            <a:pPr algn="l">
              <a:lnSpc>
                <a:spcPts val="3564"/>
              </a:lnSpc>
            </a:pPr>
            <a:r>
              <a:rPr lang="en-US" sz="3300">
                <a:solidFill>
                  <a:srgbClr val="FFFFFF"/>
                </a:solidFill>
                <a:latin typeface="Century Gothic Paneuropean"/>
                <a:ea typeface="Century Gothic Paneuropean"/>
                <a:cs typeface="Century Gothic Paneuropean"/>
                <a:sym typeface="Century Gothic Paneuropean"/>
              </a:rPr>
              <a:t>DEPARTMENT </a:t>
            </a:r>
            <a:r>
              <a:rPr lang="en-US" sz="3300">
                <a:solidFill>
                  <a:srgbClr val="82E0CD"/>
                </a:solidFill>
                <a:latin typeface="Century Gothic Paneuropean"/>
                <a:ea typeface="Century Gothic Paneuropean"/>
                <a:cs typeface="Century Gothic Paneuropean"/>
                <a:sym typeface="Century Gothic Paneuropean"/>
              </a:rPr>
              <a:t>: BACHELOR OF COMPUTER APPLICATION</a:t>
            </a:r>
          </a:p>
          <a:p>
            <a:pPr algn="l">
              <a:lnSpc>
                <a:spcPts val="3564"/>
              </a:lnSpc>
            </a:pPr>
            <a:r>
              <a:rPr lang="en-US" sz="3300">
                <a:solidFill>
                  <a:srgbClr val="FFFFFF"/>
                </a:solidFill>
                <a:latin typeface="Century Gothic Paneuropean"/>
                <a:ea typeface="Century Gothic Paneuropean"/>
                <a:cs typeface="Century Gothic Paneuropean"/>
                <a:sym typeface="Century Gothic Paneuropean"/>
              </a:rPr>
              <a:t>COLLEGE</a:t>
            </a:r>
            <a:r>
              <a:rPr lang="en-US" sz="3300">
                <a:solidFill>
                  <a:srgbClr val="82E0CD"/>
                </a:solidFill>
                <a:latin typeface="Century Gothic Paneuropean"/>
                <a:ea typeface="Century Gothic Paneuropean"/>
                <a:cs typeface="Century Gothic Paneuropean"/>
                <a:sym typeface="Century Gothic Paneuropean"/>
              </a:rPr>
              <a:t> : SIR BHARATHI WOMENS ARTS &amp; SCIENCE COLLEGE /</a:t>
            </a:r>
          </a:p>
          <a:p>
            <a:pPr algn="l">
              <a:lnSpc>
                <a:spcPts val="3564"/>
              </a:lnSpc>
            </a:pPr>
            <a:r>
              <a:rPr lang="en-US" sz="3300">
                <a:solidFill>
                  <a:srgbClr val="82E0CD"/>
                </a:solidFill>
                <a:latin typeface="Century Gothic Paneuropean"/>
                <a:ea typeface="Century Gothic Paneuropean"/>
                <a:cs typeface="Century Gothic Paneuropean"/>
                <a:sym typeface="Century Gothic Paneuropean"/>
              </a:rPr>
              <a:t> THIRUVALLUVAR UNIVERSITY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4343400" y="1146558"/>
            <a:ext cx="6812280" cy="5818122"/>
            <a:chOff x="0" y="0"/>
            <a:chExt cx="9083040" cy="7757496"/>
          </a:xfrm>
        </p:grpSpPr>
        <p:sp>
          <p:nvSpPr>
            <p:cNvPr name="Freeform 5" id="5"/>
            <p:cNvSpPr/>
            <p:nvPr/>
          </p:nvSpPr>
          <p:spPr>
            <a:xfrm flipH="false" flipV="false" rot="0">
              <a:off x="0" y="0"/>
              <a:ext cx="9083040" cy="7757496"/>
            </a:xfrm>
            <a:custGeom>
              <a:avLst/>
              <a:gdLst/>
              <a:ahLst/>
              <a:cxnLst/>
              <a:rect r="r" b="b" t="t" l="l"/>
              <a:pathLst>
                <a:path h="7757496" w="9083040">
                  <a:moveTo>
                    <a:pt x="0" y="0"/>
                  </a:moveTo>
                  <a:lnTo>
                    <a:pt x="9083040" y="0"/>
                  </a:lnTo>
                  <a:lnTo>
                    <a:pt x="9083040" y="7757496"/>
                  </a:lnTo>
                  <a:lnTo>
                    <a:pt x="0" y="7757496"/>
                  </a:lnTo>
                  <a:close/>
                </a:path>
              </a:pathLst>
            </a:custGeom>
            <a:solidFill>
              <a:srgbClr val="000000">
                <a:alpha val="0"/>
              </a:srgbClr>
            </a:solidFill>
          </p:spPr>
        </p:sp>
        <p:sp>
          <p:nvSpPr>
            <p:cNvPr name="TextBox 6" id="6"/>
            <p:cNvSpPr txBox="true"/>
            <p:nvPr/>
          </p:nvSpPr>
          <p:spPr>
            <a:xfrm>
              <a:off x="0" y="76200"/>
              <a:ext cx="9083040" cy="7681296"/>
            </a:xfrm>
            <a:prstGeom prst="rect">
              <a:avLst/>
            </a:prstGeom>
          </p:spPr>
          <p:txBody>
            <a:bodyPr anchor="ctr" rtlCol="false" tIns="0" lIns="0" bIns="0" rIns="0"/>
            <a:lstStyle/>
            <a:p>
              <a:pPr algn="r">
                <a:lnSpc>
                  <a:spcPts val="6480"/>
                </a:lnSpc>
              </a:pPr>
              <a:r>
                <a:rPr lang="en-US" sz="6000" b="true">
                  <a:solidFill>
                    <a:srgbClr val="FFFFFF"/>
                  </a:solidFill>
                  <a:latin typeface="Century Gothic Paneuropean Bold"/>
                  <a:ea typeface="Century Gothic Paneuropean Bold"/>
                  <a:cs typeface="Century Gothic Paneuropean Bold"/>
                  <a:sym typeface="Century Gothic Paneuropean Bold"/>
                </a:rPr>
                <a:t>Thank you</a:t>
              </a:r>
            </a:p>
          </p:txBody>
        </p:sp>
      </p:grpSp>
      <p:sp>
        <p:nvSpPr>
          <p:cNvPr name="TextBox 7" id="7"/>
          <p:cNvSpPr txBox="true"/>
          <p:nvPr/>
        </p:nvSpPr>
        <p:spPr>
          <a:xfrm rot="0">
            <a:off x="10556014" y="8059861"/>
            <a:ext cx="16047720" cy="5916173"/>
          </a:xfrm>
          <a:prstGeom prst="rect">
            <a:avLst/>
          </a:prstGeom>
        </p:spPr>
        <p:txBody>
          <a:bodyPr anchor="t" rtlCol="false" tIns="0" lIns="0" bIns="0" rIns="0">
            <a:spAutoFit/>
          </a:bodyPr>
          <a:lstStyle/>
          <a:p>
            <a:pPr algn="l">
              <a:lnSpc>
                <a:spcPts val="2592"/>
              </a:lnSpc>
            </a:pPr>
          </a:p>
          <a:p>
            <a:pPr algn="l">
              <a:lnSpc>
                <a:spcPts val="2592"/>
              </a:lnSpc>
            </a:pPr>
            <a:r>
              <a:rPr lang="en-US" sz="2400" b="true">
                <a:solidFill>
                  <a:srgbClr val="FFFFFF"/>
                </a:solidFill>
                <a:latin typeface="Century Gothic Paneuropean Bold"/>
                <a:ea typeface="Century Gothic Paneuropean Bold"/>
                <a:cs typeface="Century Gothic Paneuropean Bold"/>
                <a:sym typeface="Century Gothic Paneuropean Bold"/>
              </a:rPr>
              <a:t>Submitted by</a:t>
            </a:r>
          </a:p>
          <a:p>
            <a:pPr algn="l">
              <a:lnSpc>
                <a:spcPts val="2592"/>
              </a:lnSpc>
            </a:pPr>
            <a:r>
              <a:rPr lang="en-US" sz="2400" b="true">
                <a:solidFill>
                  <a:srgbClr val="FFFFFF"/>
                </a:solidFill>
                <a:latin typeface="Century Gothic Paneuropean Bold"/>
                <a:ea typeface="Century Gothic Paneuropean Bold"/>
                <a:cs typeface="Century Gothic Paneuropean Bold"/>
                <a:sym typeface="Century Gothic Paneuropean Bold"/>
              </a:rPr>
              <a:t>NABITHA.K</a:t>
            </a:r>
          </a:p>
          <a:p>
            <a:pPr algn="l">
              <a:lnSpc>
                <a:spcPts val="2592"/>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a:grpSpLocks noChangeAspect="true"/>
          </p:cNvGrpSpPr>
          <p:nvPr/>
        </p:nvGrpSpPr>
        <p:grpSpPr>
          <a:xfrm rot="0">
            <a:off x="-19050" y="0"/>
            <a:ext cx="18916652" cy="10287000"/>
            <a:chOff x="0" y="0"/>
            <a:chExt cx="25222202" cy="13716000"/>
          </a:xfrm>
        </p:grpSpPr>
        <p:sp>
          <p:nvSpPr>
            <p:cNvPr name="Freeform 5" id="5" descr="A group of people standing in front of a window  Description automatically generated"/>
            <p:cNvSpPr/>
            <p:nvPr/>
          </p:nvSpPr>
          <p:spPr>
            <a:xfrm flipH="false" flipV="false" rot="0">
              <a:off x="0" y="0"/>
              <a:ext cx="25222200" cy="13716000"/>
            </a:xfrm>
            <a:custGeom>
              <a:avLst/>
              <a:gdLst/>
              <a:ahLst/>
              <a:cxnLst/>
              <a:rect r="r" b="b" t="t" l="l"/>
              <a:pathLst>
                <a:path h="13716000" w="25222200">
                  <a:moveTo>
                    <a:pt x="0" y="0"/>
                  </a:moveTo>
                  <a:lnTo>
                    <a:pt x="25222200" y="0"/>
                  </a:lnTo>
                  <a:lnTo>
                    <a:pt x="25222200" y="13716000"/>
                  </a:lnTo>
                  <a:lnTo>
                    <a:pt x="0" y="13716000"/>
                  </a:lnTo>
                  <a:lnTo>
                    <a:pt x="0" y="0"/>
                  </a:lnTo>
                  <a:close/>
                </a:path>
              </a:pathLst>
            </a:custGeom>
            <a:blipFill>
              <a:blip r:embed="rId3"/>
              <a:stretch>
                <a:fillRect l="0" t="-21601" r="0" b="-21601"/>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2390362" y="958972"/>
            <a:ext cx="12915900" cy="2127129"/>
            <a:chOff x="0" y="0"/>
            <a:chExt cx="17221200" cy="2836172"/>
          </a:xfrm>
        </p:grpSpPr>
        <p:sp>
          <p:nvSpPr>
            <p:cNvPr name="Freeform 5" id="5"/>
            <p:cNvSpPr/>
            <p:nvPr/>
          </p:nvSpPr>
          <p:spPr>
            <a:xfrm flipH="false" flipV="false" rot="0">
              <a:off x="0" y="0"/>
              <a:ext cx="17221200" cy="2836172"/>
            </a:xfrm>
            <a:custGeom>
              <a:avLst/>
              <a:gdLst/>
              <a:ahLst/>
              <a:cxnLst/>
              <a:rect r="r" b="b" t="t" l="l"/>
              <a:pathLst>
                <a:path h="2836172" w="17221200">
                  <a:moveTo>
                    <a:pt x="0" y="0"/>
                  </a:moveTo>
                  <a:lnTo>
                    <a:pt x="17221200" y="0"/>
                  </a:lnTo>
                  <a:lnTo>
                    <a:pt x="17221200" y="2836172"/>
                  </a:lnTo>
                  <a:lnTo>
                    <a:pt x="0" y="2836172"/>
                  </a:lnTo>
                  <a:close/>
                </a:path>
              </a:pathLst>
            </a:custGeom>
            <a:solidFill>
              <a:srgbClr val="000000">
                <a:alpha val="0"/>
              </a:srgbClr>
            </a:solidFill>
          </p:spPr>
        </p:sp>
        <p:sp>
          <p:nvSpPr>
            <p:cNvPr name="TextBox 6" id="6"/>
            <p:cNvSpPr txBox="true"/>
            <p:nvPr/>
          </p:nvSpPr>
          <p:spPr>
            <a:xfrm>
              <a:off x="0" y="76200"/>
              <a:ext cx="17221200" cy="2759972"/>
            </a:xfrm>
            <a:prstGeom prst="rect">
              <a:avLst/>
            </a:prstGeom>
          </p:spPr>
          <p:txBody>
            <a:bodyPr anchor="ctr" rtlCol="false" tIns="0" lIns="0" bIns="0" rIns="0"/>
            <a:lstStyle/>
            <a:p>
              <a:pPr algn="l">
                <a:lnSpc>
                  <a:spcPts val="6480"/>
                </a:lnSpc>
              </a:pPr>
              <a:r>
                <a:rPr lang="en-US" sz="6000">
                  <a:solidFill>
                    <a:srgbClr val="FFFFFF"/>
                  </a:solidFill>
                  <a:latin typeface="Century Gothic Paneuropean"/>
                  <a:ea typeface="Century Gothic Paneuropean"/>
                  <a:cs typeface="Century Gothic Paneuropean"/>
                  <a:sym typeface="Century Gothic Paneuropean"/>
                </a:rPr>
                <a:t>AGENDA</a:t>
              </a:r>
            </a:p>
          </p:txBody>
        </p:sp>
      </p:grpSp>
      <p:sp>
        <p:nvSpPr>
          <p:cNvPr name="TextBox 7" id="7"/>
          <p:cNvSpPr txBox="true"/>
          <p:nvPr/>
        </p:nvSpPr>
        <p:spPr>
          <a:xfrm rot="0">
            <a:off x="1120140" y="3385185"/>
            <a:ext cx="16047720" cy="5897123"/>
          </a:xfrm>
          <a:prstGeom prst="rect">
            <a:avLst/>
          </a:prstGeom>
        </p:spPr>
        <p:txBody>
          <a:bodyPr anchor="t" rtlCol="false" tIns="0" lIns="0" bIns="0" rIns="0">
            <a:spAutoFit/>
          </a:bodyPr>
          <a:lstStyle/>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1.PROBLEM STATEMENT</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2.PROJECT OVERVIEW</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3.END USERS</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4.TOOLS AND TECHNOLOGIES</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5.PORTFOLIO DESGIN AND LAYOUT </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6.FEATURES AND FUNCTIONALITY</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7.RESULTS AND SCREENSHOTS</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8.CONCLUSION</a:t>
            </a:r>
          </a:p>
          <a:p>
            <a:pPr algn="l">
              <a:lnSpc>
                <a:spcPts val="3564"/>
              </a:lnSpc>
            </a:pPr>
            <a:r>
              <a:rPr lang="en-US" sz="3300" b="true">
                <a:solidFill>
                  <a:srgbClr val="FFFFFF"/>
                </a:solidFill>
                <a:latin typeface="Century Gothic Paneuropean Bold"/>
                <a:ea typeface="Century Gothic Paneuropean Bold"/>
                <a:cs typeface="Century Gothic Paneuropean Bold"/>
                <a:sym typeface="Century Gothic Paneuropean Bold"/>
              </a:rPr>
              <a:t>9.GITHUB LINK</a:t>
            </a:r>
          </a:p>
          <a:p>
            <a:pPr algn="l">
              <a:lnSpc>
                <a:spcPts val="3564"/>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1116186" y="286378"/>
            <a:ext cx="9360858" cy="1343321"/>
            <a:chOff x="0" y="0"/>
            <a:chExt cx="12481144" cy="1791094"/>
          </a:xfrm>
        </p:grpSpPr>
        <p:sp>
          <p:nvSpPr>
            <p:cNvPr name="Freeform 5" id="5"/>
            <p:cNvSpPr/>
            <p:nvPr/>
          </p:nvSpPr>
          <p:spPr>
            <a:xfrm flipH="false" flipV="false" rot="0">
              <a:off x="0" y="0"/>
              <a:ext cx="12481144" cy="1791094"/>
            </a:xfrm>
            <a:custGeom>
              <a:avLst/>
              <a:gdLst/>
              <a:ahLst/>
              <a:cxnLst/>
              <a:rect r="r" b="b" t="t" l="l"/>
              <a:pathLst>
                <a:path h="1791094" w="12481144">
                  <a:moveTo>
                    <a:pt x="0" y="0"/>
                  </a:moveTo>
                  <a:lnTo>
                    <a:pt x="12481144" y="0"/>
                  </a:lnTo>
                  <a:lnTo>
                    <a:pt x="12481144" y="1791094"/>
                  </a:lnTo>
                  <a:lnTo>
                    <a:pt x="0" y="1791094"/>
                  </a:lnTo>
                  <a:close/>
                </a:path>
              </a:pathLst>
            </a:custGeom>
            <a:solidFill>
              <a:srgbClr val="000000">
                <a:alpha val="0"/>
              </a:srgbClr>
            </a:solidFill>
          </p:spPr>
        </p:sp>
        <p:sp>
          <p:nvSpPr>
            <p:cNvPr name="TextBox 6" id="6"/>
            <p:cNvSpPr txBox="true"/>
            <p:nvPr/>
          </p:nvSpPr>
          <p:spPr>
            <a:xfrm>
              <a:off x="0" y="76200"/>
              <a:ext cx="12481144" cy="1714894"/>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PROBLEM STATEMENT</a:t>
              </a:r>
            </a:p>
          </p:txBody>
        </p:sp>
      </p:grpSp>
      <p:sp>
        <p:nvSpPr>
          <p:cNvPr name="TextBox 7" id="7"/>
          <p:cNvSpPr txBox="true"/>
          <p:nvPr/>
        </p:nvSpPr>
        <p:spPr>
          <a:xfrm rot="0">
            <a:off x="2171450" y="4075467"/>
            <a:ext cx="13985295" cy="2704425"/>
          </a:xfrm>
          <a:prstGeom prst="rect">
            <a:avLst/>
          </a:prstGeom>
        </p:spPr>
        <p:txBody>
          <a:bodyPr anchor="t" rtlCol="false" tIns="0" lIns="0" bIns="0" rIns="0">
            <a:spAutoFit/>
          </a:bodyPr>
          <a:lstStyle/>
          <a:p>
            <a:pPr algn="l">
              <a:lnSpc>
                <a:spcPts val="3240"/>
              </a:lnSpc>
            </a:pPr>
            <a:r>
              <a:rPr lang="en-US" sz="2700">
                <a:solidFill>
                  <a:srgbClr val="FFFFFF"/>
                </a:solidFill>
                <a:latin typeface="Roboto"/>
                <a:ea typeface="Roboto"/>
                <a:cs typeface="Roboto"/>
                <a:sym typeface="Roboto"/>
              </a:rPr>
              <a:t>A </a:t>
            </a:r>
            <a:r>
              <a:rPr lang="en-US" sz="2700" b="true">
                <a:solidFill>
                  <a:srgbClr val="FFFFFF"/>
                </a:solidFill>
                <a:latin typeface="Roboto Bold"/>
                <a:ea typeface="Roboto Bold"/>
                <a:cs typeface="Roboto Bold"/>
                <a:sym typeface="Roboto Bold"/>
              </a:rPr>
              <a:t>digital marketing problem statement</a:t>
            </a:r>
            <a:r>
              <a:rPr lang="en-US" sz="2700">
                <a:solidFill>
                  <a:srgbClr val="FFFFFF"/>
                </a:solidFill>
                <a:latin typeface="Roboto"/>
                <a:ea typeface="Roboto"/>
                <a:cs typeface="Roboto"/>
                <a:sym typeface="Roboto"/>
              </a:rPr>
              <a:t> serves as a foundational element that identifies specific challenges hindering a business's marketing success. It is essential for aligning marketing strategies with organizational goals and ensuring that all stakeholders understand the core issues at hand.</a:t>
            </a:r>
          </a:p>
          <a:p>
            <a:pPr algn="l">
              <a:lnSpc>
                <a:spcPts val="2475"/>
              </a:lnSpc>
            </a:pPr>
          </a:p>
          <a:p>
            <a:pPr algn="l">
              <a:lnSpc>
                <a:spcPts val="2475"/>
              </a:lnSpc>
            </a:pPr>
          </a:p>
          <a:p>
            <a:pPr algn="l">
              <a:lnSpc>
                <a:spcPts val="247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1103242" y="-1565414"/>
            <a:ext cx="9207112" cy="4445775"/>
            <a:chOff x="0" y="0"/>
            <a:chExt cx="12276150" cy="5927700"/>
          </a:xfrm>
        </p:grpSpPr>
        <p:sp>
          <p:nvSpPr>
            <p:cNvPr name="Freeform 5" id="5"/>
            <p:cNvSpPr/>
            <p:nvPr/>
          </p:nvSpPr>
          <p:spPr>
            <a:xfrm flipH="false" flipV="false" rot="0">
              <a:off x="0" y="0"/>
              <a:ext cx="12276150" cy="5927700"/>
            </a:xfrm>
            <a:custGeom>
              <a:avLst/>
              <a:gdLst/>
              <a:ahLst/>
              <a:cxnLst/>
              <a:rect r="r" b="b" t="t" l="l"/>
              <a:pathLst>
                <a:path h="5927700" w="12276150">
                  <a:moveTo>
                    <a:pt x="0" y="0"/>
                  </a:moveTo>
                  <a:lnTo>
                    <a:pt x="12276150" y="0"/>
                  </a:lnTo>
                  <a:lnTo>
                    <a:pt x="12276150" y="5927700"/>
                  </a:lnTo>
                  <a:lnTo>
                    <a:pt x="0" y="5927700"/>
                  </a:lnTo>
                  <a:close/>
                </a:path>
              </a:pathLst>
            </a:custGeom>
            <a:solidFill>
              <a:srgbClr val="000000">
                <a:alpha val="0"/>
              </a:srgbClr>
            </a:solidFill>
          </p:spPr>
        </p:sp>
        <p:sp>
          <p:nvSpPr>
            <p:cNvPr name="TextBox 6" id="6"/>
            <p:cNvSpPr txBox="true"/>
            <p:nvPr/>
          </p:nvSpPr>
          <p:spPr>
            <a:xfrm>
              <a:off x="0" y="76200"/>
              <a:ext cx="12276150" cy="5851500"/>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PROJECT OVERVIEW</a:t>
              </a:r>
            </a:p>
          </p:txBody>
        </p:sp>
      </p:grpSp>
      <p:sp>
        <p:nvSpPr>
          <p:cNvPr name="TextBox 7" id="7"/>
          <p:cNvSpPr txBox="true"/>
          <p:nvPr/>
        </p:nvSpPr>
        <p:spPr>
          <a:xfrm rot="0">
            <a:off x="1120140" y="3385185"/>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In a project overview, digital marketing involves defining goals, identifying a target audience, selecting relevant digital channels (like social media, SEO, email, content marketing), creating engaging content, and then executing, monitoring, and optimizing the campaign using data analytics to achieve measurable business objectives, ensuring a consistent brand message across platforms to attract and retain customers.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9499290" y="215133"/>
            <a:ext cx="14071290" cy="1939542"/>
            <a:chOff x="0" y="0"/>
            <a:chExt cx="18761720" cy="2586056"/>
          </a:xfrm>
        </p:grpSpPr>
        <p:sp>
          <p:nvSpPr>
            <p:cNvPr name="Freeform 5" id="5"/>
            <p:cNvSpPr/>
            <p:nvPr/>
          </p:nvSpPr>
          <p:spPr>
            <a:xfrm flipH="false" flipV="false" rot="0">
              <a:off x="0" y="0"/>
              <a:ext cx="18761720" cy="2586056"/>
            </a:xfrm>
            <a:custGeom>
              <a:avLst/>
              <a:gdLst/>
              <a:ahLst/>
              <a:cxnLst/>
              <a:rect r="r" b="b" t="t" l="l"/>
              <a:pathLst>
                <a:path h="2586056" w="18761720">
                  <a:moveTo>
                    <a:pt x="0" y="0"/>
                  </a:moveTo>
                  <a:lnTo>
                    <a:pt x="18761720" y="0"/>
                  </a:lnTo>
                  <a:lnTo>
                    <a:pt x="18761720" y="2586056"/>
                  </a:lnTo>
                  <a:lnTo>
                    <a:pt x="0" y="2586056"/>
                  </a:lnTo>
                  <a:close/>
                </a:path>
              </a:pathLst>
            </a:custGeom>
            <a:solidFill>
              <a:srgbClr val="000000">
                <a:alpha val="0"/>
              </a:srgbClr>
            </a:solidFill>
          </p:spPr>
        </p:sp>
        <p:sp>
          <p:nvSpPr>
            <p:cNvPr name="TextBox 6" id="6"/>
            <p:cNvSpPr txBox="true"/>
            <p:nvPr/>
          </p:nvSpPr>
          <p:spPr>
            <a:xfrm>
              <a:off x="0" y="76200"/>
              <a:ext cx="1876172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END USER</a:t>
              </a:r>
            </a:p>
          </p:txBody>
        </p:sp>
      </p:grpSp>
      <p:sp>
        <p:nvSpPr>
          <p:cNvPr name="TextBox 7" id="7"/>
          <p:cNvSpPr txBox="true"/>
          <p:nvPr/>
        </p:nvSpPr>
        <p:spPr>
          <a:xfrm rot="0">
            <a:off x="708660" y="3453765"/>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Digital marketing targets end users – the actual people who use or buy a product or service – by reaching them through digital channels like websites, social media, mobile apps, and search engines. This strategic approach uses data to create personalized, engaging experiences and drive brand awareness, lead generation, and customer loyalty by understanding the end user's needs, behaviors, and preferences at every stage of their interaction with a brand.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2331720" y="0"/>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TOOLS AND TECHNOLOGIES</a:t>
              </a:r>
            </a:p>
          </p:txBody>
        </p:sp>
      </p:grpSp>
      <p:sp>
        <p:nvSpPr>
          <p:cNvPr name="TextBox 7" id="7"/>
          <p:cNvSpPr txBox="true"/>
          <p:nvPr/>
        </p:nvSpPr>
        <p:spPr>
          <a:xfrm rot="0">
            <a:off x="1033140" y="2511675"/>
            <a:ext cx="11295185" cy="3786544"/>
          </a:xfrm>
          <a:prstGeom prst="rect">
            <a:avLst/>
          </a:prstGeom>
        </p:spPr>
        <p:txBody>
          <a:bodyPr anchor="t" rtlCol="false" tIns="0" lIns="0" bIns="0" rIns="0">
            <a:spAutoFit/>
          </a:bodyPr>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Digital marketing relies on technology and software tools for promotion and analysis across channels like websites, social media, email, and search engines. Key tools include SEO platforms (e.g., SEMrush), social media managers (e.g., Sprout Social), email marketing software (e.g., Mailchimp), content creation tools (e.g., Canva), analytics platforms (e.g., Google Analytics), and AI-driven solutions for automation and content optimization. These technologies enhance strategy execution, performance tracking, and customer engagement in the digital landscape.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2162175"/>
            <a:chOff x="0" y="0"/>
            <a:chExt cx="24384000" cy="2882900"/>
          </a:xfrm>
        </p:grpSpPr>
        <p:sp>
          <p:nvSpPr>
            <p:cNvPr name="Freeform 3" id="3" descr="C0-HD-TOP.png"/>
            <p:cNvSpPr/>
            <p:nvPr/>
          </p:nvSpPr>
          <p:spPr>
            <a:xfrm flipH="false" flipV="false" rot="0">
              <a:off x="0" y="0"/>
              <a:ext cx="24384000" cy="2882900"/>
            </a:xfrm>
            <a:custGeom>
              <a:avLst/>
              <a:gdLst/>
              <a:ahLst/>
              <a:cxnLst/>
              <a:rect r="r" b="b" t="t" l="l"/>
              <a:pathLst>
                <a:path h="2882900" w="24384000">
                  <a:moveTo>
                    <a:pt x="0" y="0"/>
                  </a:moveTo>
                  <a:lnTo>
                    <a:pt x="24384000" y="0"/>
                  </a:lnTo>
                  <a:lnTo>
                    <a:pt x="24384000" y="2882900"/>
                  </a:lnTo>
                  <a:lnTo>
                    <a:pt x="0" y="2882900"/>
                  </a:lnTo>
                  <a:lnTo>
                    <a:pt x="0" y="0"/>
                  </a:lnTo>
                  <a:close/>
                </a:path>
              </a:pathLst>
            </a:custGeom>
            <a:blipFill>
              <a:blip r:embed="rId2"/>
              <a:stretch>
                <a:fillRect l="0" t="0" r="0" b="0"/>
              </a:stretch>
            </a:blipFill>
          </p:spPr>
        </p:sp>
      </p:grpSp>
      <p:grpSp>
        <p:nvGrpSpPr>
          <p:cNvPr name="Group 4" id="4"/>
          <p:cNvGrpSpPr/>
          <p:nvPr/>
        </p:nvGrpSpPr>
        <p:grpSpPr>
          <a:xfrm rot="0">
            <a:off x="0" y="0"/>
            <a:ext cx="12915900" cy="1939542"/>
            <a:chOff x="0" y="0"/>
            <a:chExt cx="17221200" cy="2586056"/>
          </a:xfrm>
        </p:grpSpPr>
        <p:sp>
          <p:nvSpPr>
            <p:cNvPr name="Freeform 5" id="5"/>
            <p:cNvSpPr/>
            <p:nvPr/>
          </p:nvSpPr>
          <p:spPr>
            <a:xfrm flipH="false" flipV="false" rot="0">
              <a:off x="0" y="0"/>
              <a:ext cx="17221200" cy="2586056"/>
            </a:xfrm>
            <a:custGeom>
              <a:avLst/>
              <a:gdLst/>
              <a:ahLst/>
              <a:cxnLst/>
              <a:rect r="r" b="b" t="t" l="l"/>
              <a:pathLst>
                <a:path h="2586056" w="17221200">
                  <a:moveTo>
                    <a:pt x="0" y="0"/>
                  </a:moveTo>
                  <a:lnTo>
                    <a:pt x="17221200" y="0"/>
                  </a:lnTo>
                  <a:lnTo>
                    <a:pt x="17221200" y="2586056"/>
                  </a:lnTo>
                  <a:lnTo>
                    <a:pt x="0" y="2586056"/>
                  </a:lnTo>
                  <a:close/>
                </a:path>
              </a:pathLst>
            </a:custGeom>
            <a:solidFill>
              <a:srgbClr val="000000">
                <a:alpha val="0"/>
              </a:srgbClr>
            </a:solidFill>
          </p:spPr>
        </p:sp>
        <p:sp>
          <p:nvSpPr>
            <p:cNvPr name="TextBox 6" id="6"/>
            <p:cNvSpPr txBox="true"/>
            <p:nvPr/>
          </p:nvSpPr>
          <p:spPr>
            <a:xfrm>
              <a:off x="0" y="76200"/>
              <a:ext cx="17221200" cy="2509856"/>
            </a:xfrm>
            <a:prstGeom prst="rect">
              <a:avLst/>
            </a:prstGeom>
          </p:spPr>
          <p:txBody>
            <a:bodyPr anchor="ctr" rtlCol="false" tIns="0" lIns="0" bIns="0" rIns="0"/>
            <a:lstStyle/>
            <a:p>
              <a:pPr algn="r">
                <a:lnSpc>
                  <a:spcPts val="6480"/>
                </a:lnSpc>
              </a:pPr>
              <a:r>
                <a:rPr lang="en-US" sz="6000">
                  <a:solidFill>
                    <a:srgbClr val="FFFFFF"/>
                  </a:solidFill>
                  <a:latin typeface="Century Gothic Paneuropean"/>
                  <a:ea typeface="Century Gothic Paneuropean"/>
                  <a:cs typeface="Century Gothic Paneuropean"/>
                  <a:sym typeface="Century Gothic Paneuropean"/>
                </a:rPr>
                <a:t>PORTFOLIO DESIGN AND  LAYOUT</a:t>
              </a:r>
            </a:p>
          </p:txBody>
        </p:sp>
      </p:grpSp>
      <p:sp>
        <p:nvSpPr>
          <p:cNvPr name="TextBox 7" id="7"/>
          <p:cNvSpPr txBox="true"/>
          <p:nvPr/>
        </p:nvSpPr>
        <p:spPr>
          <a:xfrm rot="0">
            <a:off x="1015779" y="2609933"/>
            <a:ext cx="16047720" cy="5897123"/>
          </a:xfrm>
          <a:prstGeom prst="rect">
            <a:avLst/>
          </a:prstGeom>
        </p:spPr>
        <p:txBody>
          <a:bodyPr anchor="t" rtlCol="false" tIns="0" lIns="0" bIns="0" rIns="0">
            <a:spAutoFit/>
          </a:bodyPr>
          <a:lstStyle/>
          <a:p>
            <a:pPr algn="l" marL="597217" indent="-298609" lvl="1">
              <a:lnSpc>
                <a:spcPts val="3564"/>
              </a:lnSpc>
              <a:buFont typeface="Arial"/>
              <a:buChar char="•"/>
            </a:pPr>
            <a:r>
              <a:rPr lang="en-US" sz="3300">
                <a:solidFill>
                  <a:srgbClr val="FFFFFF"/>
                </a:solidFill>
                <a:latin typeface="Century Gothic Paneuropean"/>
                <a:ea typeface="Century Gothic Paneuropean"/>
                <a:cs typeface="Century Gothic Paneuropean"/>
                <a:sym typeface="Century Gothic Paneuropean"/>
              </a:rPr>
              <a:t>Digital marketing portfolios use online platforms to showcase a marketer's skills and results through a user-friendly design and layout, featuring compelling visuals, detailed case studies, and clear contact information. A strong portfolio includes an engaging "About" page, a consistent visual aesthetic, easy navigation, and a link in your resume and social media to attract potential clients and employers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DAGyONFupNU</dc:identifier>
  <dcterms:modified xsi:type="dcterms:W3CDTF">2011-08-01T06:04:30Z</dcterms:modified>
  <cp:revision>1</cp:revision>
  <dc:title>digitalmarketing.ppt.pptx</dc:title>
</cp:coreProperties>
</file>