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572000" cy="2971800" type="hagakiCard"/>
  <p:notesSz cx="6858000" cy="9144000"/>
  <p:defaultTextStyle>
    <a:defPPr>
      <a:defRPr lang="ja-JP"/>
    </a:defPPr>
    <a:lvl1pPr marL="0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1pPr>
    <a:lvl2pPr marL="215524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2pPr>
    <a:lvl3pPr marL="431048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3pPr>
    <a:lvl4pPr marL="646572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4pPr>
    <a:lvl5pPr marL="862096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5pPr>
    <a:lvl6pPr marL="1077620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6pPr>
    <a:lvl7pPr marL="1293144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7pPr>
    <a:lvl8pPr marL="1508669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8pPr>
    <a:lvl9pPr marL="1724193" algn="l" defTabSz="431048" rtl="0" eaLnBrk="1" latinLnBrk="0" hangingPunct="1">
      <a:defRPr kumimoji="1" sz="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14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33" d="100"/>
          <a:sy n="233" d="100"/>
        </p:scale>
        <p:origin x="1632" y="192"/>
      </p:cViewPr>
      <p:guideLst>
        <p:guide orient="horz" pos="1616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67650-FEC4-4D89-A87C-1A00CF4130BF}" type="datetimeFigureOut">
              <a:rPr kumimoji="1" lang="ja-JP" altLang="en-US" smtClean="0"/>
              <a:t>2021/2/9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92163" y="685800"/>
            <a:ext cx="5273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712E5-0B07-42C7-9B13-3DDC454C4B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716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712E5-0B07-42C7-9B13-3DDC454C4BB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768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4"/>
            <a:ext cx="3886200" cy="637011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0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2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3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4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2021/2/9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2021/2/9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314700" y="119010"/>
            <a:ext cx="1028700" cy="2535661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28600" y="119010"/>
            <a:ext cx="3009900" cy="2535661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2021/2/9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2021/2/9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1157" y="1909657"/>
            <a:ext cx="3886200" cy="590233"/>
          </a:xfrm>
        </p:spPr>
        <p:txBody>
          <a:bodyPr anchor="t"/>
          <a:lstStyle>
            <a:lvl1pPr algn="l">
              <a:defRPr sz="19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61157" y="1259576"/>
            <a:ext cx="3886200" cy="650081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1552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3104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4657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86209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07762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29314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50866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72419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2021/2/9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28600" y="693420"/>
            <a:ext cx="2019300" cy="1961251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324100" y="693420"/>
            <a:ext cx="2019300" cy="1961251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2021/2/9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28600" y="665216"/>
            <a:ext cx="2020094" cy="277230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15524" indent="0">
              <a:buNone/>
              <a:defRPr sz="900" b="1"/>
            </a:lvl2pPr>
            <a:lvl3pPr marL="431048" indent="0">
              <a:buNone/>
              <a:defRPr sz="800" b="1"/>
            </a:lvl3pPr>
            <a:lvl4pPr marL="646572" indent="0">
              <a:buNone/>
              <a:defRPr sz="800" b="1"/>
            </a:lvl4pPr>
            <a:lvl5pPr marL="862096" indent="0">
              <a:buNone/>
              <a:defRPr sz="800" b="1"/>
            </a:lvl5pPr>
            <a:lvl6pPr marL="1077620" indent="0">
              <a:buNone/>
              <a:defRPr sz="800" b="1"/>
            </a:lvl6pPr>
            <a:lvl7pPr marL="1293144" indent="0">
              <a:buNone/>
              <a:defRPr sz="800" b="1"/>
            </a:lvl7pPr>
            <a:lvl8pPr marL="1508669" indent="0">
              <a:buNone/>
              <a:defRPr sz="800" b="1"/>
            </a:lvl8pPr>
            <a:lvl9pPr marL="1724193" indent="0">
              <a:buNone/>
              <a:defRPr sz="8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28600" y="942446"/>
            <a:ext cx="2020094" cy="1712225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322513" y="665216"/>
            <a:ext cx="2020888" cy="277230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15524" indent="0">
              <a:buNone/>
              <a:defRPr sz="900" b="1"/>
            </a:lvl2pPr>
            <a:lvl3pPr marL="431048" indent="0">
              <a:buNone/>
              <a:defRPr sz="800" b="1"/>
            </a:lvl3pPr>
            <a:lvl4pPr marL="646572" indent="0">
              <a:buNone/>
              <a:defRPr sz="800" b="1"/>
            </a:lvl4pPr>
            <a:lvl5pPr marL="862096" indent="0">
              <a:buNone/>
              <a:defRPr sz="800" b="1"/>
            </a:lvl5pPr>
            <a:lvl6pPr marL="1077620" indent="0">
              <a:buNone/>
              <a:defRPr sz="800" b="1"/>
            </a:lvl6pPr>
            <a:lvl7pPr marL="1293144" indent="0">
              <a:buNone/>
              <a:defRPr sz="800" b="1"/>
            </a:lvl7pPr>
            <a:lvl8pPr marL="1508669" indent="0">
              <a:buNone/>
              <a:defRPr sz="800" b="1"/>
            </a:lvl8pPr>
            <a:lvl9pPr marL="1724193" indent="0">
              <a:buNone/>
              <a:defRPr sz="8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2322513" y="942446"/>
            <a:ext cx="2020888" cy="1712225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2021/2/9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2021/2/9</a:t>
            </a:fld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2021/2/9</a:t>
            </a:fld>
            <a:endParaRPr kumimoji="1"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118322"/>
            <a:ext cx="1504157" cy="503555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87525" y="118322"/>
            <a:ext cx="2555875" cy="2536349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28600" y="621877"/>
            <a:ext cx="1504157" cy="2032794"/>
          </a:xfrm>
        </p:spPr>
        <p:txBody>
          <a:bodyPr/>
          <a:lstStyle>
            <a:lvl1pPr marL="0" indent="0">
              <a:buNone/>
              <a:defRPr sz="700"/>
            </a:lvl1pPr>
            <a:lvl2pPr marL="215524" indent="0">
              <a:buNone/>
              <a:defRPr sz="600"/>
            </a:lvl2pPr>
            <a:lvl3pPr marL="431048" indent="0">
              <a:buNone/>
              <a:defRPr sz="500"/>
            </a:lvl3pPr>
            <a:lvl4pPr marL="646572" indent="0">
              <a:buNone/>
              <a:defRPr sz="400"/>
            </a:lvl4pPr>
            <a:lvl5pPr marL="862096" indent="0">
              <a:buNone/>
              <a:defRPr sz="400"/>
            </a:lvl5pPr>
            <a:lvl6pPr marL="1077620" indent="0">
              <a:buNone/>
              <a:defRPr sz="400"/>
            </a:lvl6pPr>
            <a:lvl7pPr marL="1293144" indent="0">
              <a:buNone/>
              <a:defRPr sz="400"/>
            </a:lvl7pPr>
            <a:lvl8pPr marL="1508669" indent="0">
              <a:buNone/>
              <a:defRPr sz="400"/>
            </a:lvl8pPr>
            <a:lvl9pPr marL="1724193" indent="0">
              <a:buNone/>
              <a:defRPr sz="4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2021/2/9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96144" y="2080260"/>
            <a:ext cx="2743200" cy="245586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896144" y="265536"/>
            <a:ext cx="2743200" cy="1783080"/>
          </a:xfrm>
        </p:spPr>
        <p:txBody>
          <a:bodyPr/>
          <a:lstStyle>
            <a:lvl1pPr marL="0" indent="0">
              <a:buNone/>
              <a:defRPr sz="1500"/>
            </a:lvl1pPr>
            <a:lvl2pPr marL="215524" indent="0">
              <a:buNone/>
              <a:defRPr sz="1300"/>
            </a:lvl2pPr>
            <a:lvl3pPr marL="431048" indent="0">
              <a:buNone/>
              <a:defRPr sz="1100"/>
            </a:lvl3pPr>
            <a:lvl4pPr marL="646572" indent="0">
              <a:buNone/>
              <a:defRPr sz="900"/>
            </a:lvl4pPr>
            <a:lvl5pPr marL="862096" indent="0">
              <a:buNone/>
              <a:defRPr sz="900"/>
            </a:lvl5pPr>
            <a:lvl6pPr marL="1077620" indent="0">
              <a:buNone/>
              <a:defRPr sz="900"/>
            </a:lvl6pPr>
            <a:lvl7pPr marL="1293144" indent="0">
              <a:buNone/>
              <a:defRPr sz="900"/>
            </a:lvl7pPr>
            <a:lvl8pPr marL="1508669" indent="0">
              <a:buNone/>
              <a:defRPr sz="900"/>
            </a:lvl8pPr>
            <a:lvl9pPr marL="1724193" indent="0">
              <a:buNone/>
              <a:defRPr sz="9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96144" y="2325846"/>
            <a:ext cx="2743200" cy="348774"/>
          </a:xfrm>
        </p:spPr>
        <p:txBody>
          <a:bodyPr/>
          <a:lstStyle>
            <a:lvl1pPr marL="0" indent="0">
              <a:buNone/>
              <a:defRPr sz="700"/>
            </a:lvl1pPr>
            <a:lvl2pPr marL="215524" indent="0">
              <a:buNone/>
              <a:defRPr sz="600"/>
            </a:lvl2pPr>
            <a:lvl3pPr marL="431048" indent="0">
              <a:buNone/>
              <a:defRPr sz="500"/>
            </a:lvl3pPr>
            <a:lvl4pPr marL="646572" indent="0">
              <a:buNone/>
              <a:defRPr sz="400"/>
            </a:lvl4pPr>
            <a:lvl5pPr marL="862096" indent="0">
              <a:buNone/>
              <a:defRPr sz="400"/>
            </a:lvl5pPr>
            <a:lvl6pPr marL="1077620" indent="0">
              <a:buNone/>
              <a:defRPr sz="400"/>
            </a:lvl6pPr>
            <a:lvl7pPr marL="1293144" indent="0">
              <a:buNone/>
              <a:defRPr sz="400"/>
            </a:lvl7pPr>
            <a:lvl8pPr marL="1508669" indent="0">
              <a:buNone/>
              <a:defRPr sz="400"/>
            </a:lvl8pPr>
            <a:lvl9pPr marL="1724193" indent="0">
              <a:buNone/>
              <a:defRPr sz="4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2021/2/9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228600" y="119010"/>
            <a:ext cx="4114800" cy="495300"/>
          </a:xfrm>
          <a:prstGeom prst="rect">
            <a:avLst/>
          </a:prstGeom>
        </p:spPr>
        <p:txBody>
          <a:bodyPr vert="horz" lIns="43105" tIns="21552" rIns="43105" bIns="21552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28600" y="693420"/>
            <a:ext cx="4114800" cy="1961251"/>
          </a:xfrm>
          <a:prstGeom prst="rect">
            <a:avLst/>
          </a:prstGeom>
        </p:spPr>
        <p:txBody>
          <a:bodyPr vert="horz" lIns="43105" tIns="21552" rIns="43105" bIns="21552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228600" y="2754418"/>
            <a:ext cx="1066800" cy="158221"/>
          </a:xfrm>
          <a:prstGeom prst="rect">
            <a:avLst/>
          </a:prstGeom>
        </p:spPr>
        <p:txBody>
          <a:bodyPr vert="horz" lIns="43105" tIns="21552" rIns="43105" bIns="21552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2021/2/9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562100" y="2754418"/>
            <a:ext cx="1447800" cy="158221"/>
          </a:xfrm>
          <a:prstGeom prst="rect">
            <a:avLst/>
          </a:prstGeom>
        </p:spPr>
        <p:txBody>
          <a:bodyPr vert="horz" lIns="43105" tIns="21552" rIns="43105" bIns="21552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3276600" y="2754418"/>
            <a:ext cx="1066800" cy="158221"/>
          </a:xfrm>
          <a:prstGeom prst="rect">
            <a:avLst/>
          </a:prstGeom>
        </p:spPr>
        <p:txBody>
          <a:bodyPr vert="horz" lIns="43105" tIns="21552" rIns="43105" bIns="21552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048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43" indent="-161643" algn="l" defTabSz="431048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227" indent="-134703" algn="l" defTabSz="431048" rtl="0" eaLnBrk="1" latinLnBrk="0" hangingPunct="1">
        <a:spcBef>
          <a:spcPct val="20000"/>
        </a:spcBef>
        <a:buFont typeface="Arial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810" indent="-107762" algn="l" defTabSz="431048" rtl="0" eaLnBrk="1" latinLnBrk="0" hangingPunct="1">
        <a:spcBef>
          <a:spcPct val="20000"/>
        </a:spcBef>
        <a:buFont typeface="Arial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34" indent="-107762" algn="l" defTabSz="431048" rtl="0" eaLnBrk="1" latinLnBrk="0" hangingPunct="1">
        <a:spcBef>
          <a:spcPct val="20000"/>
        </a:spcBef>
        <a:buFont typeface="Arial" pitchFamily="34" charset="0"/>
        <a:buChar char="–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69858" indent="-107762" algn="l" defTabSz="431048" rtl="0" eaLnBrk="1" latinLnBrk="0" hangingPunct="1">
        <a:spcBef>
          <a:spcPct val="20000"/>
        </a:spcBef>
        <a:buFont typeface="Arial" pitchFamily="34" charset="0"/>
        <a:buChar char="»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382" indent="-107762" algn="l" defTabSz="431048" rtl="0" eaLnBrk="1" latinLnBrk="0" hangingPunct="1">
        <a:spcBef>
          <a:spcPct val="20000"/>
        </a:spcBef>
        <a:buFont typeface="Arial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907" indent="-107762" algn="l" defTabSz="431048" rtl="0" eaLnBrk="1" latinLnBrk="0" hangingPunct="1">
        <a:spcBef>
          <a:spcPct val="20000"/>
        </a:spcBef>
        <a:buFont typeface="Arial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431" indent="-107762" algn="l" defTabSz="431048" rtl="0" eaLnBrk="1" latinLnBrk="0" hangingPunct="1">
        <a:spcBef>
          <a:spcPct val="20000"/>
        </a:spcBef>
        <a:buFont typeface="Arial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955" indent="-107762" algn="l" defTabSz="431048" rtl="0" eaLnBrk="1" latinLnBrk="0" hangingPunct="1">
        <a:spcBef>
          <a:spcPct val="20000"/>
        </a:spcBef>
        <a:buFont typeface="Arial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524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1048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572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2096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620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3144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669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4193" algn="l" defTabSz="431048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 title="abstract.png"/>
          <p:cNvGrpSpPr/>
          <p:nvPr/>
        </p:nvGrpSpPr>
        <p:grpSpPr>
          <a:xfrm>
            <a:off x="53752" y="59625"/>
            <a:ext cx="4433601" cy="2722419"/>
            <a:chOff x="53752" y="59625"/>
            <a:chExt cx="4433601" cy="2722419"/>
          </a:xfrm>
        </p:grpSpPr>
        <p:sp>
          <p:nvSpPr>
            <p:cNvPr id="15" name="正方形/長方形 14" title="abstract.png"/>
            <p:cNvSpPr/>
            <p:nvPr/>
          </p:nvSpPr>
          <p:spPr>
            <a:xfrm>
              <a:off x="1709936" y="62889"/>
              <a:ext cx="1208145" cy="8462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ja-JP" sz="5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PJ</a:t>
              </a:r>
              <a:r>
                <a:rPr lang="ja-JP" altLang="en-US" sz="5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成果物</a:t>
              </a:r>
              <a:r>
                <a:rPr lang="en-US" altLang="ja-JP" sz="5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</a:t>
              </a:r>
              <a:r>
                <a:rPr lang="en-US" altLang="ja-JP" sz="5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p</a:t>
              </a:r>
              <a:r>
                <a:rPr kumimoji="1" lang="en-US" altLang="ja-JP" sz="5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j</a:t>
              </a:r>
              <a:r>
                <a:rPr kumimoji="1" lang="en-US" altLang="ja-JP" sz="5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-web)</a:t>
              </a:r>
              <a:endParaRPr kumimoji="1" lang="en-US" altLang="ja-JP" sz="5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" name="フローチャート : 複数書類 7"/>
            <p:cNvSpPr/>
            <p:nvPr/>
          </p:nvSpPr>
          <p:spPr>
            <a:xfrm>
              <a:off x="2358008" y="476055"/>
              <a:ext cx="491487" cy="374442"/>
            </a:xfrm>
            <a:prstGeom prst="flowChartMultidocumen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ja-JP" altLang="en-US" sz="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環境設定</a:t>
              </a:r>
              <a:endParaRPr lang="en-US" altLang="ja-JP" sz="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ctr"/>
              <a:r>
                <a:rPr lang="ja-JP" altLang="en-US" sz="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ファイル</a:t>
              </a:r>
              <a:r>
                <a:rPr lang="en-US" altLang="ja-JP" sz="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(properties)</a:t>
              </a:r>
              <a:endParaRPr lang="ja-JP" altLang="en-US" sz="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125760" y="59625"/>
              <a:ext cx="1368151" cy="850211"/>
            </a:xfrm>
            <a:prstGeom prst="roundRect">
              <a:avLst>
                <a:gd name="adj" fmla="val 882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 sz="5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デフォルトコンフィグレーション（</a:t>
              </a:r>
              <a:r>
                <a:rPr lang="en-US" altLang="ja-JP" sz="5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jar)</a:t>
              </a:r>
              <a:endParaRPr kumimoji="1" lang="ja-JP" altLang="en-US" sz="5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" name="フローチャート : 複数書類 9"/>
            <p:cNvSpPr/>
            <p:nvPr/>
          </p:nvSpPr>
          <p:spPr>
            <a:xfrm>
              <a:off x="293617" y="262068"/>
              <a:ext cx="520398" cy="374442"/>
            </a:xfrm>
            <a:prstGeom prst="flowChartMultidocumen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ja-JP" altLang="en-US" sz="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コンポーネント定義ファイル</a:t>
              </a:r>
              <a:r>
                <a:rPr lang="en-US" altLang="ja-JP" sz="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(xml)</a:t>
              </a:r>
              <a:endParaRPr lang="ja-JP" altLang="en-US" sz="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037709" y="261325"/>
              <a:ext cx="348172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import</a:t>
              </a:r>
              <a:endParaRPr kumimoji="1" lang="ja-JP" altLang="en-US" sz="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" name="フローチャート : 書類 20"/>
            <p:cNvSpPr/>
            <p:nvPr/>
          </p:nvSpPr>
          <p:spPr>
            <a:xfrm>
              <a:off x="1789153" y="296995"/>
              <a:ext cx="457232" cy="296684"/>
            </a:xfrm>
            <a:prstGeom prst="flowChartDocumen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ja-JP" altLang="en-US" sz="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コンポーネント定義ファイル</a:t>
              </a:r>
              <a:r>
                <a:rPr lang="en-US" altLang="ja-JP" sz="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(xml)</a:t>
              </a:r>
              <a:endParaRPr lang="ja-JP" altLang="en-US" sz="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" name="フローチャート : 複数書類 19"/>
            <p:cNvSpPr/>
            <p:nvPr/>
          </p:nvSpPr>
          <p:spPr>
            <a:xfrm>
              <a:off x="892900" y="490235"/>
              <a:ext cx="520398" cy="374442"/>
            </a:xfrm>
            <a:prstGeom prst="flowChartMultidocumen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ja-JP" altLang="en-US" sz="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環境設定ファイル</a:t>
              </a:r>
              <a:r>
                <a:rPr lang="en-US" altLang="ja-JP" sz="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(properties)</a:t>
              </a:r>
              <a:endParaRPr lang="ja-JP" altLang="en-US" sz="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081844" y="637332"/>
              <a:ext cx="348172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import</a:t>
              </a:r>
              <a:endParaRPr kumimoji="1" lang="ja-JP" altLang="en-US" sz="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5" name="AutoShape 104"/>
            <p:cNvSpPr>
              <a:spLocks noChangeArrowheads="1"/>
            </p:cNvSpPr>
            <p:nvPr/>
          </p:nvSpPr>
          <p:spPr bwMode="auto">
            <a:xfrm>
              <a:off x="53752" y="1413892"/>
              <a:ext cx="2088232" cy="792088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0 w 21600"/>
                <a:gd name="connsiteY0" fmla="*/ 0 h 21662"/>
                <a:gd name="connsiteX1" fmla="*/ 21600 w 21600"/>
                <a:gd name="connsiteY1" fmla="*/ 0 h 21662"/>
                <a:gd name="connsiteX2" fmla="*/ 21600 w 21600"/>
                <a:gd name="connsiteY2" fmla="*/ 19413 h 21662"/>
                <a:gd name="connsiteX3" fmla="*/ 0 w 21600"/>
                <a:gd name="connsiteY3" fmla="*/ 20172 h 21662"/>
                <a:gd name="connsiteX4" fmla="*/ 0 w 21600"/>
                <a:gd name="connsiteY4" fmla="*/ 0 h 21662"/>
                <a:gd name="connsiteX0" fmla="*/ 55 w 21655"/>
                <a:gd name="connsiteY0" fmla="*/ 0 h 21662"/>
                <a:gd name="connsiteX1" fmla="*/ 21655 w 21655"/>
                <a:gd name="connsiteY1" fmla="*/ 0 h 21662"/>
                <a:gd name="connsiteX2" fmla="*/ 21655 w 21655"/>
                <a:gd name="connsiteY2" fmla="*/ 19413 h 21662"/>
                <a:gd name="connsiteX3" fmla="*/ 55 w 21655"/>
                <a:gd name="connsiteY3" fmla="*/ 20172 h 21662"/>
                <a:gd name="connsiteX4" fmla="*/ 0 w 21655"/>
                <a:gd name="connsiteY4" fmla="*/ 9521 h 21662"/>
                <a:gd name="connsiteX5" fmla="*/ 55 w 21655"/>
                <a:gd name="connsiteY5" fmla="*/ 0 h 21662"/>
                <a:gd name="connsiteX0" fmla="*/ 55 w 21655"/>
                <a:gd name="connsiteY0" fmla="*/ 0 h 21662"/>
                <a:gd name="connsiteX1" fmla="*/ 10729 w 21655"/>
                <a:gd name="connsiteY1" fmla="*/ 4 h 21662"/>
                <a:gd name="connsiteX2" fmla="*/ 21655 w 21655"/>
                <a:gd name="connsiteY2" fmla="*/ 0 h 21662"/>
                <a:gd name="connsiteX3" fmla="*/ 21655 w 21655"/>
                <a:gd name="connsiteY3" fmla="*/ 19413 h 21662"/>
                <a:gd name="connsiteX4" fmla="*/ 55 w 21655"/>
                <a:gd name="connsiteY4" fmla="*/ 20172 h 21662"/>
                <a:gd name="connsiteX5" fmla="*/ 0 w 21655"/>
                <a:gd name="connsiteY5" fmla="*/ 9521 h 21662"/>
                <a:gd name="connsiteX6" fmla="*/ 55 w 21655"/>
                <a:gd name="connsiteY6" fmla="*/ 0 h 2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55" h="21662">
                  <a:moveTo>
                    <a:pt x="55" y="0"/>
                  </a:moveTo>
                  <a:lnTo>
                    <a:pt x="10729" y="4"/>
                  </a:lnTo>
                  <a:lnTo>
                    <a:pt x="21655" y="0"/>
                  </a:lnTo>
                  <a:lnTo>
                    <a:pt x="21655" y="19413"/>
                  </a:lnTo>
                  <a:cubicBezTo>
                    <a:pt x="10855" y="19413"/>
                    <a:pt x="10855" y="23922"/>
                    <a:pt x="55" y="20172"/>
                  </a:cubicBezTo>
                  <a:cubicBezTo>
                    <a:pt x="37" y="16622"/>
                    <a:pt x="18" y="13071"/>
                    <a:pt x="0" y="9521"/>
                  </a:cubicBezTo>
                  <a:cubicBezTo>
                    <a:pt x="18" y="6347"/>
                    <a:pt x="37" y="3174"/>
                    <a:pt x="55" y="0"/>
                  </a:cubicBez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CCFFFF" mc:Ignorable="a14" a14:legacySpreadsheetColorIndex="41"/>
            </a:solidFill>
            <a:ln w="9525">
              <a:solidFill>
                <a:srgbClr xmlns:mc="http://schemas.openxmlformats.org/markup-compatibility/2006" xmlns:a14="http://schemas.microsoft.com/office/drawing/2010/main" val="C0C0C0" mc:Ignorable="a14" a14:legacySpreadsheetColorIndex="22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 &lt;!-- </a:t>
              </a:r>
              <a:r>
                <a:rPr lang="ja-JP" altLang="en-US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環境設定ファイル 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--&gt;</a:t>
              </a:r>
            </a:p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 &lt;</a:t>
              </a:r>
              <a:r>
                <a:rPr lang="en-US" altLang="ja-JP" sz="400" dirty="0" err="1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config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-file file="</a:t>
              </a:r>
              <a:r>
                <a:rPr lang="en-US" altLang="ja-JP" sz="400" dirty="0" err="1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nablarch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/schema/code-table-</a:t>
              </a:r>
              <a:r>
                <a:rPr lang="en-US" altLang="ja-JP" sz="400" dirty="0" err="1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schema.config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" /&gt;</a:t>
              </a:r>
            </a:p>
            <a:p>
              <a:pPr>
                <a:lnSpc>
                  <a:spcPts val="471"/>
                </a:lnSpc>
                <a:defRPr sz="1000"/>
              </a:pPr>
              <a:r>
                <a:rPr lang="ja-JP" altLang="en-US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 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&lt;!-- </a:t>
              </a:r>
              <a:r>
                <a:rPr lang="ja-JP" altLang="en-US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コード名称テーブルのスキーマ情報 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--&gt;</a:t>
              </a:r>
            </a:p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  &lt;property name="</a:t>
              </a:r>
              <a:r>
                <a:rPr lang="en-US" altLang="ja-JP" sz="400" dirty="0" err="1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codeNameSchema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"&gt;</a:t>
              </a:r>
            </a:p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    &lt;component class="</a:t>
              </a:r>
              <a:r>
                <a:rPr lang="en-US" altLang="ja-JP" sz="400" dirty="0" err="1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nablarch.common.code.schema.CodeNameSchema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"&gt;</a:t>
              </a:r>
            </a:p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      &lt;property name="</a:t>
              </a:r>
              <a:r>
                <a:rPr lang="en-US" altLang="ja-JP" sz="400" dirty="0" err="1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tableName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“</a:t>
              </a:r>
            </a:p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        value="</a:t>
              </a:r>
              <a:r>
                <a:rPr lang="en-US" altLang="ja-JP" sz="4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${nablarch.codeNameTable.name}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"/&gt;</a:t>
              </a:r>
            </a:p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      &lt;!-- </a:t>
              </a:r>
              <a:r>
                <a:rPr lang="ja-JP" altLang="en-US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中略  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--&gt;</a:t>
              </a:r>
            </a:p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    &lt;/component&gt;</a:t>
              </a:r>
            </a:p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  &lt;/property&gt;</a:t>
              </a:r>
            </a:p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&lt;/component&gt;</a:t>
              </a:r>
              <a:endParaRPr lang="ja-JP" altLang="en-US" sz="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9" name="Rectangle 268"/>
            <p:cNvSpPr>
              <a:spLocks noChangeArrowheads="1"/>
            </p:cNvSpPr>
            <p:nvPr/>
          </p:nvSpPr>
          <p:spPr bwMode="auto">
            <a:xfrm>
              <a:off x="629816" y="2282795"/>
              <a:ext cx="719926" cy="211217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FFF99" mc:Ignorable="a14" a14:legacySpreadsheetColorIndex="43"/>
            </a:solidFill>
            <a:ln w="9525">
              <a:solidFill>
                <a:srgbClr xmlns:mc="http://schemas.openxmlformats.org/markup-compatibility/2006" xmlns:a14="http://schemas.microsoft.com/office/drawing/2010/main" val="808080" mc:Ignorable="a14" a14:legacySpreadsheetColorIndex="23"/>
              </a:solidFill>
              <a:miter lim="800000"/>
              <a:headEnd/>
              <a:tailEnd/>
            </a:ln>
            <a:effectLst>
              <a:outerShdw dist="45791" dir="2021404" algn="ctr" rotWithShape="0">
                <a:srgbClr val="808080">
                  <a:alpha val="50000"/>
                </a:srgbClr>
              </a:outerShdw>
            </a:effectLst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ja-JP" altLang="en-US" sz="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プレースホルダー</a:t>
              </a:r>
              <a:r>
                <a:rPr lang="en-US" altLang="ja-JP" sz="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</a:t>
              </a:r>
              <a:r>
                <a:rPr lang="ja-JP" altLang="en-US" sz="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環境設定ファイルで変更可能な項</a:t>
              </a:r>
              <a:r>
                <a:rPr lang="en-US" altLang="ja-JP" sz="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)</a:t>
              </a:r>
              <a:endParaRPr lang="ja-JP" altLang="en-US" sz="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38" name="AutoShape 269"/>
            <p:cNvCxnSpPr>
              <a:cxnSpLocks noChangeShapeType="1"/>
            </p:cNvCxnSpPr>
            <p:nvPr/>
          </p:nvCxnSpPr>
          <p:spPr bwMode="auto">
            <a:xfrm flipH="1">
              <a:off x="197768" y="649893"/>
              <a:ext cx="216024" cy="763999"/>
            </a:xfrm>
            <a:prstGeom prst="straightConnector1">
              <a:avLst/>
            </a:prstGeom>
            <a:noFill/>
            <a:ln w="9525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AutoShape 104"/>
            <p:cNvSpPr>
              <a:spLocks noChangeArrowheads="1"/>
            </p:cNvSpPr>
            <p:nvPr/>
          </p:nvSpPr>
          <p:spPr bwMode="auto">
            <a:xfrm>
              <a:off x="413792" y="967773"/>
              <a:ext cx="1224136" cy="184488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0 w 21600"/>
                <a:gd name="connsiteY0" fmla="*/ 0 h 21662"/>
                <a:gd name="connsiteX1" fmla="*/ 21600 w 21600"/>
                <a:gd name="connsiteY1" fmla="*/ 0 h 21662"/>
                <a:gd name="connsiteX2" fmla="*/ 21600 w 21600"/>
                <a:gd name="connsiteY2" fmla="*/ 19413 h 21662"/>
                <a:gd name="connsiteX3" fmla="*/ 0 w 21600"/>
                <a:gd name="connsiteY3" fmla="*/ 20172 h 21662"/>
                <a:gd name="connsiteX4" fmla="*/ 0 w 21600"/>
                <a:gd name="connsiteY4" fmla="*/ 0 h 21662"/>
                <a:gd name="connsiteX0" fmla="*/ 55 w 21655"/>
                <a:gd name="connsiteY0" fmla="*/ 0 h 21662"/>
                <a:gd name="connsiteX1" fmla="*/ 21655 w 21655"/>
                <a:gd name="connsiteY1" fmla="*/ 0 h 21662"/>
                <a:gd name="connsiteX2" fmla="*/ 21655 w 21655"/>
                <a:gd name="connsiteY2" fmla="*/ 19413 h 21662"/>
                <a:gd name="connsiteX3" fmla="*/ 55 w 21655"/>
                <a:gd name="connsiteY3" fmla="*/ 20172 h 21662"/>
                <a:gd name="connsiteX4" fmla="*/ 0 w 21655"/>
                <a:gd name="connsiteY4" fmla="*/ 9521 h 21662"/>
                <a:gd name="connsiteX5" fmla="*/ 55 w 21655"/>
                <a:gd name="connsiteY5" fmla="*/ 0 h 21662"/>
                <a:gd name="connsiteX0" fmla="*/ 55 w 21655"/>
                <a:gd name="connsiteY0" fmla="*/ 0 h 21662"/>
                <a:gd name="connsiteX1" fmla="*/ 10729 w 21655"/>
                <a:gd name="connsiteY1" fmla="*/ 4 h 21662"/>
                <a:gd name="connsiteX2" fmla="*/ 21655 w 21655"/>
                <a:gd name="connsiteY2" fmla="*/ 0 h 21662"/>
                <a:gd name="connsiteX3" fmla="*/ 21655 w 21655"/>
                <a:gd name="connsiteY3" fmla="*/ 19413 h 21662"/>
                <a:gd name="connsiteX4" fmla="*/ 55 w 21655"/>
                <a:gd name="connsiteY4" fmla="*/ 20172 h 21662"/>
                <a:gd name="connsiteX5" fmla="*/ 0 w 21655"/>
                <a:gd name="connsiteY5" fmla="*/ 9521 h 21662"/>
                <a:gd name="connsiteX6" fmla="*/ 55 w 21655"/>
                <a:gd name="connsiteY6" fmla="*/ 0 h 2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55" h="21662">
                  <a:moveTo>
                    <a:pt x="55" y="0"/>
                  </a:moveTo>
                  <a:lnTo>
                    <a:pt x="10729" y="4"/>
                  </a:lnTo>
                  <a:lnTo>
                    <a:pt x="21655" y="0"/>
                  </a:lnTo>
                  <a:lnTo>
                    <a:pt x="21655" y="19413"/>
                  </a:lnTo>
                  <a:cubicBezTo>
                    <a:pt x="10855" y="19413"/>
                    <a:pt x="10855" y="23922"/>
                    <a:pt x="55" y="20172"/>
                  </a:cubicBezTo>
                  <a:cubicBezTo>
                    <a:pt x="37" y="16622"/>
                    <a:pt x="18" y="13071"/>
                    <a:pt x="0" y="9521"/>
                  </a:cubicBezTo>
                  <a:cubicBezTo>
                    <a:pt x="18" y="6347"/>
                    <a:pt x="37" y="3174"/>
                    <a:pt x="55" y="0"/>
                  </a:cubicBez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CCFFFF" mc:Ignorable="a14" a14:legacySpreadsheetColorIndex="41"/>
            </a:solidFill>
            <a:ln w="9525">
              <a:solidFill>
                <a:srgbClr xmlns:mc="http://schemas.openxmlformats.org/markup-compatibility/2006" xmlns:a14="http://schemas.microsoft.com/office/drawing/2010/main" val="C0C0C0" mc:Ignorable="a14" a14:legacySpreadsheetColorIndex="22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nablarch.codeNameTable.name=</a:t>
              </a:r>
              <a:r>
                <a:rPr lang="en-US" altLang="ja-JP" sz="4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CODE_NAME</a:t>
              </a:r>
            </a:p>
          </p:txBody>
        </p:sp>
        <p:cxnSp>
          <p:nvCxnSpPr>
            <p:cNvPr id="46" name="AutoShape 269"/>
            <p:cNvCxnSpPr>
              <a:cxnSpLocks noChangeShapeType="1"/>
              <a:stCxn id="43" idx="1"/>
              <a:endCxn id="20" idx="2"/>
            </p:cNvCxnSpPr>
            <p:nvPr/>
          </p:nvCxnSpPr>
          <p:spPr bwMode="auto">
            <a:xfrm flipV="1">
              <a:off x="1020292" y="850497"/>
              <a:ext cx="96620" cy="117310"/>
            </a:xfrm>
            <a:prstGeom prst="straightConnector1">
              <a:avLst/>
            </a:prstGeom>
            <a:noFill/>
            <a:ln w="9525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Rectangle 268"/>
            <p:cNvSpPr>
              <a:spLocks noChangeArrowheads="1"/>
            </p:cNvSpPr>
            <p:nvPr/>
          </p:nvSpPr>
          <p:spPr bwMode="auto">
            <a:xfrm>
              <a:off x="918002" y="1203569"/>
              <a:ext cx="719926" cy="105608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FFF99" mc:Ignorable="a14" a14:legacySpreadsheetColorIndex="43"/>
            </a:solidFill>
            <a:ln w="9525">
              <a:solidFill>
                <a:srgbClr xmlns:mc="http://schemas.openxmlformats.org/markup-compatibility/2006" xmlns:a14="http://schemas.microsoft.com/office/drawing/2010/main" val="808080" mc:Ignorable="a14" a14:legacySpreadsheetColorIndex="23"/>
              </a:solidFill>
              <a:miter lim="800000"/>
              <a:headEnd/>
              <a:tailEnd/>
            </a:ln>
            <a:effectLst>
              <a:outerShdw dist="45791" dir="2021404" algn="ctr" rotWithShape="0">
                <a:srgbClr val="808080">
                  <a:alpha val="50000"/>
                </a:srgbClr>
              </a:outerShdw>
            </a:effectLst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ja-JP" altLang="en-US" sz="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プレースホルダーの設定値</a:t>
              </a:r>
            </a:p>
          </p:txBody>
        </p:sp>
        <p:cxnSp>
          <p:nvCxnSpPr>
            <p:cNvPr id="52" name="AutoShape 269"/>
            <p:cNvCxnSpPr>
              <a:cxnSpLocks noChangeShapeType="1"/>
              <a:endCxn id="51" idx="0"/>
            </p:cNvCxnSpPr>
            <p:nvPr/>
          </p:nvCxnSpPr>
          <p:spPr bwMode="auto">
            <a:xfrm flipH="1">
              <a:off x="1277965" y="1060017"/>
              <a:ext cx="19151" cy="143552"/>
            </a:xfrm>
            <a:prstGeom prst="straightConnector1">
              <a:avLst/>
            </a:prstGeom>
            <a:noFill/>
            <a:ln w="9525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AutoShape 105"/>
            <p:cNvCxnSpPr>
              <a:cxnSpLocks noChangeShapeType="1"/>
              <a:stCxn id="10" idx="2"/>
              <a:endCxn id="20" idx="1"/>
            </p:cNvCxnSpPr>
            <p:nvPr/>
          </p:nvCxnSpPr>
          <p:spPr bwMode="auto">
            <a:xfrm>
              <a:off x="517629" y="622330"/>
              <a:ext cx="375271" cy="55126"/>
            </a:xfrm>
            <a:prstGeom prst="straightConnector1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AutoShape 105"/>
            <p:cNvCxnSpPr>
              <a:cxnSpLocks noChangeShapeType="1"/>
              <a:stCxn id="21" idx="1"/>
              <a:endCxn id="10" idx="3"/>
            </p:cNvCxnSpPr>
            <p:nvPr/>
          </p:nvCxnSpPr>
          <p:spPr bwMode="auto">
            <a:xfrm flipH="1">
              <a:off x="814015" y="445337"/>
              <a:ext cx="975138" cy="3952"/>
            </a:xfrm>
            <a:prstGeom prst="straightConnector1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AutoShape 105"/>
            <p:cNvCxnSpPr>
              <a:cxnSpLocks noChangeShapeType="1"/>
              <a:endCxn id="8" idx="1"/>
            </p:cNvCxnSpPr>
            <p:nvPr/>
          </p:nvCxnSpPr>
          <p:spPr bwMode="auto">
            <a:xfrm>
              <a:off x="2069976" y="554306"/>
              <a:ext cx="288032" cy="108970"/>
            </a:xfrm>
            <a:prstGeom prst="straightConnector1">
              <a:avLst/>
            </a:prstGeom>
            <a:noFill/>
            <a:ln w="12700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" name="テキスト ボックス 78"/>
            <p:cNvSpPr txBox="1"/>
            <p:nvPr/>
          </p:nvSpPr>
          <p:spPr>
            <a:xfrm>
              <a:off x="491733" y="653713"/>
              <a:ext cx="348172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import</a:t>
              </a:r>
              <a:endParaRPr kumimoji="1" lang="ja-JP" altLang="en-US" sz="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AutoShape 104"/>
            <p:cNvSpPr>
              <a:spLocks noChangeArrowheads="1"/>
            </p:cNvSpPr>
            <p:nvPr/>
          </p:nvSpPr>
          <p:spPr bwMode="auto">
            <a:xfrm>
              <a:off x="2213992" y="1413157"/>
              <a:ext cx="2216323" cy="1368887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0 w 21600"/>
                <a:gd name="connsiteY0" fmla="*/ 0 h 21662"/>
                <a:gd name="connsiteX1" fmla="*/ 21600 w 21600"/>
                <a:gd name="connsiteY1" fmla="*/ 0 h 21662"/>
                <a:gd name="connsiteX2" fmla="*/ 21600 w 21600"/>
                <a:gd name="connsiteY2" fmla="*/ 19413 h 21662"/>
                <a:gd name="connsiteX3" fmla="*/ 0 w 21600"/>
                <a:gd name="connsiteY3" fmla="*/ 20172 h 21662"/>
                <a:gd name="connsiteX4" fmla="*/ 0 w 21600"/>
                <a:gd name="connsiteY4" fmla="*/ 0 h 21662"/>
                <a:gd name="connsiteX0" fmla="*/ 55 w 21655"/>
                <a:gd name="connsiteY0" fmla="*/ 0 h 21662"/>
                <a:gd name="connsiteX1" fmla="*/ 21655 w 21655"/>
                <a:gd name="connsiteY1" fmla="*/ 0 h 21662"/>
                <a:gd name="connsiteX2" fmla="*/ 21655 w 21655"/>
                <a:gd name="connsiteY2" fmla="*/ 19413 h 21662"/>
                <a:gd name="connsiteX3" fmla="*/ 55 w 21655"/>
                <a:gd name="connsiteY3" fmla="*/ 20172 h 21662"/>
                <a:gd name="connsiteX4" fmla="*/ 0 w 21655"/>
                <a:gd name="connsiteY4" fmla="*/ 9521 h 21662"/>
                <a:gd name="connsiteX5" fmla="*/ 55 w 21655"/>
                <a:gd name="connsiteY5" fmla="*/ 0 h 21662"/>
                <a:gd name="connsiteX0" fmla="*/ 55 w 21655"/>
                <a:gd name="connsiteY0" fmla="*/ 0 h 21662"/>
                <a:gd name="connsiteX1" fmla="*/ 10729 w 21655"/>
                <a:gd name="connsiteY1" fmla="*/ 4 h 21662"/>
                <a:gd name="connsiteX2" fmla="*/ 21655 w 21655"/>
                <a:gd name="connsiteY2" fmla="*/ 0 h 21662"/>
                <a:gd name="connsiteX3" fmla="*/ 21655 w 21655"/>
                <a:gd name="connsiteY3" fmla="*/ 19413 h 21662"/>
                <a:gd name="connsiteX4" fmla="*/ 55 w 21655"/>
                <a:gd name="connsiteY4" fmla="*/ 20172 h 21662"/>
                <a:gd name="connsiteX5" fmla="*/ 0 w 21655"/>
                <a:gd name="connsiteY5" fmla="*/ 9521 h 21662"/>
                <a:gd name="connsiteX6" fmla="*/ 55 w 21655"/>
                <a:gd name="connsiteY6" fmla="*/ 0 h 2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55" h="21662">
                  <a:moveTo>
                    <a:pt x="55" y="0"/>
                  </a:moveTo>
                  <a:lnTo>
                    <a:pt x="10729" y="4"/>
                  </a:lnTo>
                  <a:lnTo>
                    <a:pt x="21655" y="0"/>
                  </a:lnTo>
                  <a:lnTo>
                    <a:pt x="21655" y="19413"/>
                  </a:lnTo>
                  <a:cubicBezTo>
                    <a:pt x="10855" y="19413"/>
                    <a:pt x="10855" y="23922"/>
                    <a:pt x="55" y="20172"/>
                  </a:cubicBezTo>
                  <a:cubicBezTo>
                    <a:pt x="37" y="16622"/>
                    <a:pt x="18" y="13071"/>
                    <a:pt x="0" y="9521"/>
                  </a:cubicBezTo>
                  <a:cubicBezTo>
                    <a:pt x="18" y="6347"/>
                    <a:pt x="37" y="3174"/>
                    <a:pt x="55" y="0"/>
                  </a:cubicBez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CCFFFF" mc:Ignorable="a14" a14:legacySpreadsheetColorIndex="41"/>
            </a:solidFill>
            <a:ln w="9525">
              <a:solidFill>
                <a:srgbClr xmlns:mc="http://schemas.openxmlformats.org/markup-compatibility/2006" xmlns:a14="http://schemas.microsoft.com/office/drawing/2010/main" val="C0C0C0" mc:Ignorable="a14" a14:legacySpreadsheetColorIndex="22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&lt;!-- </a:t>
              </a:r>
              <a:r>
                <a:rPr lang="ja-JP" altLang="en-US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環境設定ファイル 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--&gt;</a:t>
              </a:r>
            </a:p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&lt;config-file file="common.</a:t>
              </a:r>
              <a:r>
                <a:rPr lang="en-US" altLang="ja-JP" sz="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</a:t>
              </a:r>
              <a:r>
                <a:rPr lang="en-US" altLang="ja-JP" sz="4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properties</a:t>
              </a:r>
              <a:r>
                <a:rPr lang="en-US" altLang="ja-JP" sz="40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" 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/&gt;</a:t>
              </a:r>
            </a:p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&lt;config-file file="env.</a:t>
              </a:r>
              <a:r>
                <a:rPr lang="en-US" altLang="ja-JP" sz="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properties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" /&gt;</a:t>
              </a:r>
            </a:p>
            <a:p>
              <a:pPr>
                <a:lnSpc>
                  <a:spcPts val="471"/>
                </a:lnSpc>
                <a:defRPr sz="1000"/>
              </a:pPr>
              <a:endParaRPr lang="en-US" altLang="ja-JP" sz="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</a:t>
              </a:r>
              <a:r>
                <a:rPr lang="ja-JP" altLang="en-US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&lt;!– </a:t>
              </a:r>
              <a:r>
                <a:rPr lang="ja-JP" altLang="en-US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デフォルトコンフィギュレーション中のファイル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--&gt;</a:t>
              </a:r>
            </a:p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&lt;import file="</a:t>
              </a:r>
              <a:r>
                <a:rPr lang="en-US" altLang="ja-JP" sz="400" dirty="0" err="1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nablarch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/common/code.xml"/&gt;</a:t>
              </a:r>
            </a:p>
            <a:p>
              <a:pPr>
                <a:lnSpc>
                  <a:spcPts val="471"/>
                </a:lnSpc>
                <a:defRPr sz="1000"/>
              </a:pPr>
              <a:endParaRPr lang="en-US" altLang="ja-JP" sz="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>
                <a:lnSpc>
                  <a:spcPts val="471"/>
                </a:lnSpc>
                <a:defRPr sz="1000"/>
              </a:pPr>
              <a:r>
                <a:rPr lang="ja-JP" altLang="en-US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&lt;!– </a:t>
              </a:r>
              <a:r>
                <a:rPr lang="ja-JP" altLang="en-US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ハンドラキュー定義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--&gt;</a:t>
              </a:r>
            </a:p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&lt;component name="</a:t>
              </a:r>
              <a:r>
                <a:rPr lang="en-US" altLang="ja-JP" sz="400" dirty="0" err="1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webFrontController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"</a:t>
              </a:r>
            </a:p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           class="</a:t>
              </a:r>
              <a:r>
                <a:rPr lang="en-US" altLang="ja-JP" sz="400" dirty="0" err="1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nablarch.fw.web.servlet.WebFrontController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"&gt;</a:t>
              </a:r>
            </a:p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</a:t>
              </a:r>
              <a:r>
                <a:rPr lang="ja-JP" altLang="en-US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 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&lt;property name="</a:t>
              </a:r>
              <a:r>
                <a:rPr lang="en-US" altLang="ja-JP" sz="400" dirty="0" err="1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handlerQueue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"&gt;</a:t>
              </a:r>
            </a:p>
            <a:p>
              <a:pPr>
                <a:lnSpc>
                  <a:spcPts val="471"/>
                </a:lnSpc>
                <a:defRPr sz="1000"/>
              </a:pPr>
              <a:r>
                <a:rPr lang="ja-JP" altLang="en-US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 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 &lt;list&gt;</a:t>
              </a:r>
            </a:p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      &lt;component class="</a:t>
              </a:r>
              <a:r>
                <a:rPr lang="en-US" altLang="ja-JP" sz="400" dirty="0" err="1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nablarch.fw.handler.GlobalErrorHandler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"/&gt;</a:t>
              </a:r>
            </a:p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      &lt;component class="</a:t>
              </a:r>
              <a:r>
                <a:rPr lang="en-US" altLang="ja-JP" sz="400" dirty="0" err="1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nablarch.fw.web.handler.HttpCharacterEncodingHandler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"/&gt;</a:t>
              </a:r>
            </a:p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      &lt;component class="</a:t>
              </a:r>
              <a:r>
                <a:rPr lang="en-US" altLang="ja-JP" sz="400" dirty="0" err="1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nablarch.common.io.FileRecordWriterDisposeHandler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" /&gt;</a:t>
              </a:r>
            </a:p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      &lt;component class="</a:t>
              </a:r>
              <a:r>
                <a:rPr lang="en-US" altLang="ja-JP" sz="400" dirty="0" err="1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nablarch.fw.web.handler.HttpResponseHandler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"/&gt;</a:t>
              </a:r>
            </a:p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      &lt;!-- </a:t>
              </a:r>
              <a:r>
                <a:rPr lang="ja-JP" altLang="en-US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中略 </a:t>
              </a: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--&gt;</a:t>
              </a:r>
            </a:p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    &lt;/list&gt;</a:t>
              </a:r>
            </a:p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  &lt;/property&gt;</a:t>
              </a:r>
            </a:p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 &lt;/component&gt;</a:t>
              </a:r>
            </a:p>
            <a:p>
              <a:pPr>
                <a:lnSpc>
                  <a:spcPts val="471"/>
                </a:lnSpc>
                <a:defRPr sz="1000"/>
              </a:pPr>
              <a:endParaRPr lang="ja-JP" altLang="en-US" sz="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84" name="AutoShape 269"/>
            <p:cNvCxnSpPr>
              <a:cxnSpLocks noChangeShapeType="1"/>
              <a:endCxn id="21" idx="2"/>
            </p:cNvCxnSpPr>
            <p:nvPr/>
          </p:nvCxnSpPr>
          <p:spPr bwMode="auto">
            <a:xfrm flipH="1" flipV="1">
              <a:off x="2017769" y="574065"/>
              <a:ext cx="628271" cy="839092"/>
            </a:xfrm>
            <a:prstGeom prst="straightConnector1">
              <a:avLst/>
            </a:prstGeom>
            <a:noFill/>
            <a:ln w="9525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AutoShape 269"/>
            <p:cNvCxnSpPr>
              <a:cxnSpLocks noChangeShapeType="1"/>
              <a:endCxn id="29" idx="0"/>
            </p:cNvCxnSpPr>
            <p:nvPr/>
          </p:nvCxnSpPr>
          <p:spPr bwMode="auto">
            <a:xfrm>
              <a:off x="885825" y="1892300"/>
              <a:ext cx="103954" cy="390495"/>
            </a:xfrm>
            <a:prstGeom prst="straightConnector1">
              <a:avLst/>
            </a:prstGeom>
            <a:noFill/>
            <a:ln w="9525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3" name="AutoShape 104"/>
            <p:cNvSpPr>
              <a:spLocks noChangeArrowheads="1"/>
            </p:cNvSpPr>
            <p:nvPr/>
          </p:nvSpPr>
          <p:spPr bwMode="auto">
            <a:xfrm>
              <a:off x="3058458" y="596497"/>
              <a:ext cx="1428895" cy="178475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0 w 21600"/>
                <a:gd name="connsiteY0" fmla="*/ 0 h 21662"/>
                <a:gd name="connsiteX1" fmla="*/ 21600 w 21600"/>
                <a:gd name="connsiteY1" fmla="*/ 0 h 21662"/>
                <a:gd name="connsiteX2" fmla="*/ 21600 w 21600"/>
                <a:gd name="connsiteY2" fmla="*/ 19413 h 21662"/>
                <a:gd name="connsiteX3" fmla="*/ 0 w 21600"/>
                <a:gd name="connsiteY3" fmla="*/ 20172 h 21662"/>
                <a:gd name="connsiteX4" fmla="*/ 0 w 21600"/>
                <a:gd name="connsiteY4" fmla="*/ 0 h 21662"/>
                <a:gd name="connsiteX0" fmla="*/ 55 w 21655"/>
                <a:gd name="connsiteY0" fmla="*/ 0 h 21662"/>
                <a:gd name="connsiteX1" fmla="*/ 21655 w 21655"/>
                <a:gd name="connsiteY1" fmla="*/ 0 h 21662"/>
                <a:gd name="connsiteX2" fmla="*/ 21655 w 21655"/>
                <a:gd name="connsiteY2" fmla="*/ 19413 h 21662"/>
                <a:gd name="connsiteX3" fmla="*/ 55 w 21655"/>
                <a:gd name="connsiteY3" fmla="*/ 20172 h 21662"/>
                <a:gd name="connsiteX4" fmla="*/ 0 w 21655"/>
                <a:gd name="connsiteY4" fmla="*/ 9521 h 21662"/>
                <a:gd name="connsiteX5" fmla="*/ 55 w 21655"/>
                <a:gd name="connsiteY5" fmla="*/ 0 h 21662"/>
                <a:gd name="connsiteX0" fmla="*/ 55 w 21655"/>
                <a:gd name="connsiteY0" fmla="*/ 0 h 21662"/>
                <a:gd name="connsiteX1" fmla="*/ 10729 w 21655"/>
                <a:gd name="connsiteY1" fmla="*/ 4 h 21662"/>
                <a:gd name="connsiteX2" fmla="*/ 21655 w 21655"/>
                <a:gd name="connsiteY2" fmla="*/ 0 h 21662"/>
                <a:gd name="connsiteX3" fmla="*/ 21655 w 21655"/>
                <a:gd name="connsiteY3" fmla="*/ 19413 h 21662"/>
                <a:gd name="connsiteX4" fmla="*/ 55 w 21655"/>
                <a:gd name="connsiteY4" fmla="*/ 20172 h 21662"/>
                <a:gd name="connsiteX5" fmla="*/ 0 w 21655"/>
                <a:gd name="connsiteY5" fmla="*/ 9521 h 21662"/>
                <a:gd name="connsiteX6" fmla="*/ 55 w 21655"/>
                <a:gd name="connsiteY6" fmla="*/ 0 h 2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55" h="21662">
                  <a:moveTo>
                    <a:pt x="55" y="0"/>
                  </a:moveTo>
                  <a:lnTo>
                    <a:pt x="10729" y="4"/>
                  </a:lnTo>
                  <a:lnTo>
                    <a:pt x="21655" y="0"/>
                  </a:lnTo>
                  <a:lnTo>
                    <a:pt x="21655" y="19413"/>
                  </a:lnTo>
                  <a:cubicBezTo>
                    <a:pt x="10855" y="19413"/>
                    <a:pt x="10855" y="23922"/>
                    <a:pt x="55" y="20172"/>
                  </a:cubicBezTo>
                  <a:cubicBezTo>
                    <a:pt x="37" y="16622"/>
                    <a:pt x="18" y="13071"/>
                    <a:pt x="0" y="9521"/>
                  </a:cubicBezTo>
                  <a:cubicBezTo>
                    <a:pt x="18" y="6347"/>
                    <a:pt x="37" y="3174"/>
                    <a:pt x="55" y="0"/>
                  </a:cubicBez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CCFFFF" mc:Ignorable="a14" a14:legacySpreadsheetColorIndex="41"/>
            </a:solidFill>
            <a:ln w="9525">
              <a:solidFill>
                <a:srgbClr xmlns:mc="http://schemas.openxmlformats.org/markup-compatibility/2006" xmlns:a14="http://schemas.microsoft.com/office/drawing/2010/main" val="C0C0C0" mc:Ignorable="a14" a14:legacySpreadsheetColorIndex="22"/>
              </a:solidFill>
              <a:miter lim="800000"/>
              <a:headEnd/>
              <a:tailEnd/>
            </a:ln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nablarch.zenkakuCharset.messageId</a:t>
              </a:r>
              <a:r>
                <a:rPr lang="en-US" altLang="ja-JP" sz="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=</a:t>
              </a:r>
              <a:r>
                <a:rPr lang="en-US" altLang="ja-JP" sz="400" dirty="0" err="1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zenkakuError</a:t>
              </a:r>
              <a:endParaRPr lang="en-US" altLang="ja-JP" sz="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>
                <a:lnSpc>
                  <a:spcPts val="471"/>
                </a:lnSpc>
                <a:defRPr sz="1000"/>
              </a:pPr>
              <a:r>
                <a:rPr lang="en-US" altLang="ja-JP" sz="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nablarch.codeNameTable.name=</a:t>
              </a:r>
              <a:r>
                <a:rPr lang="en-US" altLang="ja-JP" sz="4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T_CODE_NAME</a:t>
              </a:r>
            </a:p>
          </p:txBody>
        </p:sp>
        <p:cxnSp>
          <p:nvCxnSpPr>
            <p:cNvPr id="104" name="AutoShape 269"/>
            <p:cNvCxnSpPr>
              <a:cxnSpLocks noChangeShapeType="1"/>
              <a:stCxn id="121" idx="2"/>
            </p:cNvCxnSpPr>
            <p:nvPr/>
          </p:nvCxnSpPr>
          <p:spPr bwMode="auto">
            <a:xfrm>
              <a:off x="3985592" y="486020"/>
              <a:ext cx="244624" cy="136310"/>
            </a:xfrm>
            <a:prstGeom prst="straightConnector1">
              <a:avLst/>
            </a:prstGeom>
            <a:noFill/>
            <a:ln w="9525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" name="AutoShape 269"/>
            <p:cNvCxnSpPr>
              <a:cxnSpLocks noChangeShapeType="1"/>
              <a:stCxn id="103" idx="5"/>
              <a:endCxn id="8" idx="3"/>
            </p:cNvCxnSpPr>
            <p:nvPr/>
          </p:nvCxnSpPr>
          <p:spPr bwMode="auto">
            <a:xfrm flipH="1" flipV="1">
              <a:off x="2849495" y="663276"/>
              <a:ext cx="208963" cy="11665"/>
            </a:xfrm>
            <a:prstGeom prst="straightConnector1">
              <a:avLst/>
            </a:prstGeom>
            <a:noFill/>
            <a:ln w="9525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9" name="Rectangle 268"/>
            <p:cNvSpPr>
              <a:spLocks noChangeArrowheads="1"/>
            </p:cNvSpPr>
            <p:nvPr/>
          </p:nvSpPr>
          <p:spPr bwMode="auto">
            <a:xfrm>
              <a:off x="3541423" y="917982"/>
              <a:ext cx="938862" cy="319080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FFF99" mc:Ignorable="a14" a14:legacySpreadsheetColorIndex="43"/>
            </a:solidFill>
            <a:ln w="9525">
              <a:solidFill>
                <a:srgbClr xmlns:mc="http://schemas.openxmlformats.org/markup-compatibility/2006" xmlns:a14="http://schemas.microsoft.com/office/drawing/2010/main" val="808080" mc:Ignorable="a14" a14:legacySpreadsheetColorIndex="23"/>
              </a:solidFill>
              <a:miter lim="800000"/>
              <a:headEnd/>
              <a:tailEnd/>
            </a:ln>
            <a:effectLst>
              <a:outerShdw dist="45791" dir="2021404" algn="ctr" rotWithShape="0">
                <a:srgbClr val="808080">
                  <a:alpha val="50000"/>
                </a:srgbClr>
              </a:outerShdw>
            </a:effectLst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ja-JP" altLang="en-US" sz="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プレースホルダーの設定値</a:t>
              </a:r>
              <a:endParaRPr lang="en-US" altLang="ja-JP" sz="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l" rtl="0">
                <a:defRPr sz="1000"/>
              </a:pPr>
              <a:endParaRPr lang="en-US" altLang="ja-JP" sz="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l" rtl="0">
                <a:defRPr sz="1000"/>
              </a:pPr>
              <a:r>
                <a:rPr lang="ja-JP" altLang="en-US" sz="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同じプレースホルダーの場合は、上書きされる。</a:t>
              </a:r>
            </a:p>
          </p:txBody>
        </p:sp>
        <p:sp>
          <p:nvSpPr>
            <p:cNvPr id="121" name="Rectangle 268"/>
            <p:cNvSpPr>
              <a:spLocks noChangeArrowheads="1"/>
            </p:cNvSpPr>
            <p:nvPr/>
          </p:nvSpPr>
          <p:spPr bwMode="auto">
            <a:xfrm>
              <a:off x="3490898" y="135543"/>
              <a:ext cx="989387" cy="350477"/>
            </a:xfrm>
            <a:prstGeom prst="rect">
              <a:avLst/>
            </a:prstGeom>
            <a:solidFill>
              <a:srgbClr xmlns:mc="http://schemas.openxmlformats.org/markup-compatibility/2006" xmlns:a14="http://schemas.microsoft.com/office/drawing/2010/main" val="FFFF99" mc:Ignorable="a14" a14:legacySpreadsheetColorIndex="43"/>
            </a:solidFill>
            <a:ln w="9525">
              <a:solidFill>
                <a:srgbClr xmlns:mc="http://schemas.openxmlformats.org/markup-compatibility/2006" xmlns:a14="http://schemas.microsoft.com/office/drawing/2010/main" val="808080" mc:Ignorable="a14" a14:legacySpreadsheetColorIndex="23"/>
              </a:solidFill>
              <a:miter lim="800000"/>
              <a:headEnd/>
              <a:tailEnd/>
            </a:ln>
            <a:effectLst>
              <a:outerShdw dist="45791" dir="2021404" algn="ctr" rotWithShape="0">
                <a:srgbClr val="808080">
                  <a:alpha val="50000"/>
                </a:srgbClr>
              </a:outerShdw>
            </a:effectLst>
          </p:spPr>
          <p:txBody>
            <a:bodyPr wrap="square" lIns="27432" tIns="18288" rIns="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ja-JP" altLang="en-US" sz="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プレースホルダーの設定値</a:t>
              </a:r>
              <a:endParaRPr lang="en-US" altLang="ja-JP" sz="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l" rtl="0">
                <a:defRPr sz="1000"/>
              </a:pPr>
              <a:endParaRPr lang="en-US" altLang="ja-JP" sz="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l" rtl="0">
                <a:defRPr sz="1000"/>
              </a:pPr>
              <a:r>
                <a:rPr lang="ja-JP" altLang="en-US" sz="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デフォルトコンフィギュレーションに設定値の無い項目は、必ず設定する必要がある。</a:t>
              </a:r>
            </a:p>
          </p:txBody>
        </p:sp>
        <p:cxnSp>
          <p:nvCxnSpPr>
            <p:cNvPr id="124" name="AutoShape 269"/>
            <p:cNvCxnSpPr>
              <a:cxnSpLocks noChangeShapeType="1"/>
              <a:endCxn id="109" idx="0"/>
            </p:cNvCxnSpPr>
            <p:nvPr/>
          </p:nvCxnSpPr>
          <p:spPr bwMode="auto">
            <a:xfrm flipH="1">
              <a:off x="4010854" y="755629"/>
              <a:ext cx="75346" cy="162353"/>
            </a:xfrm>
            <a:prstGeom prst="straightConnector1">
              <a:avLst/>
            </a:prstGeom>
            <a:noFill/>
            <a:ln w="9525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4198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  <a:ln w="6350"/>
      </a:spPr>
      <a:bodyPr rtlCol="0" anchor="ctr"/>
      <a:lstStyle>
        <a:defPPr algn="ctr">
          <a:defRPr kumimoji="1" sz="900" dirty="0" smtClean="0">
            <a:solidFill>
              <a:schemeClr val="tx1"/>
            </a:solidFill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345</Words>
  <Application>Microsoft Office PowerPoint</Application>
  <PresentationFormat>はがき 100x148 mm</PresentationFormat>
  <Paragraphs>53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メイリオ</vt:lpstr>
      <vt:lpstr>Arial</vt:lpstr>
      <vt:lpstr>Calibri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川崎　健</dc:creator>
  <cp:lastModifiedBy>熊野　吾郎</cp:lastModifiedBy>
  <cp:revision>67</cp:revision>
  <dcterms:created xsi:type="dcterms:W3CDTF">2014-10-28T02:32:19Z</dcterms:created>
  <dcterms:modified xsi:type="dcterms:W3CDTF">2021-02-09T07:35:38Z</dcterms:modified>
</cp:coreProperties>
</file>