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82" r:id="rId11"/>
    <p:sldId id="288" r:id="rId12"/>
    <p:sldId id="283" r:id="rId13"/>
    <p:sldId id="284" r:id="rId14"/>
    <p:sldId id="287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2" r:id="rId25"/>
    <p:sldId id="304" r:id="rId26"/>
    <p:sldId id="299" r:id="rId27"/>
    <p:sldId id="301" r:id="rId28"/>
    <p:sldId id="300" r:id="rId29"/>
    <p:sldId id="303" r:id="rId30"/>
    <p:sldId id="305" r:id="rId31"/>
    <p:sldId id="306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6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6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6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3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6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CF63-84AB-4FEC-B6CA-3D83091BAA8C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1475656" y="2888745"/>
            <a:ext cx="2478625" cy="144016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クライアント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5513755" y="2293740"/>
            <a:ext cx="2592288" cy="2424081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サーバ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799692" y="3475109"/>
            <a:ext cx="1944216" cy="483845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ETL</a:t>
            </a:r>
            <a:r>
              <a:rPr lang="ja-JP" altLang="en-US" dirty="0" smtClean="0">
                <a:solidFill>
                  <a:schemeClr val="accent6"/>
                </a:solidFill>
              </a:rPr>
              <a:t>デザイナー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01461" y="323949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アクセス</a:t>
            </a:r>
            <a:endParaRPr kumimoji="1" lang="en-US" altLang="ja-JP" dirty="0" smtClean="0">
              <a:solidFill>
                <a:schemeClr val="accent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5783" y="3212976"/>
            <a:ext cx="2088232" cy="100811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accent6"/>
                </a:solidFill>
              </a:rPr>
              <a:t>JobStreamer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22" name="直線矢印コネクタ 21"/>
          <p:cNvCxnSpPr>
            <a:stCxn id="13" idx="3"/>
            <a:endCxn id="20" idx="1"/>
          </p:cNvCxnSpPr>
          <p:nvPr/>
        </p:nvCxnSpPr>
        <p:spPr>
          <a:xfrm>
            <a:off x="3743908" y="3717032"/>
            <a:ext cx="20218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2515"/>
            <a:ext cx="1292431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66861" y="107340"/>
            <a:ext cx="8689142" cy="6562020"/>
            <a:chOff x="266861" y="107340"/>
            <a:chExt cx="8689142" cy="6562020"/>
          </a:xfrm>
        </p:grpSpPr>
        <p:sp>
          <p:nvSpPr>
            <p:cNvPr id="69" name="正方形/長方形 68"/>
            <p:cNvSpPr/>
            <p:nvPr/>
          </p:nvSpPr>
          <p:spPr>
            <a:xfrm>
              <a:off x="313936" y="6021288"/>
              <a:ext cx="8469159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/>
                <a:t>凡例</a:t>
              </a:r>
              <a:endParaRPr kumimoji="1" lang="ja-JP" altLang="en-US" dirty="0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61" y="639777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66861" y="2097912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</a:t>
              </a:r>
              <a:endParaRPr lang="en-US" altLang="ja-JP" sz="1400" dirty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変換</a:t>
              </a:r>
              <a:r>
                <a:rPr lang="ja-JP" altLang="en-US" sz="1400" dirty="0" smtClean="0"/>
                <a:t>仕様</a:t>
              </a:r>
              <a:endParaRPr lang="en-US" altLang="ja-JP" sz="1400" dirty="0" smtClean="0"/>
            </a:p>
            <a:p>
              <a:endParaRPr lang="ja-JP" altLang="en-US" sz="1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13936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/>
                <a:t>・</a:t>
              </a:r>
              <a:r>
                <a:rPr lang="ja-JP" altLang="en-US" sz="1400" dirty="0" smtClean="0"/>
                <a:t>データ項目</a:t>
              </a:r>
              <a:endParaRPr lang="ja-JP" altLang="en-US" sz="1400" dirty="0"/>
            </a:p>
            <a:p>
              <a:endParaRPr lang="en-US" altLang="ja-JP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43320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84352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実装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415215" y="209872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/>
                <a:t>JOB</a:t>
              </a:r>
              <a:r>
                <a:rPr lang="ja-JP" altLang="en-US" sz="1400" dirty="0" smtClean="0"/>
                <a:t>定義ファイル</a:t>
              </a:r>
              <a:endParaRPr lang="ja-JP" altLang="en-US" sz="14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15215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  <a:endParaRPr lang="ja-JP" altLang="en-US" sz="14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15215" y="392750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  <a:endParaRPr lang="ja-JP" altLang="en-US" sz="1400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418989" y="2420888"/>
              <a:ext cx="100691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endCxn id="38" idx="1"/>
            </p:cNvCxnSpPr>
            <p:nvPr/>
          </p:nvCxnSpPr>
          <p:spPr>
            <a:xfrm>
              <a:off x="1418989" y="2708920"/>
              <a:ext cx="996226" cy="1623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endCxn id="37" idx="1"/>
            </p:cNvCxnSpPr>
            <p:nvPr/>
          </p:nvCxnSpPr>
          <p:spPr>
            <a:xfrm>
              <a:off x="1500641" y="5241444"/>
              <a:ext cx="914574" cy="52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277132" y="115528"/>
              <a:ext cx="3898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従来</a:t>
              </a:r>
              <a:r>
                <a:rPr kumimoji="1" lang="en-US" altLang="ja-JP" b="1" dirty="0" smtClean="0"/>
                <a:t>(ETL/ETL</a:t>
              </a:r>
              <a:r>
                <a:rPr kumimoji="1" lang="ja-JP" altLang="en-US" b="1" dirty="0" smtClean="0"/>
                <a:t>デザイナーを使用しない</a:t>
              </a:r>
              <a:r>
                <a:rPr kumimoji="1" lang="en-US" altLang="ja-JP" b="1" dirty="0" smtClean="0"/>
                <a:t>)</a:t>
              </a:r>
            </a:p>
            <a:p>
              <a:r>
                <a:rPr kumimoji="1" lang="ja-JP" altLang="en-US" b="1" dirty="0" smtClean="0"/>
                <a:t>のバッチ開発</a:t>
              </a:r>
              <a:endParaRPr kumimoji="1" lang="ja-JP" altLang="en-US" b="1" dirty="0"/>
            </a:p>
          </p:txBody>
        </p:sp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782" y="639777"/>
              <a:ext cx="1342318" cy="1349063"/>
            </a:xfrm>
            <a:prstGeom prst="rect">
              <a:avLst/>
            </a:prstGeom>
          </p:spPr>
        </p:pic>
        <p:sp>
          <p:nvSpPr>
            <p:cNvPr id="28" name="正方形/長方形 27"/>
            <p:cNvSpPr/>
            <p:nvPr/>
          </p:nvSpPr>
          <p:spPr>
            <a:xfrm>
              <a:off x="4665809" y="485168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665809" y="3933762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151383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4665808" y="2097912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6008126" y="2502692"/>
              <a:ext cx="868130" cy="195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50" idx="3"/>
            </p:cNvCxnSpPr>
            <p:nvPr/>
          </p:nvCxnSpPr>
          <p:spPr>
            <a:xfrm flipV="1">
              <a:off x="6006885" y="2997914"/>
              <a:ext cx="1020624" cy="422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29" idx="3"/>
            </p:cNvCxnSpPr>
            <p:nvPr/>
          </p:nvCxnSpPr>
          <p:spPr>
            <a:xfrm flipV="1">
              <a:off x="6008126" y="2780928"/>
              <a:ext cx="2020258" cy="15576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436096" y="8035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設計・実装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989617" y="29979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29427" y="38000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設定</a:t>
              </a:r>
              <a:endParaRPr kumimoji="1" lang="ja-JP" altLang="en-US" sz="1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524328" y="4581128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設定ファイル</a:t>
              </a:r>
              <a:endParaRPr lang="ja-JP" altLang="en-US" sz="1400" dirty="0"/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8028384" y="3674011"/>
              <a:ext cx="0" cy="9071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8153711" y="38924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62600" y="107340"/>
              <a:ext cx="415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ETL/ETL</a:t>
              </a:r>
              <a:r>
                <a:rPr kumimoji="1" lang="ja-JP" altLang="en-US" b="1" dirty="0" smtClean="0"/>
                <a:t>デザイナーを使用したバッチ開発</a:t>
              </a:r>
              <a:endParaRPr kumimoji="1" lang="ja-JP" altLang="en-US" b="1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5951765" y="223614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読込</a:t>
              </a:r>
              <a:endParaRPr kumimoji="1" lang="ja-JP" altLang="en-US" sz="1200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4139952" y="300194"/>
              <a:ext cx="72008" cy="5217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右矢印 52"/>
            <p:cNvSpPr/>
            <p:nvPr/>
          </p:nvSpPr>
          <p:spPr>
            <a:xfrm>
              <a:off x="3813027" y="1149015"/>
              <a:ext cx="72585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7247127" y="1714882"/>
              <a:ext cx="170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ETL</a:t>
              </a:r>
              <a:r>
                <a:rPr lang="ja-JP" altLang="en-US" dirty="0" smtClean="0"/>
                <a:t>デザイナー</a:t>
              </a:r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415215" y="301311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Java</a:t>
              </a:r>
            </a:p>
            <a:p>
              <a:r>
                <a:rPr lang="en-US" altLang="ja-JP" sz="1400" dirty="0" smtClean="0"/>
                <a:t>(Reader</a:t>
              </a:r>
              <a:r>
                <a:rPr lang="ja-JP" altLang="en-US" sz="1400" dirty="0" err="1" smtClean="0"/>
                <a:t>、</a:t>
              </a:r>
              <a:endParaRPr lang="en-US" altLang="ja-JP" sz="1400" dirty="0" smtClean="0"/>
            </a:p>
            <a:p>
              <a:r>
                <a:rPr lang="en-US" altLang="ja-JP" sz="1400" dirty="0" smtClean="0"/>
                <a:t>Writer</a:t>
              </a:r>
              <a:r>
                <a:rPr lang="ja-JP" altLang="en-US" sz="1400" dirty="0" smtClean="0"/>
                <a:t>等</a:t>
              </a:r>
              <a:r>
                <a:rPr lang="en-US" altLang="ja-JP" sz="1400" dirty="0" smtClean="0"/>
                <a:t>)</a:t>
              </a:r>
              <a:endParaRPr lang="ja-JP" altLang="en-US" sz="1400" dirty="0"/>
            </a:p>
          </p:txBody>
        </p:sp>
        <p:cxnSp>
          <p:nvCxnSpPr>
            <p:cNvPr id="48" name="直線矢印コネクタ 47"/>
            <p:cNvCxnSpPr>
              <a:endCxn id="43" idx="1"/>
            </p:cNvCxnSpPr>
            <p:nvPr/>
          </p:nvCxnSpPr>
          <p:spPr>
            <a:xfrm>
              <a:off x="1426221" y="2513143"/>
              <a:ext cx="988994" cy="904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4667050" y="3015837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52" name="直線矢印コネクタ 51"/>
            <p:cNvCxnSpPr>
              <a:stCxn id="28" idx="3"/>
            </p:cNvCxnSpPr>
            <p:nvPr/>
          </p:nvCxnSpPr>
          <p:spPr>
            <a:xfrm flipV="1">
              <a:off x="6008126" y="2997914"/>
              <a:ext cx="2020258" cy="22585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6084186" y="45648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5868144" y="1714882"/>
              <a:ext cx="1140856" cy="706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5951765" y="1320486"/>
              <a:ext cx="1742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処理</a:t>
              </a:r>
              <a:r>
                <a:rPr lang="ja-JP" altLang="en-US" sz="1200" dirty="0" smtClean="0"/>
                <a:t>フロー</a:t>
              </a:r>
              <a:r>
                <a:rPr lang="ja-JP" altLang="en-US" sz="1200" dirty="0"/>
                <a:t>の</a:t>
              </a:r>
              <a:r>
                <a:rPr lang="ja-JP" altLang="en-US" sz="1200" dirty="0" smtClean="0"/>
                <a:t>追加・編集</a:t>
              </a:r>
              <a:endParaRPr kumimoji="1" lang="ja-JP" altLang="en-US" sz="12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42379" y="6226439"/>
              <a:ext cx="323933" cy="2880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2114504" y="6185789"/>
              <a:ext cx="167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：作成するもの</a:t>
              </a:r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208526" y="6210384"/>
              <a:ext cx="323933" cy="2880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492690" y="6169734"/>
              <a:ext cx="416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ETL/ETL</a:t>
              </a:r>
              <a:r>
                <a:rPr kumimoji="1" lang="ja-JP" altLang="en-US" dirty="0" smtClean="0"/>
                <a:t>デザイナーが用意しているもの</a:t>
              </a:r>
              <a:endParaRPr kumimoji="1" lang="ja-JP" altLang="en-US" dirty="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826" y="618965"/>
              <a:ext cx="1369875" cy="136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18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434094" y="3346134"/>
            <a:ext cx="5402449" cy="2859820"/>
          </a:xfrm>
          <a:prstGeom prst="roundRect">
            <a:avLst>
              <a:gd name="adj" fmla="val 8192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" y="672449"/>
            <a:ext cx="1342318" cy="13490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22204" y="507169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/>
              <a:t>（</a:t>
            </a:r>
            <a:r>
              <a:rPr lang="ja-JP" altLang="en-US" sz="1400" dirty="0" smtClean="0"/>
              <a:t>データ</a:t>
            </a:r>
            <a:r>
              <a:rPr lang="ja-JP" altLang="en-US" sz="1400" dirty="0"/>
              <a:t>項目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483094" y="505247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SQL</a:t>
            </a:r>
          </a:p>
          <a:p>
            <a:r>
              <a:rPr lang="ja-JP" altLang="en-US" sz="1400" dirty="0"/>
              <a:t>（変換仕様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1" y="2210165"/>
            <a:ext cx="2032041" cy="1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30096" y="2293689"/>
            <a:ext cx="1342318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テンプレート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ja-JP" altLang="en-US" sz="1400" dirty="0"/>
              <a:t>処理</a:t>
            </a:r>
            <a:r>
              <a:rPr lang="ja-JP" altLang="en-US" sz="1400" dirty="0" smtClean="0"/>
              <a:t>フロー）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cxnSp>
        <p:nvCxnSpPr>
          <p:cNvPr id="7" name="直線矢印コネクタ 6"/>
          <p:cNvCxnSpPr>
            <a:stCxn id="6" idx="3"/>
          </p:cNvCxnSpPr>
          <p:nvPr/>
        </p:nvCxnSpPr>
        <p:spPr>
          <a:xfrm>
            <a:off x="1872414" y="2698469"/>
            <a:ext cx="23395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8" idx="3"/>
          </p:cNvCxnSpPr>
          <p:nvPr/>
        </p:nvCxnSpPr>
        <p:spPr>
          <a:xfrm flipV="1">
            <a:off x="1912090" y="2698469"/>
            <a:ext cx="3924453" cy="1295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0"/>
          </p:cNvCxnSpPr>
          <p:nvPr/>
        </p:nvCxnSpPr>
        <p:spPr>
          <a:xfrm flipV="1">
            <a:off x="3154253" y="2847419"/>
            <a:ext cx="2682290" cy="2205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52320" y="2570420"/>
            <a:ext cx="1258767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/>
              <a:t>JOB</a:t>
            </a:r>
            <a:r>
              <a:rPr lang="ja-JP" altLang="en-US" sz="1400" dirty="0" smtClean="0"/>
              <a:t>定義ファイル</a:t>
            </a:r>
            <a:endParaRPr lang="ja-JP" altLang="en-US" sz="1400" dirty="0"/>
          </a:p>
        </p:txBody>
      </p:sp>
      <p:cxnSp>
        <p:nvCxnSpPr>
          <p:cNvPr id="14" name="直線矢印コネクタ 13"/>
          <p:cNvCxnSpPr>
            <a:stCxn id="5" idx="3"/>
            <a:endCxn id="13" idx="1"/>
          </p:cNvCxnSpPr>
          <p:nvPr/>
        </p:nvCxnSpPr>
        <p:spPr>
          <a:xfrm flipV="1">
            <a:off x="6329712" y="2975200"/>
            <a:ext cx="1122608" cy="1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72255" y="3589019"/>
            <a:ext cx="1339835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Java</a:t>
            </a:r>
          </a:p>
          <a:p>
            <a:r>
              <a:rPr lang="en-US" altLang="ja-JP" sz="1400" dirty="0"/>
              <a:t>(Reader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Writer</a:t>
            </a:r>
            <a:r>
              <a:rPr lang="ja-JP" altLang="en-US" sz="1400" dirty="0"/>
              <a:t>等</a:t>
            </a:r>
            <a:r>
              <a:rPr lang="en-US" altLang="ja-JP" sz="1400" dirty="0"/>
              <a:t>)</a:t>
            </a:r>
            <a:endParaRPr lang="ja-JP" altLang="en-US" sz="1400" dirty="0"/>
          </a:p>
          <a:p>
            <a:endParaRPr lang="en-US" altLang="ja-JP" sz="1400" dirty="0" smtClean="0"/>
          </a:p>
        </p:txBody>
      </p:sp>
      <p:cxnSp>
        <p:nvCxnSpPr>
          <p:cNvPr id="19" name="直線矢印コネクタ 18"/>
          <p:cNvCxnSpPr>
            <a:stCxn id="3" idx="0"/>
          </p:cNvCxnSpPr>
          <p:nvPr/>
        </p:nvCxnSpPr>
        <p:spPr>
          <a:xfrm flipV="1">
            <a:off x="4793363" y="2976704"/>
            <a:ext cx="1043180" cy="20949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627059" y="1654763"/>
            <a:ext cx="3037271" cy="7771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8327" y="1562563"/>
            <a:ext cx="189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②処理フロー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追加・編集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64160" y="2421470"/>
            <a:ext cx="6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①読込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4070" y="527259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③</a:t>
            </a:r>
            <a:r>
              <a:rPr lang="en-US" altLang="ja-JP" sz="1200" dirty="0" smtClean="0"/>
              <a:t>Bean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SQL</a:t>
            </a:r>
            <a:r>
              <a:rPr lang="ja-JP" altLang="en-US" sz="1200" dirty="0" smtClean="0"/>
              <a:t>の作成と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プロパティパネル</a:t>
            </a:r>
            <a:r>
              <a:rPr kumimoji="1" lang="ja-JP" altLang="en-US" sz="1200" dirty="0"/>
              <a:t>で</a:t>
            </a:r>
            <a:r>
              <a:rPr kumimoji="1" lang="ja-JP" altLang="en-US" sz="1200" dirty="0" smtClean="0"/>
              <a:t>の設定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46749" y="27151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④出力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921558" y="852469"/>
            <a:ext cx="217862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395856" y="6724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⑤実行</a:t>
            </a:r>
            <a:endParaRPr lang="en-US" altLang="ja-JP" sz="1200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4211960" y="404664"/>
            <a:ext cx="1252561" cy="807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/>
              <a:t>C:\ &gt;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211959" y="301614"/>
            <a:ext cx="1252561" cy="875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855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48680"/>
            <a:ext cx="1224136" cy="123028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32142" y="2396249"/>
            <a:ext cx="1463594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Bean</a:t>
            </a:r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データ</a:t>
            </a:r>
            <a:r>
              <a:rPr lang="ja-JP" altLang="en-US" dirty="0"/>
              <a:t>構造</a:t>
            </a:r>
            <a:r>
              <a:rPr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2142" y="4149080"/>
            <a:ext cx="1463594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</a:t>
            </a:r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/>
              <a:t>変換仕様</a:t>
            </a:r>
            <a:r>
              <a:rPr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372200" y="2564904"/>
            <a:ext cx="1280750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ジョブ定義ファイル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23828" y="50878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ELT</a:t>
            </a:r>
            <a:r>
              <a:rPr lang="ja-JP" altLang="en-US" dirty="0" smtClean="0"/>
              <a:t>デザイナーで</a:t>
            </a:r>
            <a:endParaRPr lang="en-US" altLang="ja-JP" dirty="0" smtClean="0"/>
          </a:p>
          <a:p>
            <a:r>
              <a:rPr lang="ja-JP" altLang="en-US" dirty="0" smtClean="0"/>
              <a:t>ジョブ定義を作成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11728" y="3640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設計・実装</a:t>
            </a:r>
            <a:endParaRPr kumimoji="1" lang="ja-JP" alt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66" y="3156822"/>
            <a:ext cx="2314695" cy="17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矢印コネクタ 3"/>
          <p:cNvCxnSpPr>
            <a:stCxn id="6" idx="3"/>
          </p:cNvCxnSpPr>
          <p:nvPr/>
        </p:nvCxnSpPr>
        <p:spPr>
          <a:xfrm>
            <a:off x="2195736" y="3080325"/>
            <a:ext cx="2520280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2195736" y="4029986"/>
            <a:ext cx="2520280" cy="8031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269194" y="4152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09006" y="3309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236161" y="4029986"/>
            <a:ext cx="99202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421593" y="2858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961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0704"/>
            <a:ext cx="8100392" cy="372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444208" y="3789040"/>
            <a:ext cx="208823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3563888" y="2708920"/>
            <a:ext cx="2520280" cy="1296144"/>
          </a:xfrm>
          <a:prstGeom prst="wedgeRoundRectCallout">
            <a:avLst>
              <a:gd name="adj1" fmla="val 62911"/>
              <a:gd name="adj2" fmla="val -179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図形のない場所をクリックし、</a:t>
            </a:r>
            <a:r>
              <a:rPr lang="ja-JP" altLang="en-US" dirty="0" smtClean="0"/>
              <a:t>「</a:t>
            </a:r>
            <a:r>
              <a:rPr lang="en-US" altLang="ja-JP" dirty="0" smtClean="0"/>
              <a:t>Job_1</a:t>
            </a:r>
            <a:r>
              <a:rPr lang="ja-JP" altLang="en-US" dirty="0" smtClean="0"/>
              <a:t>」と表示される状態にする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798809" y="4653136"/>
            <a:ext cx="2520280" cy="648072"/>
          </a:xfrm>
          <a:prstGeom prst="wedgeRoundRectCallout">
            <a:avLst>
              <a:gd name="adj1" fmla="val 28357"/>
              <a:gd name="adj2" fmla="val -1220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の名前を設定する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32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11" y="2807877"/>
            <a:ext cx="2457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476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029015" y="2932793"/>
            <a:ext cx="963699" cy="551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52567" y="3806725"/>
            <a:ext cx="2427497" cy="540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7981" y="3620156"/>
            <a:ext cx="312161" cy="37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2308" y="250010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smtClean="0"/>
              <a:t>Properties</a:t>
            </a:r>
            <a:r>
              <a:rPr lang="ja-JP" altLang="en-US" sz="1400" i="1" dirty="0" smtClean="0"/>
              <a:t>タブ</a:t>
            </a:r>
            <a:endParaRPr lang="en-US" altLang="ja-JP" sz="1400" i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3769" y="401403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入力欄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追加</a:t>
            </a:r>
            <a:endParaRPr kumimoji="1" lang="ja-JP" altLang="en-US" sz="1400" i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11912" y="3292028"/>
            <a:ext cx="166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キー名</a:t>
            </a:r>
            <a:r>
              <a:rPr lang="ja-JP" altLang="en-US" sz="1400" i="1" dirty="0" smtClean="0"/>
              <a:t>と</a:t>
            </a:r>
            <a:r>
              <a:rPr lang="ja-JP" altLang="en-US" sz="1400" i="1" dirty="0"/>
              <a:t>値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入力</a:t>
            </a:r>
            <a:endParaRPr kumimoji="1" lang="ja-JP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5904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434094" y="3346134"/>
            <a:ext cx="5402449" cy="2859820"/>
          </a:xfrm>
          <a:prstGeom prst="roundRect">
            <a:avLst>
              <a:gd name="adj" fmla="val 8192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" y="672449"/>
            <a:ext cx="1342318" cy="13490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381811" y="5032827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/>
              <a:t>（</a:t>
            </a:r>
            <a:r>
              <a:rPr lang="ja-JP" altLang="en-US" sz="1400" dirty="0" smtClean="0"/>
              <a:t>データ</a:t>
            </a:r>
            <a:r>
              <a:rPr lang="ja-JP" altLang="en-US" sz="1400" dirty="0"/>
              <a:t>項目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941651" y="5032827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SQL</a:t>
            </a:r>
          </a:p>
          <a:p>
            <a:r>
              <a:rPr lang="ja-JP" altLang="en-US" sz="1400" dirty="0"/>
              <a:t>（変換仕様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1" y="2210165"/>
            <a:ext cx="2032041" cy="1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30096" y="2293689"/>
            <a:ext cx="1342318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テンプレート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ja-JP" altLang="en-US" sz="1400" dirty="0"/>
              <a:t>処理</a:t>
            </a:r>
            <a:r>
              <a:rPr lang="ja-JP" altLang="en-US" sz="1400" dirty="0" smtClean="0"/>
              <a:t>フロー）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cxnSp>
        <p:nvCxnSpPr>
          <p:cNvPr id="7" name="直線矢印コネクタ 6"/>
          <p:cNvCxnSpPr>
            <a:stCxn id="6" idx="3"/>
          </p:cNvCxnSpPr>
          <p:nvPr/>
        </p:nvCxnSpPr>
        <p:spPr>
          <a:xfrm>
            <a:off x="1872414" y="2698469"/>
            <a:ext cx="23395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8" idx="3"/>
          </p:cNvCxnSpPr>
          <p:nvPr/>
        </p:nvCxnSpPr>
        <p:spPr>
          <a:xfrm flipV="1">
            <a:off x="1912090" y="2698469"/>
            <a:ext cx="3924453" cy="1295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0"/>
          </p:cNvCxnSpPr>
          <p:nvPr/>
        </p:nvCxnSpPr>
        <p:spPr>
          <a:xfrm flipV="1">
            <a:off x="3612810" y="2884410"/>
            <a:ext cx="2223733" cy="21484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52320" y="2570420"/>
            <a:ext cx="1258767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/>
              <a:t>JOB</a:t>
            </a:r>
            <a:r>
              <a:rPr lang="ja-JP" altLang="en-US" sz="1400" dirty="0" smtClean="0"/>
              <a:t>定義ファイル</a:t>
            </a:r>
            <a:endParaRPr lang="ja-JP" altLang="en-US" sz="1400" dirty="0"/>
          </a:p>
        </p:txBody>
      </p:sp>
      <p:cxnSp>
        <p:nvCxnSpPr>
          <p:cNvPr id="14" name="直線矢印コネクタ 13"/>
          <p:cNvCxnSpPr>
            <a:stCxn id="5" idx="3"/>
            <a:endCxn id="13" idx="1"/>
          </p:cNvCxnSpPr>
          <p:nvPr/>
        </p:nvCxnSpPr>
        <p:spPr>
          <a:xfrm flipV="1">
            <a:off x="6329712" y="2975200"/>
            <a:ext cx="1122608" cy="1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72255" y="3589019"/>
            <a:ext cx="1339835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Java</a:t>
            </a:r>
          </a:p>
          <a:p>
            <a:r>
              <a:rPr lang="en-US" altLang="ja-JP" sz="1400" dirty="0"/>
              <a:t>(Reader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Writer</a:t>
            </a:r>
            <a:r>
              <a:rPr lang="ja-JP" altLang="en-US" sz="1400" dirty="0"/>
              <a:t>等</a:t>
            </a:r>
            <a:r>
              <a:rPr lang="en-US" altLang="ja-JP" sz="1400" dirty="0"/>
              <a:t>)</a:t>
            </a:r>
            <a:endParaRPr lang="ja-JP" altLang="en-US" sz="1400" dirty="0"/>
          </a:p>
          <a:p>
            <a:endParaRPr lang="en-US" altLang="ja-JP" sz="1400" dirty="0" smtClean="0"/>
          </a:p>
        </p:txBody>
      </p:sp>
      <p:cxnSp>
        <p:nvCxnSpPr>
          <p:cNvPr id="19" name="直線矢印コネクタ 18"/>
          <p:cNvCxnSpPr>
            <a:stCxn id="3" idx="0"/>
          </p:cNvCxnSpPr>
          <p:nvPr/>
        </p:nvCxnSpPr>
        <p:spPr>
          <a:xfrm flipV="1">
            <a:off x="5052970" y="3044728"/>
            <a:ext cx="783573" cy="19880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627059" y="1654763"/>
            <a:ext cx="3037271" cy="7771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8327" y="1562563"/>
            <a:ext cx="2795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②処理フロー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追加・編集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39752" y="2348880"/>
            <a:ext cx="955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①読込</a:t>
            </a:r>
            <a:endParaRPr kumimoji="1" lang="ja-JP" altLang="en-US" sz="1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4070" y="5272592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③</a:t>
            </a:r>
            <a:r>
              <a:rPr lang="en-US" altLang="ja-JP" sz="1600" dirty="0" smtClean="0"/>
              <a:t>Bean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SQL</a:t>
            </a:r>
            <a:r>
              <a:rPr lang="ja-JP" altLang="en-US" sz="1600" dirty="0" smtClean="0"/>
              <a:t>の作成と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プロパティパネル</a:t>
            </a:r>
            <a:r>
              <a:rPr kumimoji="1" lang="ja-JP" altLang="en-US" sz="1600" dirty="0"/>
              <a:t>で</a:t>
            </a:r>
            <a:r>
              <a:rPr kumimoji="1" lang="ja-JP" altLang="en-US" sz="1600" dirty="0" smtClean="0"/>
              <a:t>の設定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44208" y="26369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④出力</a:t>
            </a:r>
            <a:endParaRPr kumimoji="1" lang="ja-JP" altLang="en-US" sz="1600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921558" y="852469"/>
            <a:ext cx="217862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395856" y="67244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⑤実行</a:t>
            </a:r>
            <a:endParaRPr lang="en-US" altLang="ja-JP" sz="1600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4211960" y="404664"/>
            <a:ext cx="1252561" cy="807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/>
              <a:t>C:\ &gt;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211959" y="301614"/>
            <a:ext cx="1252561" cy="875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08327" y="2210165"/>
            <a:ext cx="1211545" cy="781967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434094" y="3346134"/>
            <a:ext cx="5402449" cy="2859820"/>
          </a:xfrm>
          <a:prstGeom prst="roundRect">
            <a:avLst>
              <a:gd name="adj" fmla="val 8192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" y="672449"/>
            <a:ext cx="1342318" cy="13490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22204" y="507169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/>
              <a:t>（</a:t>
            </a:r>
            <a:r>
              <a:rPr lang="ja-JP" altLang="en-US" sz="1400" dirty="0" smtClean="0"/>
              <a:t>データ</a:t>
            </a:r>
            <a:r>
              <a:rPr lang="ja-JP" altLang="en-US" sz="1400" dirty="0"/>
              <a:t>項目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483094" y="505247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SQL</a:t>
            </a:r>
          </a:p>
          <a:p>
            <a:r>
              <a:rPr lang="ja-JP" altLang="en-US" sz="1400" dirty="0"/>
              <a:t>（変換仕様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1" y="2210165"/>
            <a:ext cx="2032041" cy="1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30096" y="2293689"/>
            <a:ext cx="1342318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テンプレート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ja-JP" altLang="en-US" sz="1400" dirty="0"/>
              <a:t>処理</a:t>
            </a:r>
            <a:r>
              <a:rPr lang="ja-JP" altLang="en-US" sz="1400" dirty="0" smtClean="0"/>
              <a:t>フロー）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cxnSp>
        <p:nvCxnSpPr>
          <p:cNvPr id="7" name="直線矢印コネクタ 6"/>
          <p:cNvCxnSpPr>
            <a:stCxn id="6" idx="3"/>
          </p:cNvCxnSpPr>
          <p:nvPr/>
        </p:nvCxnSpPr>
        <p:spPr>
          <a:xfrm>
            <a:off x="1872414" y="2698469"/>
            <a:ext cx="23395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8" idx="3"/>
          </p:cNvCxnSpPr>
          <p:nvPr/>
        </p:nvCxnSpPr>
        <p:spPr>
          <a:xfrm flipV="1">
            <a:off x="1912090" y="2698469"/>
            <a:ext cx="3924453" cy="1295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0"/>
          </p:cNvCxnSpPr>
          <p:nvPr/>
        </p:nvCxnSpPr>
        <p:spPr>
          <a:xfrm flipV="1">
            <a:off x="3154253" y="2847419"/>
            <a:ext cx="2682290" cy="2205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52320" y="2570420"/>
            <a:ext cx="1258767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/>
              <a:t>JOB</a:t>
            </a:r>
            <a:r>
              <a:rPr lang="ja-JP" altLang="en-US" sz="1400" dirty="0" smtClean="0"/>
              <a:t>定義ファイル</a:t>
            </a:r>
            <a:endParaRPr lang="ja-JP" altLang="en-US" sz="1400" dirty="0"/>
          </a:p>
        </p:txBody>
      </p:sp>
      <p:cxnSp>
        <p:nvCxnSpPr>
          <p:cNvPr id="14" name="直線矢印コネクタ 13"/>
          <p:cNvCxnSpPr>
            <a:stCxn id="5" idx="3"/>
            <a:endCxn id="13" idx="1"/>
          </p:cNvCxnSpPr>
          <p:nvPr/>
        </p:nvCxnSpPr>
        <p:spPr>
          <a:xfrm flipV="1">
            <a:off x="6329712" y="2975200"/>
            <a:ext cx="1122608" cy="1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72255" y="3589019"/>
            <a:ext cx="1339835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Java</a:t>
            </a:r>
          </a:p>
          <a:p>
            <a:r>
              <a:rPr lang="en-US" altLang="ja-JP" sz="1400" dirty="0"/>
              <a:t>(Reader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Writer</a:t>
            </a:r>
            <a:r>
              <a:rPr lang="ja-JP" altLang="en-US" sz="1400" dirty="0"/>
              <a:t>等</a:t>
            </a:r>
            <a:r>
              <a:rPr lang="en-US" altLang="ja-JP" sz="1400" dirty="0"/>
              <a:t>)</a:t>
            </a:r>
            <a:endParaRPr lang="ja-JP" altLang="en-US" sz="1400" dirty="0"/>
          </a:p>
          <a:p>
            <a:endParaRPr lang="en-US" altLang="ja-JP" sz="1400" dirty="0" smtClean="0"/>
          </a:p>
        </p:txBody>
      </p:sp>
      <p:cxnSp>
        <p:nvCxnSpPr>
          <p:cNvPr id="19" name="直線矢印コネクタ 18"/>
          <p:cNvCxnSpPr>
            <a:stCxn id="3" idx="0"/>
          </p:cNvCxnSpPr>
          <p:nvPr/>
        </p:nvCxnSpPr>
        <p:spPr>
          <a:xfrm flipV="1">
            <a:off x="4793363" y="2976704"/>
            <a:ext cx="1043180" cy="20949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627059" y="1654763"/>
            <a:ext cx="3037271" cy="7771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8327" y="1562563"/>
            <a:ext cx="189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②処理フロー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追加・編集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64160" y="2421470"/>
            <a:ext cx="6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①読込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4070" y="527259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③</a:t>
            </a:r>
            <a:r>
              <a:rPr lang="en-US" altLang="ja-JP" sz="1200" dirty="0" smtClean="0"/>
              <a:t>Bean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SQL</a:t>
            </a:r>
            <a:r>
              <a:rPr lang="ja-JP" altLang="en-US" sz="1200" dirty="0" smtClean="0"/>
              <a:t>の作成と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プロパティパネル</a:t>
            </a:r>
            <a:r>
              <a:rPr kumimoji="1" lang="ja-JP" altLang="en-US" sz="1200" dirty="0"/>
              <a:t>で</a:t>
            </a:r>
            <a:r>
              <a:rPr kumimoji="1" lang="ja-JP" altLang="en-US" sz="1200" dirty="0" smtClean="0"/>
              <a:t>の設定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46749" y="27151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④出力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921558" y="852469"/>
            <a:ext cx="217862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395856" y="6724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⑤実行</a:t>
            </a:r>
            <a:endParaRPr lang="en-US" altLang="ja-JP" sz="1200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4211960" y="404664"/>
            <a:ext cx="1252561" cy="807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/>
              <a:t>C:\ &gt;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211959" y="301614"/>
            <a:ext cx="1252561" cy="875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/>
          </a:p>
        </p:txBody>
      </p:sp>
      <p:sp>
        <p:nvSpPr>
          <p:cNvPr id="24" name="正方形/長方形 23"/>
          <p:cNvSpPr/>
          <p:nvPr/>
        </p:nvSpPr>
        <p:spPr>
          <a:xfrm>
            <a:off x="2193966" y="1263779"/>
            <a:ext cx="1928238" cy="781967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434094" y="3346134"/>
            <a:ext cx="5402449" cy="2859820"/>
          </a:xfrm>
          <a:prstGeom prst="roundRect">
            <a:avLst>
              <a:gd name="adj" fmla="val 8192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" y="672449"/>
            <a:ext cx="1342318" cy="13490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22204" y="507169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/>
              <a:t>（</a:t>
            </a:r>
            <a:r>
              <a:rPr lang="ja-JP" altLang="en-US" sz="1400" dirty="0" smtClean="0"/>
              <a:t>データ</a:t>
            </a:r>
            <a:r>
              <a:rPr lang="ja-JP" altLang="en-US" sz="1400" dirty="0"/>
              <a:t>項目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483094" y="505247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SQL</a:t>
            </a:r>
          </a:p>
          <a:p>
            <a:r>
              <a:rPr lang="ja-JP" altLang="en-US" sz="1400" dirty="0"/>
              <a:t>（変換仕様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1" y="2210165"/>
            <a:ext cx="2032041" cy="1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30096" y="2293689"/>
            <a:ext cx="1342318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テンプレート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ja-JP" altLang="en-US" sz="1400" dirty="0"/>
              <a:t>処理</a:t>
            </a:r>
            <a:r>
              <a:rPr lang="ja-JP" altLang="en-US" sz="1400" dirty="0" smtClean="0"/>
              <a:t>フロー）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cxnSp>
        <p:nvCxnSpPr>
          <p:cNvPr id="7" name="直線矢印コネクタ 6"/>
          <p:cNvCxnSpPr>
            <a:stCxn id="6" idx="3"/>
          </p:cNvCxnSpPr>
          <p:nvPr/>
        </p:nvCxnSpPr>
        <p:spPr>
          <a:xfrm>
            <a:off x="1872414" y="2698469"/>
            <a:ext cx="23395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8" idx="3"/>
          </p:cNvCxnSpPr>
          <p:nvPr/>
        </p:nvCxnSpPr>
        <p:spPr>
          <a:xfrm flipV="1">
            <a:off x="1912090" y="2698469"/>
            <a:ext cx="3924453" cy="1295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0"/>
          </p:cNvCxnSpPr>
          <p:nvPr/>
        </p:nvCxnSpPr>
        <p:spPr>
          <a:xfrm flipV="1">
            <a:off x="3154253" y="2847419"/>
            <a:ext cx="2682290" cy="2205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52320" y="2570420"/>
            <a:ext cx="1258767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/>
              <a:t>JOB</a:t>
            </a:r>
            <a:r>
              <a:rPr lang="ja-JP" altLang="en-US" sz="1400" dirty="0" smtClean="0"/>
              <a:t>定義ファイル</a:t>
            </a:r>
            <a:endParaRPr lang="ja-JP" altLang="en-US" sz="1400" dirty="0"/>
          </a:p>
        </p:txBody>
      </p:sp>
      <p:cxnSp>
        <p:nvCxnSpPr>
          <p:cNvPr id="14" name="直線矢印コネクタ 13"/>
          <p:cNvCxnSpPr>
            <a:stCxn id="5" idx="3"/>
            <a:endCxn id="13" idx="1"/>
          </p:cNvCxnSpPr>
          <p:nvPr/>
        </p:nvCxnSpPr>
        <p:spPr>
          <a:xfrm flipV="1">
            <a:off x="6329712" y="2975200"/>
            <a:ext cx="1122608" cy="1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72255" y="3589019"/>
            <a:ext cx="1339835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Java</a:t>
            </a:r>
          </a:p>
          <a:p>
            <a:r>
              <a:rPr lang="en-US" altLang="ja-JP" sz="1400" dirty="0"/>
              <a:t>(Reader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Writer</a:t>
            </a:r>
            <a:r>
              <a:rPr lang="ja-JP" altLang="en-US" sz="1400" dirty="0"/>
              <a:t>等</a:t>
            </a:r>
            <a:r>
              <a:rPr lang="en-US" altLang="ja-JP" sz="1400" dirty="0"/>
              <a:t>)</a:t>
            </a:r>
            <a:endParaRPr lang="ja-JP" altLang="en-US" sz="1400" dirty="0"/>
          </a:p>
          <a:p>
            <a:endParaRPr lang="en-US" altLang="ja-JP" sz="1400" dirty="0" smtClean="0"/>
          </a:p>
        </p:txBody>
      </p:sp>
      <p:cxnSp>
        <p:nvCxnSpPr>
          <p:cNvPr id="19" name="直線矢印コネクタ 18"/>
          <p:cNvCxnSpPr>
            <a:stCxn id="3" idx="0"/>
          </p:cNvCxnSpPr>
          <p:nvPr/>
        </p:nvCxnSpPr>
        <p:spPr>
          <a:xfrm flipV="1">
            <a:off x="4793363" y="2976704"/>
            <a:ext cx="1043180" cy="20949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627059" y="1654763"/>
            <a:ext cx="3037271" cy="7771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8327" y="1562563"/>
            <a:ext cx="189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②処理フロー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追加・編集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64160" y="2421470"/>
            <a:ext cx="6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①読込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4070" y="527259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③</a:t>
            </a:r>
            <a:r>
              <a:rPr lang="en-US" altLang="ja-JP" sz="1200" dirty="0" smtClean="0"/>
              <a:t>Bean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SQL</a:t>
            </a:r>
            <a:r>
              <a:rPr lang="ja-JP" altLang="en-US" sz="1200" dirty="0" smtClean="0"/>
              <a:t>の作成と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プロパティパネル</a:t>
            </a:r>
            <a:r>
              <a:rPr kumimoji="1" lang="ja-JP" altLang="en-US" sz="1200" dirty="0"/>
              <a:t>で</a:t>
            </a:r>
            <a:r>
              <a:rPr kumimoji="1" lang="ja-JP" altLang="en-US" sz="1200" dirty="0" smtClean="0"/>
              <a:t>の設定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46749" y="27151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④出力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921558" y="852469"/>
            <a:ext cx="217862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395856" y="6724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⑤実行</a:t>
            </a:r>
            <a:endParaRPr lang="en-US" altLang="ja-JP" sz="1200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4211960" y="404664"/>
            <a:ext cx="1252561" cy="807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/>
              <a:t>C:\ &gt;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211959" y="301614"/>
            <a:ext cx="1252561" cy="875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/>
          </a:p>
        </p:txBody>
      </p:sp>
      <p:sp>
        <p:nvSpPr>
          <p:cNvPr id="24" name="正方形/長方形 23"/>
          <p:cNvSpPr/>
          <p:nvPr/>
        </p:nvSpPr>
        <p:spPr>
          <a:xfrm>
            <a:off x="415514" y="5085494"/>
            <a:ext cx="1980342" cy="781967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434094" y="3346134"/>
            <a:ext cx="5402449" cy="2859820"/>
          </a:xfrm>
          <a:prstGeom prst="roundRect">
            <a:avLst>
              <a:gd name="adj" fmla="val 8192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" y="672449"/>
            <a:ext cx="1342318" cy="13490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22204" y="507169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/>
              <a:t>（</a:t>
            </a:r>
            <a:r>
              <a:rPr lang="ja-JP" altLang="en-US" sz="1400" dirty="0" smtClean="0"/>
              <a:t>データ</a:t>
            </a:r>
            <a:r>
              <a:rPr lang="ja-JP" altLang="en-US" sz="1400" dirty="0"/>
              <a:t>項目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483094" y="505247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SQL</a:t>
            </a:r>
          </a:p>
          <a:p>
            <a:r>
              <a:rPr lang="ja-JP" altLang="en-US" sz="1400" dirty="0"/>
              <a:t>（変換仕様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1" y="2210165"/>
            <a:ext cx="2032041" cy="1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30096" y="2293689"/>
            <a:ext cx="1342318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テンプレート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ja-JP" altLang="en-US" sz="1400" dirty="0"/>
              <a:t>処理</a:t>
            </a:r>
            <a:r>
              <a:rPr lang="ja-JP" altLang="en-US" sz="1400" dirty="0" smtClean="0"/>
              <a:t>フロー）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cxnSp>
        <p:nvCxnSpPr>
          <p:cNvPr id="7" name="直線矢印コネクタ 6"/>
          <p:cNvCxnSpPr>
            <a:stCxn id="6" idx="3"/>
          </p:cNvCxnSpPr>
          <p:nvPr/>
        </p:nvCxnSpPr>
        <p:spPr>
          <a:xfrm>
            <a:off x="1872414" y="2698469"/>
            <a:ext cx="23395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8" idx="3"/>
          </p:cNvCxnSpPr>
          <p:nvPr/>
        </p:nvCxnSpPr>
        <p:spPr>
          <a:xfrm flipV="1">
            <a:off x="1912090" y="2698469"/>
            <a:ext cx="3924453" cy="1295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0"/>
          </p:cNvCxnSpPr>
          <p:nvPr/>
        </p:nvCxnSpPr>
        <p:spPr>
          <a:xfrm flipV="1">
            <a:off x="3154253" y="2847419"/>
            <a:ext cx="2682290" cy="2205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52320" y="2570420"/>
            <a:ext cx="1258767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/>
              <a:t>JOB</a:t>
            </a:r>
            <a:r>
              <a:rPr lang="ja-JP" altLang="en-US" sz="1400" dirty="0" smtClean="0"/>
              <a:t>定義ファイル</a:t>
            </a:r>
            <a:endParaRPr lang="ja-JP" altLang="en-US" sz="1400" dirty="0"/>
          </a:p>
        </p:txBody>
      </p:sp>
      <p:cxnSp>
        <p:nvCxnSpPr>
          <p:cNvPr id="14" name="直線矢印コネクタ 13"/>
          <p:cNvCxnSpPr>
            <a:stCxn id="5" idx="3"/>
            <a:endCxn id="13" idx="1"/>
          </p:cNvCxnSpPr>
          <p:nvPr/>
        </p:nvCxnSpPr>
        <p:spPr>
          <a:xfrm flipV="1">
            <a:off x="6329712" y="2975200"/>
            <a:ext cx="1122608" cy="1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72255" y="3589019"/>
            <a:ext cx="1339835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Java</a:t>
            </a:r>
          </a:p>
          <a:p>
            <a:r>
              <a:rPr lang="en-US" altLang="ja-JP" sz="1400" dirty="0"/>
              <a:t>(Reader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Writer</a:t>
            </a:r>
            <a:r>
              <a:rPr lang="ja-JP" altLang="en-US" sz="1400" dirty="0"/>
              <a:t>等</a:t>
            </a:r>
            <a:r>
              <a:rPr lang="en-US" altLang="ja-JP" sz="1400" dirty="0"/>
              <a:t>)</a:t>
            </a:r>
            <a:endParaRPr lang="ja-JP" altLang="en-US" sz="1400" dirty="0"/>
          </a:p>
          <a:p>
            <a:endParaRPr lang="en-US" altLang="ja-JP" sz="1400" dirty="0" smtClean="0"/>
          </a:p>
        </p:txBody>
      </p:sp>
      <p:cxnSp>
        <p:nvCxnSpPr>
          <p:cNvPr id="19" name="直線矢印コネクタ 18"/>
          <p:cNvCxnSpPr>
            <a:stCxn id="3" idx="0"/>
          </p:cNvCxnSpPr>
          <p:nvPr/>
        </p:nvCxnSpPr>
        <p:spPr>
          <a:xfrm flipV="1">
            <a:off x="4793363" y="2976704"/>
            <a:ext cx="1043180" cy="20949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627059" y="1654763"/>
            <a:ext cx="3037271" cy="7771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8327" y="1562563"/>
            <a:ext cx="189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②処理フロー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追加・編集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64160" y="2421470"/>
            <a:ext cx="6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①読込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4070" y="527259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③</a:t>
            </a:r>
            <a:r>
              <a:rPr lang="en-US" altLang="ja-JP" sz="1200" dirty="0" smtClean="0"/>
              <a:t>Bean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SQL</a:t>
            </a:r>
            <a:r>
              <a:rPr lang="ja-JP" altLang="en-US" sz="1200" dirty="0" smtClean="0"/>
              <a:t>の作成と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プロパティパネル</a:t>
            </a:r>
            <a:r>
              <a:rPr kumimoji="1" lang="ja-JP" altLang="en-US" sz="1200" dirty="0"/>
              <a:t>で</a:t>
            </a:r>
            <a:r>
              <a:rPr kumimoji="1" lang="ja-JP" altLang="en-US" sz="1200" dirty="0" smtClean="0"/>
              <a:t>の設定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46749" y="27151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④出力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921558" y="852469"/>
            <a:ext cx="217862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395856" y="6724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⑤実行</a:t>
            </a:r>
            <a:endParaRPr lang="en-US" altLang="ja-JP" sz="1200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4211960" y="404664"/>
            <a:ext cx="1252561" cy="807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/>
              <a:t>C:\ &gt;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211959" y="301614"/>
            <a:ext cx="1252561" cy="875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240775" y="2559969"/>
            <a:ext cx="1211545" cy="781967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434094" y="3346134"/>
            <a:ext cx="5402449" cy="2859820"/>
          </a:xfrm>
          <a:prstGeom prst="roundRect">
            <a:avLst>
              <a:gd name="adj" fmla="val 8192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" y="672449"/>
            <a:ext cx="1342318" cy="13490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22204" y="507169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/>
              <a:t>（</a:t>
            </a:r>
            <a:r>
              <a:rPr lang="ja-JP" altLang="en-US" sz="1400" dirty="0" smtClean="0"/>
              <a:t>データ</a:t>
            </a:r>
            <a:r>
              <a:rPr lang="ja-JP" altLang="en-US" sz="1400" dirty="0"/>
              <a:t>項目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483094" y="5052478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SQL</a:t>
            </a:r>
          </a:p>
          <a:p>
            <a:r>
              <a:rPr lang="ja-JP" altLang="en-US" sz="1400" dirty="0"/>
              <a:t>（変換仕様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1" y="2210165"/>
            <a:ext cx="2032041" cy="1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30096" y="2293689"/>
            <a:ext cx="1342318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テンプレート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ja-JP" altLang="en-US" sz="1400" dirty="0"/>
              <a:t>処理</a:t>
            </a:r>
            <a:r>
              <a:rPr lang="ja-JP" altLang="en-US" sz="1400" dirty="0" smtClean="0"/>
              <a:t>フロー）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cxnSp>
        <p:nvCxnSpPr>
          <p:cNvPr id="7" name="直線矢印コネクタ 6"/>
          <p:cNvCxnSpPr>
            <a:stCxn id="6" idx="3"/>
          </p:cNvCxnSpPr>
          <p:nvPr/>
        </p:nvCxnSpPr>
        <p:spPr>
          <a:xfrm>
            <a:off x="1872414" y="2698469"/>
            <a:ext cx="23395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8" idx="3"/>
          </p:cNvCxnSpPr>
          <p:nvPr/>
        </p:nvCxnSpPr>
        <p:spPr>
          <a:xfrm flipV="1">
            <a:off x="1912090" y="2698469"/>
            <a:ext cx="3924453" cy="1295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0"/>
          </p:cNvCxnSpPr>
          <p:nvPr/>
        </p:nvCxnSpPr>
        <p:spPr>
          <a:xfrm flipV="1">
            <a:off x="3154253" y="2847419"/>
            <a:ext cx="2682290" cy="2205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52320" y="2570420"/>
            <a:ext cx="1258767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/>
              <a:t>JOB</a:t>
            </a:r>
            <a:r>
              <a:rPr lang="ja-JP" altLang="en-US" sz="1400" dirty="0" smtClean="0"/>
              <a:t>定義ファイル</a:t>
            </a:r>
            <a:endParaRPr lang="ja-JP" altLang="en-US" sz="1400" dirty="0"/>
          </a:p>
        </p:txBody>
      </p:sp>
      <p:cxnSp>
        <p:nvCxnSpPr>
          <p:cNvPr id="14" name="直線矢印コネクタ 13"/>
          <p:cNvCxnSpPr>
            <a:stCxn id="5" idx="3"/>
            <a:endCxn id="13" idx="1"/>
          </p:cNvCxnSpPr>
          <p:nvPr/>
        </p:nvCxnSpPr>
        <p:spPr>
          <a:xfrm flipV="1">
            <a:off x="6329712" y="2975200"/>
            <a:ext cx="1122608" cy="1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72255" y="3589019"/>
            <a:ext cx="1339835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Java</a:t>
            </a:r>
          </a:p>
          <a:p>
            <a:r>
              <a:rPr lang="en-US" altLang="ja-JP" sz="1400" dirty="0"/>
              <a:t>(Reader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Writer</a:t>
            </a:r>
            <a:r>
              <a:rPr lang="ja-JP" altLang="en-US" sz="1400" dirty="0"/>
              <a:t>等</a:t>
            </a:r>
            <a:r>
              <a:rPr lang="en-US" altLang="ja-JP" sz="1400" dirty="0"/>
              <a:t>)</a:t>
            </a:r>
            <a:endParaRPr lang="ja-JP" altLang="en-US" sz="1400" dirty="0"/>
          </a:p>
          <a:p>
            <a:endParaRPr lang="en-US" altLang="ja-JP" sz="1400" dirty="0" smtClean="0"/>
          </a:p>
        </p:txBody>
      </p:sp>
      <p:cxnSp>
        <p:nvCxnSpPr>
          <p:cNvPr id="19" name="直線矢印コネクタ 18"/>
          <p:cNvCxnSpPr>
            <a:stCxn id="3" idx="0"/>
          </p:cNvCxnSpPr>
          <p:nvPr/>
        </p:nvCxnSpPr>
        <p:spPr>
          <a:xfrm flipV="1">
            <a:off x="4793363" y="2976704"/>
            <a:ext cx="1043180" cy="20949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627059" y="1654763"/>
            <a:ext cx="3037271" cy="7771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8327" y="1562563"/>
            <a:ext cx="189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②処理フロー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追加・編集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64160" y="2421470"/>
            <a:ext cx="6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①読込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4070" y="527259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③</a:t>
            </a:r>
            <a:r>
              <a:rPr lang="en-US" altLang="ja-JP" sz="1200" dirty="0" smtClean="0"/>
              <a:t>Bean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SQL</a:t>
            </a:r>
            <a:r>
              <a:rPr lang="ja-JP" altLang="en-US" sz="1200" dirty="0" smtClean="0"/>
              <a:t>の作成と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プロパティパネル</a:t>
            </a:r>
            <a:r>
              <a:rPr kumimoji="1" lang="ja-JP" altLang="en-US" sz="1200" dirty="0"/>
              <a:t>で</a:t>
            </a:r>
            <a:r>
              <a:rPr kumimoji="1" lang="ja-JP" altLang="en-US" sz="1200" dirty="0" smtClean="0"/>
              <a:t>の設定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46749" y="27151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④出力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921558" y="852469"/>
            <a:ext cx="217862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395856" y="6724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⑤実行</a:t>
            </a:r>
            <a:endParaRPr lang="en-US" altLang="ja-JP" sz="1200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4211960" y="404664"/>
            <a:ext cx="1252561" cy="807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/>
              <a:t>C:\ &gt;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211959" y="301614"/>
            <a:ext cx="1252561" cy="875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/>
          </a:p>
        </p:txBody>
      </p:sp>
      <p:sp>
        <p:nvSpPr>
          <p:cNvPr id="24" name="正方形/長方形 23"/>
          <p:cNvSpPr/>
          <p:nvPr/>
        </p:nvSpPr>
        <p:spPr>
          <a:xfrm>
            <a:off x="2113248" y="461485"/>
            <a:ext cx="1211545" cy="781967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2" y="604837"/>
            <a:ext cx="74866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834485" y="1082421"/>
            <a:ext cx="5033659" cy="51707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922218" y="1082421"/>
            <a:ext cx="2322190" cy="517074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43608" y="1268760"/>
            <a:ext cx="959592" cy="33123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5995051" y="4149080"/>
            <a:ext cx="2195285" cy="16561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i="1" dirty="0" smtClean="0"/>
              <a:t>プロパティパネル</a:t>
            </a:r>
            <a:endParaRPr lang="en-US" altLang="ja-JP" i="1" dirty="0" smtClean="0"/>
          </a:p>
          <a:p>
            <a:r>
              <a:rPr lang="ja-JP" altLang="en-US" dirty="0"/>
              <a:t>選択した図形</a:t>
            </a:r>
            <a:r>
              <a:rPr lang="ja-JP" altLang="en-US" dirty="0" smtClean="0"/>
              <a:t>の</a:t>
            </a:r>
            <a:r>
              <a:rPr lang="en-US" altLang="ja-JP" dirty="0"/>
              <a:t>B</a:t>
            </a:r>
            <a:r>
              <a:rPr lang="en-US" altLang="ja-JP" dirty="0" smtClean="0"/>
              <a:t>ean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など</a:t>
            </a:r>
            <a:r>
              <a:rPr lang="ja-JP" altLang="en-US" dirty="0"/>
              <a:t>の項目を設定します。</a:t>
            </a:r>
            <a:endParaRPr lang="ja-JP" altLang="en-US" i="1" dirty="0"/>
          </a:p>
        </p:txBody>
      </p:sp>
      <p:sp>
        <p:nvSpPr>
          <p:cNvPr id="14" name="角丸四角形 13"/>
          <p:cNvSpPr/>
          <p:nvPr/>
        </p:nvSpPr>
        <p:spPr>
          <a:xfrm>
            <a:off x="2843808" y="2636912"/>
            <a:ext cx="2678369" cy="12019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i="1" dirty="0"/>
              <a:t>キャンバス</a:t>
            </a:r>
          </a:p>
          <a:p>
            <a:r>
              <a:rPr lang="ja-JP" altLang="en-US" dirty="0"/>
              <a:t>図形を配置</a:t>
            </a:r>
            <a:r>
              <a:rPr lang="ja-JP" altLang="en-US" dirty="0" smtClean="0"/>
              <a:t>して処理フローを作成します。</a:t>
            </a:r>
            <a:endParaRPr lang="ja-JP" altLang="en-US" i="1" dirty="0"/>
          </a:p>
        </p:txBody>
      </p:sp>
      <p:sp>
        <p:nvSpPr>
          <p:cNvPr id="15" name="角丸四角形 14"/>
          <p:cNvSpPr/>
          <p:nvPr/>
        </p:nvSpPr>
        <p:spPr>
          <a:xfrm>
            <a:off x="1043608" y="4869160"/>
            <a:ext cx="4680520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i="1" dirty="0"/>
              <a:t>パレット</a:t>
            </a:r>
          </a:p>
          <a:p>
            <a:r>
              <a:rPr lang="ja-JP" altLang="en-US" dirty="0"/>
              <a:t>配置できる図形が表示されます</a:t>
            </a:r>
            <a:r>
              <a:rPr lang="ja-JP" altLang="en-US" dirty="0" smtClean="0"/>
              <a:t>。ここからキャンバス上にドラッグ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ドロップで作成します。</a:t>
            </a:r>
            <a:endParaRPr lang="ja-JP" altLang="en-US" i="1" dirty="0"/>
          </a:p>
        </p:txBody>
      </p:sp>
      <p:cxnSp>
        <p:nvCxnSpPr>
          <p:cNvPr id="5" name="直線矢印コネクタ 4"/>
          <p:cNvCxnSpPr>
            <a:endCxn id="13" idx="2"/>
          </p:cNvCxnSpPr>
          <p:nvPr/>
        </p:nvCxnSpPr>
        <p:spPr>
          <a:xfrm flipV="1">
            <a:off x="1523404" y="4581128"/>
            <a:ext cx="0" cy="2880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-704478"/>
            <a:ext cx="8791575" cy="822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475656" y="44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84294" y="-184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108520" y="323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1329" y="1124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552" y="334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20198" y="6948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75310" y="9536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96336" y="290346"/>
            <a:ext cx="2304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Listener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③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　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Batchlet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⑤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Chunk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⑥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⑦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10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" y="672449"/>
            <a:ext cx="1342318" cy="13490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72449"/>
            <a:ext cx="2032041" cy="1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矢印コネクタ 3"/>
          <p:cNvCxnSpPr/>
          <p:nvPr/>
        </p:nvCxnSpPr>
        <p:spPr>
          <a:xfrm>
            <a:off x="1872414" y="2205528"/>
            <a:ext cx="0" cy="7197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380990" y="3068960"/>
            <a:ext cx="952706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定義ファイル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80990" y="4154205"/>
            <a:ext cx="952706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ETL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設定ファイル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1185229" y="2935194"/>
            <a:ext cx="1370547" cy="2149990"/>
          </a:xfrm>
          <a:prstGeom prst="roundRect">
            <a:avLst>
              <a:gd name="adj" fmla="val 8192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907704" y="224223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二つのファイルが同じ場所に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同時に出力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される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/>
          <p:cNvCxnSpPr>
            <a:stCxn id="8" idx="3"/>
            <a:endCxn id="40" idx="1"/>
          </p:cNvCxnSpPr>
          <p:nvPr/>
        </p:nvCxnSpPr>
        <p:spPr>
          <a:xfrm flipV="1">
            <a:off x="2333696" y="3439454"/>
            <a:ext cx="3079579" cy="342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9" idx="3"/>
            <a:endCxn id="54" idx="1"/>
          </p:cNvCxnSpPr>
          <p:nvPr/>
        </p:nvCxnSpPr>
        <p:spPr>
          <a:xfrm flipV="1">
            <a:off x="2333696" y="4539651"/>
            <a:ext cx="3099045" cy="193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413275" y="2996952"/>
            <a:ext cx="1058354" cy="743237"/>
            <a:chOff x="5076056" y="872716"/>
            <a:chExt cx="720080" cy="566272"/>
          </a:xfrm>
        </p:grpSpPr>
        <p:sp>
          <p:nvSpPr>
            <p:cNvPr id="40" name="正方形/長方形 39"/>
            <p:cNvSpPr/>
            <p:nvPr/>
          </p:nvSpPr>
          <p:spPr>
            <a:xfrm>
              <a:off x="5076056" y="980728"/>
              <a:ext cx="720080" cy="4582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atch-jobs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台形 40"/>
            <p:cNvSpPr/>
            <p:nvPr/>
          </p:nvSpPr>
          <p:spPr>
            <a:xfrm>
              <a:off x="5076056" y="872716"/>
              <a:ext cx="360040" cy="108012"/>
            </a:xfrm>
            <a:prstGeom prst="trapezoi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90205" y="2380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④出力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580112" y="220552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それぞれプロジェクトの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所定のディレクトリ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に移動させる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5432741" y="4102054"/>
            <a:ext cx="1058354" cy="734998"/>
            <a:chOff x="5076056" y="872716"/>
            <a:chExt cx="720080" cy="566272"/>
          </a:xfrm>
        </p:grpSpPr>
        <p:sp>
          <p:nvSpPr>
            <p:cNvPr id="54" name="正方形/長方形 53"/>
            <p:cNvSpPr/>
            <p:nvPr/>
          </p:nvSpPr>
          <p:spPr>
            <a:xfrm>
              <a:off x="5076056" y="980728"/>
              <a:ext cx="720080" cy="4582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e</a:t>
              </a:r>
              <a:r>
                <a:rPr kumimoji="1" lang="en-US" altLang="ja-JP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tl-config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台形 54"/>
            <p:cNvSpPr/>
            <p:nvPr/>
          </p:nvSpPr>
          <p:spPr>
            <a:xfrm>
              <a:off x="5076056" y="872716"/>
              <a:ext cx="360040" cy="108012"/>
            </a:xfrm>
            <a:prstGeom prst="trapezoi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86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" y="-11179"/>
            <a:ext cx="5048250" cy="76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>
            <a:stCxn id="47" idx="1"/>
          </p:cNvCxnSpPr>
          <p:nvPr/>
        </p:nvCxnSpPr>
        <p:spPr>
          <a:xfrm flipH="1" flipV="1">
            <a:off x="4195552" y="1110186"/>
            <a:ext cx="2394568" cy="178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0" idx="1"/>
          </p:cNvCxnSpPr>
          <p:nvPr/>
        </p:nvCxnSpPr>
        <p:spPr>
          <a:xfrm flipH="1" flipV="1">
            <a:off x="4195552" y="6669360"/>
            <a:ext cx="2379221" cy="6167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9" idx="1"/>
          </p:cNvCxnSpPr>
          <p:nvPr/>
        </p:nvCxnSpPr>
        <p:spPr>
          <a:xfrm flipH="1">
            <a:off x="4195552" y="6099739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7" idx="1"/>
          </p:cNvCxnSpPr>
          <p:nvPr/>
        </p:nvCxnSpPr>
        <p:spPr>
          <a:xfrm flipH="1">
            <a:off x="4195552" y="2893586"/>
            <a:ext cx="2394568" cy="1977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8" idx="1"/>
          </p:cNvCxnSpPr>
          <p:nvPr/>
        </p:nvCxnSpPr>
        <p:spPr>
          <a:xfrm flipH="1">
            <a:off x="4195552" y="4835188"/>
            <a:ext cx="2394568" cy="2201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7" idx="1"/>
          </p:cNvCxnSpPr>
          <p:nvPr/>
        </p:nvCxnSpPr>
        <p:spPr>
          <a:xfrm flipH="1">
            <a:off x="4195552" y="2893586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テキスト ボックス 3083"/>
          <p:cNvSpPr txBox="1"/>
          <p:nvPr/>
        </p:nvSpPr>
        <p:spPr>
          <a:xfrm>
            <a:off x="5597891" y="1664384"/>
            <a:ext cx="166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Truncate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5" name="テキスト ボックス 3084"/>
          <p:cNvSpPr txBox="1"/>
          <p:nvPr/>
        </p:nvSpPr>
        <p:spPr>
          <a:xfrm>
            <a:off x="5895419" y="3543557"/>
            <a:ext cx="177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6" name="テキスト ボックス 3085"/>
          <p:cNvSpPr txBox="1"/>
          <p:nvPr/>
        </p:nvSpPr>
        <p:spPr>
          <a:xfrm>
            <a:off x="4195552" y="50706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エラーデータの格納先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590120" y="2488806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90120" y="4430408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590120" y="5694959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ワークテーブから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本テーブルへデータを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6574773" y="6881294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7" name="テキスト ボックス 3086"/>
          <p:cNvSpPr txBox="1"/>
          <p:nvPr/>
        </p:nvSpPr>
        <p:spPr>
          <a:xfrm>
            <a:off x="3826051" y="248880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70157" y="71167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94" name="テキスト ボックス 3093"/>
          <p:cNvSpPr txBox="1"/>
          <p:nvPr/>
        </p:nvSpPr>
        <p:spPr>
          <a:xfrm>
            <a:off x="4405127" y="6165965"/>
            <a:ext cx="237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抽出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07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06303" y="221245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Extract</a:t>
            </a:r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sp>
        <p:nvSpPr>
          <p:cNvPr id="3" name="円柱 2"/>
          <p:cNvSpPr/>
          <p:nvPr/>
        </p:nvSpPr>
        <p:spPr>
          <a:xfrm>
            <a:off x="3653547" y="213764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55175" y="3273467"/>
            <a:ext cx="1404857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Validation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6" name="円柱 5"/>
          <p:cNvSpPr/>
          <p:nvPr/>
        </p:nvSpPr>
        <p:spPr>
          <a:xfrm>
            <a:off x="5429468" y="319865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292080" y="221245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Load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7092280" y="213764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71787" y="2092229"/>
            <a:ext cx="642165" cy="888528"/>
            <a:chOff x="-382295" y="2772579"/>
            <a:chExt cx="642165" cy="888528"/>
          </a:xfrm>
        </p:grpSpPr>
        <p:sp>
          <p:nvSpPr>
            <p:cNvPr id="9" name="フローチャート : 書類 8"/>
            <p:cNvSpPr/>
            <p:nvPr/>
          </p:nvSpPr>
          <p:spPr>
            <a:xfrm>
              <a:off x="-382295" y="2772579"/>
              <a:ext cx="642165" cy="88852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-252536" y="292494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-255356" y="3068960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-255356" y="321944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720707" y="306587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513952" y="2536493"/>
            <a:ext cx="39235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" idx="3"/>
            <a:endCxn id="3" idx="2"/>
          </p:cNvCxnSpPr>
          <p:nvPr/>
        </p:nvCxnSpPr>
        <p:spPr>
          <a:xfrm>
            <a:off x="3202447" y="2536493"/>
            <a:ext cx="45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4"/>
            <a:endCxn id="7" idx="1"/>
          </p:cNvCxnSpPr>
          <p:nvPr/>
        </p:nvCxnSpPr>
        <p:spPr>
          <a:xfrm>
            <a:off x="4661659" y="2536493"/>
            <a:ext cx="6304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7" idx="3"/>
            <a:endCxn id="8" idx="2"/>
          </p:cNvCxnSpPr>
          <p:nvPr/>
        </p:nvCxnSpPr>
        <p:spPr>
          <a:xfrm>
            <a:off x="6588224" y="2536493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3509531" y="1095916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smtClean="0"/>
              <a:t>Truncate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3" idx="3"/>
            <a:endCxn id="4" idx="0"/>
          </p:cNvCxnSpPr>
          <p:nvPr/>
        </p:nvCxnSpPr>
        <p:spPr>
          <a:xfrm>
            <a:off x="4157603" y="2935343"/>
            <a:ext cx="1" cy="338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" idx="3"/>
            <a:endCxn id="6" idx="2"/>
          </p:cNvCxnSpPr>
          <p:nvPr/>
        </p:nvCxnSpPr>
        <p:spPr>
          <a:xfrm>
            <a:off x="4860032" y="3597503"/>
            <a:ext cx="5694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5" idx="2"/>
            <a:endCxn id="3" idx="1"/>
          </p:cNvCxnSpPr>
          <p:nvPr/>
        </p:nvCxnSpPr>
        <p:spPr>
          <a:xfrm>
            <a:off x="4157603" y="1743988"/>
            <a:ext cx="0" cy="393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326676" y="1864366"/>
            <a:ext cx="4903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</a:t>
            </a:r>
          </a:p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ファイルのデータ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をワークテーブルに取り込む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ワークテーブルのデータをバリデーションして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エラー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になったレコードをエラーテーブルに移動</a:t>
            </a: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を本テーブル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取り込む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31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3427997" y="1339654"/>
            <a:ext cx="1484184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t</a:t>
            </a:r>
            <a:r>
              <a:rPr lang="en-US" altLang="ja-JP" sz="1400" dirty="0" err="1" smtClean="0"/>
              <a:t>runcateBatchlet</a:t>
            </a:r>
            <a:endParaRPr lang="en-US" altLang="ja-JP" sz="14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3347864" y="5085184"/>
            <a:ext cx="1612337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validationBatchlet</a:t>
            </a:r>
            <a:endParaRPr lang="en-US" altLang="ja-JP" sz="14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1906303" y="301928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Extract</a:t>
            </a:r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sp>
        <p:nvSpPr>
          <p:cNvPr id="27" name="円柱 26"/>
          <p:cNvSpPr/>
          <p:nvPr/>
        </p:nvSpPr>
        <p:spPr>
          <a:xfrm>
            <a:off x="3653547" y="294447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55175" y="4080297"/>
            <a:ext cx="1404857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Validation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29" name="円柱 28"/>
          <p:cNvSpPr/>
          <p:nvPr/>
        </p:nvSpPr>
        <p:spPr>
          <a:xfrm>
            <a:off x="5429468" y="400548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92080" y="301928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Load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31" name="円柱 30"/>
          <p:cNvSpPr/>
          <p:nvPr/>
        </p:nvSpPr>
        <p:spPr>
          <a:xfrm>
            <a:off x="7092280" y="294447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71787" y="2899059"/>
            <a:ext cx="642165" cy="888528"/>
            <a:chOff x="-382295" y="2772579"/>
            <a:chExt cx="642165" cy="888528"/>
          </a:xfrm>
        </p:grpSpPr>
        <p:sp>
          <p:nvSpPr>
            <p:cNvPr id="33" name="フローチャート : 書類 32"/>
            <p:cNvSpPr/>
            <p:nvPr/>
          </p:nvSpPr>
          <p:spPr>
            <a:xfrm>
              <a:off x="-382295" y="2772579"/>
              <a:ext cx="642165" cy="88852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-252536" y="292494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-255356" y="3068960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-255356" y="321944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720707" y="38727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3952" y="3343323"/>
            <a:ext cx="39235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3"/>
            <a:endCxn id="27" idx="2"/>
          </p:cNvCxnSpPr>
          <p:nvPr/>
        </p:nvCxnSpPr>
        <p:spPr>
          <a:xfrm>
            <a:off x="3202447" y="3343323"/>
            <a:ext cx="45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7" idx="4"/>
            <a:endCxn id="30" idx="1"/>
          </p:cNvCxnSpPr>
          <p:nvPr/>
        </p:nvCxnSpPr>
        <p:spPr>
          <a:xfrm>
            <a:off x="4661659" y="3343323"/>
            <a:ext cx="6304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0" idx="3"/>
            <a:endCxn id="31" idx="2"/>
          </p:cNvCxnSpPr>
          <p:nvPr/>
        </p:nvCxnSpPr>
        <p:spPr>
          <a:xfrm>
            <a:off x="6588224" y="3343323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09531" y="1902746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smtClean="0"/>
              <a:t>Truncate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27" idx="3"/>
            <a:endCxn id="28" idx="0"/>
          </p:cNvCxnSpPr>
          <p:nvPr/>
        </p:nvCxnSpPr>
        <p:spPr>
          <a:xfrm>
            <a:off x="4157603" y="3742173"/>
            <a:ext cx="1" cy="338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3"/>
            <a:endCxn id="29" idx="2"/>
          </p:cNvCxnSpPr>
          <p:nvPr/>
        </p:nvCxnSpPr>
        <p:spPr>
          <a:xfrm>
            <a:off x="4860032" y="4404333"/>
            <a:ext cx="5694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2" idx="2"/>
            <a:endCxn id="27" idx="1"/>
          </p:cNvCxnSpPr>
          <p:nvPr/>
        </p:nvCxnSpPr>
        <p:spPr>
          <a:xfrm>
            <a:off x="4157603" y="2550818"/>
            <a:ext cx="0" cy="393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764540" y="2096747"/>
            <a:ext cx="1701066" cy="2600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fileItemReader</a:t>
            </a:r>
            <a:endParaRPr lang="en-US" altLang="ja-JP" sz="14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5044390" y="2420888"/>
            <a:ext cx="1795862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deleteInsertBatchlet</a:t>
            </a:r>
            <a:endParaRPr lang="en-US" altLang="ja-JP" sz="1400" dirty="0" smtClean="0"/>
          </a:p>
        </p:txBody>
      </p:sp>
      <p:cxnSp>
        <p:nvCxnSpPr>
          <p:cNvPr id="53" name="直線矢印コネクタ 52"/>
          <p:cNvCxnSpPr>
            <a:stCxn id="24" idx="2"/>
            <a:endCxn id="42" idx="0"/>
          </p:cNvCxnSpPr>
          <p:nvPr/>
        </p:nvCxnSpPr>
        <p:spPr>
          <a:xfrm flipH="1">
            <a:off x="4157603" y="1627686"/>
            <a:ext cx="12486" cy="27506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5" idx="0"/>
            <a:endCxn id="28" idx="2"/>
          </p:cNvCxnSpPr>
          <p:nvPr/>
        </p:nvCxnSpPr>
        <p:spPr>
          <a:xfrm flipV="1">
            <a:off x="4154033" y="4728369"/>
            <a:ext cx="3571" cy="35681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9" idx="2"/>
            <a:endCxn id="30" idx="0"/>
          </p:cNvCxnSpPr>
          <p:nvPr/>
        </p:nvCxnSpPr>
        <p:spPr>
          <a:xfrm flipH="1">
            <a:off x="5940152" y="2708920"/>
            <a:ext cx="2169" cy="3103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764540" y="2487593"/>
            <a:ext cx="1701066" cy="2600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dataBaseItemWriter</a:t>
            </a:r>
            <a:endParaRPr lang="en-US" altLang="ja-JP" sz="1400" dirty="0" smtClean="0"/>
          </a:p>
        </p:txBody>
      </p:sp>
      <p:cxnSp>
        <p:nvCxnSpPr>
          <p:cNvPr id="72" name="カギ線コネクタ 71"/>
          <p:cNvCxnSpPr>
            <a:stCxn id="48" idx="3"/>
          </p:cNvCxnSpPr>
          <p:nvPr/>
        </p:nvCxnSpPr>
        <p:spPr>
          <a:xfrm>
            <a:off x="2465606" y="2226780"/>
            <a:ext cx="234186" cy="79250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6" idx="3"/>
          </p:cNvCxnSpPr>
          <p:nvPr/>
        </p:nvCxnSpPr>
        <p:spPr>
          <a:xfrm>
            <a:off x="2465606" y="2617626"/>
            <a:ext cx="2341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9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3427997" y="1339654"/>
            <a:ext cx="1484184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t</a:t>
            </a:r>
            <a:r>
              <a:rPr lang="en-US" altLang="ja-JP" sz="1400" dirty="0" err="1" smtClean="0"/>
              <a:t>runcateBatchlet</a:t>
            </a:r>
            <a:endParaRPr lang="en-US" altLang="ja-JP" sz="14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3347864" y="5085184"/>
            <a:ext cx="1612337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validationBatchlet</a:t>
            </a:r>
            <a:endParaRPr lang="en-US" altLang="ja-JP" sz="14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1906303" y="301928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Extract</a:t>
            </a:r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sp>
        <p:nvSpPr>
          <p:cNvPr id="27" name="円柱 26"/>
          <p:cNvSpPr/>
          <p:nvPr/>
        </p:nvSpPr>
        <p:spPr>
          <a:xfrm>
            <a:off x="3653547" y="294447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55175" y="4080297"/>
            <a:ext cx="1404857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Validation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29" name="円柱 28"/>
          <p:cNvSpPr/>
          <p:nvPr/>
        </p:nvSpPr>
        <p:spPr>
          <a:xfrm>
            <a:off x="5429468" y="400548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92080" y="301928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Load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31" name="円柱 30"/>
          <p:cNvSpPr/>
          <p:nvPr/>
        </p:nvSpPr>
        <p:spPr>
          <a:xfrm>
            <a:off x="7092280" y="294447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71787" y="2899059"/>
            <a:ext cx="642165" cy="888528"/>
            <a:chOff x="-382295" y="2772579"/>
            <a:chExt cx="642165" cy="888528"/>
          </a:xfrm>
        </p:grpSpPr>
        <p:sp>
          <p:nvSpPr>
            <p:cNvPr id="33" name="フローチャート : 書類 32"/>
            <p:cNvSpPr/>
            <p:nvPr/>
          </p:nvSpPr>
          <p:spPr>
            <a:xfrm>
              <a:off x="-382295" y="2772579"/>
              <a:ext cx="642165" cy="88852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-252536" y="292494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-255356" y="3068960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-255356" y="321944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720707" y="38727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3952" y="3343323"/>
            <a:ext cx="39235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3"/>
            <a:endCxn id="27" idx="2"/>
          </p:cNvCxnSpPr>
          <p:nvPr/>
        </p:nvCxnSpPr>
        <p:spPr>
          <a:xfrm>
            <a:off x="3202447" y="3343323"/>
            <a:ext cx="45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7" idx="4"/>
            <a:endCxn id="30" idx="1"/>
          </p:cNvCxnSpPr>
          <p:nvPr/>
        </p:nvCxnSpPr>
        <p:spPr>
          <a:xfrm>
            <a:off x="4661659" y="3343323"/>
            <a:ext cx="6304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0" idx="3"/>
            <a:endCxn id="31" idx="2"/>
          </p:cNvCxnSpPr>
          <p:nvPr/>
        </p:nvCxnSpPr>
        <p:spPr>
          <a:xfrm>
            <a:off x="6588224" y="3343323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09531" y="1902746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smtClean="0"/>
              <a:t>Truncate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27" idx="3"/>
            <a:endCxn id="28" idx="0"/>
          </p:cNvCxnSpPr>
          <p:nvPr/>
        </p:nvCxnSpPr>
        <p:spPr>
          <a:xfrm>
            <a:off x="4157603" y="3742173"/>
            <a:ext cx="1" cy="338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3"/>
            <a:endCxn id="29" idx="2"/>
          </p:cNvCxnSpPr>
          <p:nvPr/>
        </p:nvCxnSpPr>
        <p:spPr>
          <a:xfrm>
            <a:off x="4860032" y="4404333"/>
            <a:ext cx="5694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2" idx="2"/>
            <a:endCxn id="27" idx="1"/>
          </p:cNvCxnSpPr>
          <p:nvPr/>
        </p:nvCxnSpPr>
        <p:spPr>
          <a:xfrm>
            <a:off x="4157603" y="2550818"/>
            <a:ext cx="0" cy="393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764540" y="2096747"/>
            <a:ext cx="1701066" cy="2600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fileItemReader</a:t>
            </a:r>
            <a:endParaRPr lang="en-US" altLang="ja-JP" sz="14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5044390" y="2420888"/>
            <a:ext cx="1795862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deleteInsertBatchlet</a:t>
            </a:r>
            <a:endParaRPr lang="en-US" altLang="ja-JP" sz="1400" dirty="0" smtClean="0"/>
          </a:p>
        </p:txBody>
      </p:sp>
      <p:cxnSp>
        <p:nvCxnSpPr>
          <p:cNvPr id="53" name="直線矢印コネクタ 52"/>
          <p:cNvCxnSpPr>
            <a:stCxn id="24" idx="2"/>
            <a:endCxn id="42" idx="0"/>
          </p:cNvCxnSpPr>
          <p:nvPr/>
        </p:nvCxnSpPr>
        <p:spPr>
          <a:xfrm flipH="1">
            <a:off x="4157603" y="1627686"/>
            <a:ext cx="12486" cy="27506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5" idx="0"/>
            <a:endCxn id="28" idx="2"/>
          </p:cNvCxnSpPr>
          <p:nvPr/>
        </p:nvCxnSpPr>
        <p:spPr>
          <a:xfrm flipV="1">
            <a:off x="4154033" y="4728369"/>
            <a:ext cx="3571" cy="35681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9" idx="2"/>
            <a:endCxn id="30" idx="0"/>
          </p:cNvCxnSpPr>
          <p:nvPr/>
        </p:nvCxnSpPr>
        <p:spPr>
          <a:xfrm flipH="1">
            <a:off x="5940152" y="2708920"/>
            <a:ext cx="2169" cy="3103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764540" y="2487593"/>
            <a:ext cx="1701066" cy="2600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dataBaseItemWriter</a:t>
            </a:r>
            <a:endParaRPr lang="en-US" altLang="ja-JP" sz="1400" dirty="0" smtClean="0"/>
          </a:p>
        </p:txBody>
      </p:sp>
      <p:cxnSp>
        <p:nvCxnSpPr>
          <p:cNvPr id="72" name="カギ線コネクタ 71"/>
          <p:cNvCxnSpPr>
            <a:stCxn id="48" idx="3"/>
          </p:cNvCxnSpPr>
          <p:nvPr/>
        </p:nvCxnSpPr>
        <p:spPr>
          <a:xfrm>
            <a:off x="2465606" y="2226780"/>
            <a:ext cx="234186" cy="79250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6" idx="3"/>
          </p:cNvCxnSpPr>
          <p:nvPr/>
        </p:nvCxnSpPr>
        <p:spPr>
          <a:xfrm>
            <a:off x="2465606" y="2617626"/>
            <a:ext cx="2341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894952" y="4906154"/>
            <a:ext cx="1804840" cy="136492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 smtClean="0"/>
              <a:t>・入力ファイルの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レイアウト定義</a:t>
            </a:r>
            <a:endParaRPr lang="en-US" altLang="ja-JP" sz="1400" dirty="0" smtClean="0"/>
          </a:p>
          <a:p>
            <a:r>
              <a:rPr lang="ja-JP" altLang="en-US" sz="1400" dirty="0" smtClean="0"/>
              <a:t>・ワークテーブルの</a:t>
            </a:r>
            <a:endParaRPr lang="en-US" altLang="ja-JP" sz="1400" dirty="0" smtClean="0"/>
          </a:p>
          <a:p>
            <a:r>
              <a:rPr lang="ja-JP" altLang="en-US" sz="1400" dirty="0" smtClean="0"/>
              <a:t>　構造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cxnSp>
        <p:nvCxnSpPr>
          <p:cNvPr id="51" name="直線矢印コネクタ 50"/>
          <p:cNvCxnSpPr>
            <a:endCxn id="26" idx="2"/>
          </p:cNvCxnSpPr>
          <p:nvPr/>
        </p:nvCxnSpPr>
        <p:spPr>
          <a:xfrm flipV="1">
            <a:off x="2554375" y="3667359"/>
            <a:ext cx="0" cy="123879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2582699" y="4655554"/>
            <a:ext cx="845298" cy="25122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42" idx="1"/>
          </p:cNvCxnSpPr>
          <p:nvPr/>
        </p:nvCxnSpPr>
        <p:spPr>
          <a:xfrm flipV="1">
            <a:off x="2554375" y="2226782"/>
            <a:ext cx="955156" cy="2679994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022086" y="5095749"/>
            <a:ext cx="1429061" cy="781523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 smtClean="0"/>
              <a:t>・エラーテーブル　　　の構造</a:t>
            </a:r>
            <a:endParaRPr lang="en-US" altLang="ja-JP" sz="1400" dirty="0" smtClean="0"/>
          </a:p>
        </p:txBody>
      </p:sp>
      <p:cxnSp>
        <p:nvCxnSpPr>
          <p:cNvPr id="68" name="直線矢印コネクタ 67"/>
          <p:cNvCxnSpPr/>
          <p:nvPr/>
        </p:nvCxnSpPr>
        <p:spPr>
          <a:xfrm flipH="1" flipV="1">
            <a:off x="4860032" y="4655554"/>
            <a:ext cx="1073492" cy="429631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6451147" y="1078184"/>
            <a:ext cx="1804840" cy="932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SQL</a:t>
            </a:r>
            <a:endParaRPr lang="en-US" altLang="ja-JP" sz="1400" dirty="0" smtClean="0"/>
          </a:p>
          <a:p>
            <a:r>
              <a:rPr lang="ja-JP" altLang="en-US" sz="1400" dirty="0" smtClean="0"/>
              <a:t>・本テーブルに取り込むデータの抽出・変換仕様</a:t>
            </a:r>
            <a:endParaRPr lang="en-US" altLang="ja-JP" sz="1400" dirty="0" smtClean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6588224" y="2010448"/>
            <a:ext cx="765343" cy="93402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6724738" y="4586807"/>
            <a:ext cx="2058357" cy="1823682"/>
            <a:chOff x="6840252" y="4543859"/>
            <a:chExt cx="2058357" cy="1823682"/>
          </a:xfrm>
        </p:grpSpPr>
        <p:sp>
          <p:nvSpPr>
            <p:cNvPr id="50" name="正方形/長方形 49"/>
            <p:cNvSpPr/>
            <p:nvPr/>
          </p:nvSpPr>
          <p:spPr>
            <a:xfrm>
              <a:off x="6840252" y="4543859"/>
              <a:ext cx="1942843" cy="1823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ja-JP" altLang="en-US" dirty="0" smtClean="0"/>
                <a:t>凡例</a:t>
              </a:r>
              <a:endParaRPr kumimoji="1" lang="ja-JP" altLang="en-US" dirty="0"/>
            </a:p>
          </p:txBody>
        </p:sp>
        <p:grpSp>
          <p:nvGrpSpPr>
            <p:cNvPr id="2" name="グループ化 1"/>
            <p:cNvGrpSpPr/>
            <p:nvPr/>
          </p:nvGrpSpPr>
          <p:grpSpPr>
            <a:xfrm>
              <a:off x="6948264" y="4972526"/>
              <a:ext cx="1950345" cy="328682"/>
              <a:chOff x="6948264" y="4797152"/>
              <a:chExt cx="1950345" cy="328682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6948264" y="4837802"/>
                <a:ext cx="323933" cy="288032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ja-JP" altLang="en-US" sz="1400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7220389" y="4797152"/>
                <a:ext cx="16782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：作成するもの</a:t>
                </a:r>
                <a:endParaRPr kumimoji="1" lang="ja-JP" altLang="en-US" sz="1400" dirty="0"/>
              </a:p>
            </p:txBody>
          </p:sp>
        </p:grpSp>
        <p:grpSp>
          <p:nvGrpSpPr>
            <p:cNvPr id="3" name="グループ化 2"/>
            <p:cNvGrpSpPr/>
            <p:nvPr/>
          </p:nvGrpSpPr>
          <p:grpSpPr>
            <a:xfrm>
              <a:off x="6957191" y="5498648"/>
              <a:ext cx="1719265" cy="738664"/>
              <a:chOff x="6957191" y="5403951"/>
              <a:chExt cx="1719265" cy="738664"/>
            </a:xfrm>
          </p:grpSpPr>
          <p:sp>
            <p:nvSpPr>
              <p:cNvPr id="55" name="正方形/長方形 54"/>
              <p:cNvSpPr/>
              <p:nvPr/>
            </p:nvSpPr>
            <p:spPr>
              <a:xfrm>
                <a:off x="6957191" y="5444601"/>
                <a:ext cx="323933" cy="2880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ja-JP" altLang="en-US" sz="1400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7241355" y="5403951"/>
                <a:ext cx="143510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：</a:t>
                </a:r>
                <a:r>
                  <a:rPr kumimoji="1" lang="en-US" altLang="ja-JP" sz="1400" dirty="0" smtClean="0"/>
                  <a:t>ETL/ETL</a:t>
                </a:r>
                <a:r>
                  <a:rPr kumimoji="1" lang="ja-JP" altLang="en-US" sz="1400" dirty="0" smtClean="0"/>
                  <a:t>デザイナーが提供しているもの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83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4804" y="1799459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73428" y="1792585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449692" y="431307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ItemReader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7744" y="1792585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ItemProcessor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49692" y="3095603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ItemWriter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>
            <a:stCxn id="2" idx="3"/>
            <a:endCxn id="3" idx="1"/>
          </p:cNvCxnSpPr>
          <p:nvPr/>
        </p:nvCxnSpPr>
        <p:spPr>
          <a:xfrm flipV="1">
            <a:off x="1137324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69572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369572" y="935363"/>
            <a:ext cx="936104" cy="85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369572" y="2512665"/>
            <a:ext cx="936104" cy="798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107654" y="260648"/>
            <a:ext cx="2772308" cy="427727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37324" y="1790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93744" y="135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03990" y="60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59771" y="1792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0435" y="2910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5125" y="184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85735" y="272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1742" y="1783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7128792" y="294295"/>
            <a:ext cx="9036496" cy="6322696"/>
            <a:chOff x="0" y="346664"/>
            <a:chExt cx="9036496" cy="6322696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endCxn id="45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64" name="直線矢印コネクタ 63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27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0" y="346664"/>
            <a:ext cx="9036496" cy="6322696"/>
            <a:chOff x="0" y="346664"/>
            <a:chExt cx="9036496" cy="632269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正方形/長方形 1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1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991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67744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1331640" y="2356454"/>
            <a:ext cx="936104" cy="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419872" y="2370901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199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95936" y="199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4" y="2001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6058" y="1985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355976" y="2021499"/>
            <a:ext cx="16561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Batchlet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410485" y="1083312"/>
            <a:ext cx="4201983" cy="3082336"/>
            <a:chOff x="0" y="346664"/>
            <a:chExt cx="4201983" cy="3082336"/>
          </a:xfrm>
        </p:grpSpPr>
        <p:cxnSp>
          <p:nvCxnSpPr>
            <p:cNvPr id="13" name="直線コネクタ 12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04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0" y="346664"/>
            <a:ext cx="4201983" cy="3082336"/>
            <a:chOff x="0" y="346664"/>
            <a:chExt cx="4201983" cy="3082336"/>
          </a:xfrm>
        </p:grpSpPr>
        <p:cxnSp>
          <p:nvCxnSpPr>
            <p:cNvPr id="2" name="直線コネクタ 1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5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347864" y="1326363"/>
            <a:ext cx="2232248" cy="1293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Step</a:t>
            </a:r>
          </a:p>
          <a:p>
            <a:pPr algn="ctr"/>
            <a:endParaRPr lang="en-US" altLang="ja-JP" dirty="0" smtClean="0"/>
          </a:p>
          <a:p>
            <a:pPr algn="ctr"/>
            <a:r>
              <a:rPr lang="en-US" altLang="ja-JP" dirty="0" err="1" smtClean="0"/>
              <a:t>fileItemReader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databaseItemWriter</a:t>
            </a:r>
            <a:endParaRPr kumimoji="1" lang="en-US" altLang="ja-JP" dirty="0" smtClean="0"/>
          </a:p>
        </p:txBody>
      </p:sp>
      <p:sp>
        <p:nvSpPr>
          <p:cNvPr id="4" name="円柱 3"/>
          <p:cNvSpPr/>
          <p:nvPr/>
        </p:nvSpPr>
        <p:spPr>
          <a:xfrm>
            <a:off x="6516216" y="1574076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</a:p>
        </p:txBody>
      </p:sp>
      <p:cxnSp>
        <p:nvCxnSpPr>
          <p:cNvPr id="10" name="直線矢印コネクタ 9"/>
          <p:cNvCxnSpPr>
            <a:stCxn id="6" idx="3"/>
            <a:endCxn id="3" idx="1"/>
          </p:cNvCxnSpPr>
          <p:nvPr/>
        </p:nvCxnSpPr>
        <p:spPr>
          <a:xfrm>
            <a:off x="2321386" y="1967332"/>
            <a:ext cx="1026478" cy="55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3"/>
            <a:endCxn id="4" idx="2"/>
          </p:cNvCxnSpPr>
          <p:nvPr/>
        </p:nvCxnSpPr>
        <p:spPr>
          <a:xfrm>
            <a:off x="5580112" y="197292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347864" y="4005064"/>
            <a:ext cx="2232248" cy="1293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Step</a:t>
            </a:r>
          </a:p>
          <a:p>
            <a:pPr algn="ctr"/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deleteInsertBatchlet</a:t>
            </a:r>
            <a:endParaRPr kumimoji="1" lang="en-US" altLang="ja-JP" dirty="0" smtClean="0"/>
          </a:p>
        </p:txBody>
      </p:sp>
      <p:sp>
        <p:nvSpPr>
          <p:cNvPr id="24" name="円柱 23"/>
          <p:cNvSpPr/>
          <p:nvPr/>
        </p:nvSpPr>
        <p:spPr>
          <a:xfrm>
            <a:off x="1331640" y="4252777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円柱 24"/>
          <p:cNvSpPr/>
          <p:nvPr/>
        </p:nvSpPr>
        <p:spPr>
          <a:xfrm>
            <a:off x="6588224" y="4252777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1516837" y="1523068"/>
            <a:ext cx="966931" cy="1257860"/>
            <a:chOff x="1422836" y="1619674"/>
            <a:chExt cx="966931" cy="125786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585220" y="1619674"/>
              <a:ext cx="642165" cy="888528"/>
              <a:chOff x="-382295" y="2772579"/>
              <a:chExt cx="642165" cy="888528"/>
            </a:xfrm>
          </p:grpSpPr>
          <p:sp>
            <p:nvSpPr>
              <p:cNvPr id="6" name="フローチャート : 書類 5"/>
              <p:cNvSpPr/>
              <p:nvPr/>
            </p:nvSpPr>
            <p:spPr>
              <a:xfrm>
                <a:off x="-382295" y="2772579"/>
                <a:ext cx="642165" cy="888528"/>
              </a:xfrm>
              <a:prstGeom prst="flowChart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>
                <a:off x="-252536" y="2924944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-255356" y="3068960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-255356" y="3219442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テキスト ボックス 25"/>
            <p:cNvSpPr txBox="1"/>
            <p:nvPr/>
          </p:nvSpPr>
          <p:spPr>
            <a:xfrm>
              <a:off x="1422836" y="250820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ファイル</a:t>
              </a:r>
              <a:endParaRPr kumimoji="1" lang="ja-JP" altLang="en-US" dirty="0"/>
            </a:p>
          </p:txBody>
        </p:sp>
      </p:grpSp>
      <p:cxnSp>
        <p:nvCxnSpPr>
          <p:cNvPr id="28" name="直線矢印コネクタ 27"/>
          <p:cNvCxnSpPr>
            <a:stCxn id="24" idx="4"/>
            <a:endCxn id="23" idx="1"/>
          </p:cNvCxnSpPr>
          <p:nvPr/>
        </p:nvCxnSpPr>
        <p:spPr>
          <a:xfrm>
            <a:off x="2339752" y="4651627"/>
            <a:ext cx="1008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3"/>
            <a:endCxn id="25" idx="2"/>
          </p:cNvCxnSpPr>
          <p:nvPr/>
        </p:nvCxnSpPr>
        <p:spPr>
          <a:xfrm>
            <a:off x="5580112" y="4651627"/>
            <a:ext cx="1008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419872" y="1922909"/>
            <a:ext cx="2016224" cy="641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491880" y="4811275"/>
            <a:ext cx="2016224" cy="329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67249" y="3057121"/>
            <a:ext cx="129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ETL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が提供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5004048" y="2591223"/>
            <a:ext cx="504056" cy="465899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5004048" y="3426453"/>
            <a:ext cx="576064" cy="138482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529679" y="14501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55776" y="41397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24128" y="1523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785849" y="41188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6238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347864" y="1326363"/>
            <a:ext cx="2232248" cy="1293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Step</a:t>
            </a:r>
          </a:p>
          <a:p>
            <a:pPr algn="ctr"/>
            <a:endParaRPr lang="en-US" altLang="ja-JP" dirty="0" smtClean="0"/>
          </a:p>
          <a:p>
            <a:pPr algn="ctr"/>
            <a:r>
              <a:rPr lang="en-US" altLang="ja-JP" dirty="0" err="1" smtClean="0"/>
              <a:t>fileItemReader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databaseItemWriter</a:t>
            </a:r>
            <a:endParaRPr kumimoji="1" lang="en-US" altLang="ja-JP" dirty="0" smtClean="0"/>
          </a:p>
        </p:txBody>
      </p:sp>
      <p:sp>
        <p:nvSpPr>
          <p:cNvPr id="4" name="円柱 3"/>
          <p:cNvSpPr/>
          <p:nvPr/>
        </p:nvSpPr>
        <p:spPr>
          <a:xfrm>
            <a:off x="6516216" y="1574076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</a:p>
        </p:txBody>
      </p:sp>
      <p:cxnSp>
        <p:nvCxnSpPr>
          <p:cNvPr id="10" name="直線矢印コネクタ 9"/>
          <p:cNvCxnSpPr>
            <a:stCxn id="6" idx="3"/>
            <a:endCxn id="3" idx="1"/>
          </p:cNvCxnSpPr>
          <p:nvPr/>
        </p:nvCxnSpPr>
        <p:spPr>
          <a:xfrm>
            <a:off x="2321386" y="1967332"/>
            <a:ext cx="1026478" cy="55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3"/>
            <a:endCxn id="4" idx="2"/>
          </p:cNvCxnSpPr>
          <p:nvPr/>
        </p:nvCxnSpPr>
        <p:spPr>
          <a:xfrm>
            <a:off x="5580112" y="197292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347864" y="4005064"/>
            <a:ext cx="2232248" cy="1293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Step</a:t>
            </a:r>
          </a:p>
          <a:p>
            <a:pPr algn="ctr"/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deleteInsertBatchlet</a:t>
            </a:r>
            <a:endParaRPr kumimoji="1" lang="en-US" altLang="ja-JP" dirty="0" smtClean="0"/>
          </a:p>
        </p:txBody>
      </p:sp>
      <p:sp>
        <p:nvSpPr>
          <p:cNvPr id="24" name="円柱 23"/>
          <p:cNvSpPr/>
          <p:nvPr/>
        </p:nvSpPr>
        <p:spPr>
          <a:xfrm>
            <a:off x="1331640" y="4252777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円柱 24"/>
          <p:cNvSpPr/>
          <p:nvPr/>
        </p:nvSpPr>
        <p:spPr>
          <a:xfrm>
            <a:off x="6588224" y="4252777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1516837" y="1523068"/>
            <a:ext cx="966931" cy="1257860"/>
            <a:chOff x="1422836" y="1619674"/>
            <a:chExt cx="966931" cy="125786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585220" y="1619674"/>
              <a:ext cx="642165" cy="888528"/>
              <a:chOff x="-382295" y="2772579"/>
              <a:chExt cx="642165" cy="888528"/>
            </a:xfrm>
          </p:grpSpPr>
          <p:sp>
            <p:nvSpPr>
              <p:cNvPr id="6" name="フローチャート : 書類 5"/>
              <p:cNvSpPr/>
              <p:nvPr/>
            </p:nvSpPr>
            <p:spPr>
              <a:xfrm>
                <a:off x="-382295" y="2772579"/>
                <a:ext cx="642165" cy="888528"/>
              </a:xfrm>
              <a:prstGeom prst="flowChart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>
                <a:off x="-252536" y="2924944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-255356" y="3068960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-255356" y="3219442"/>
                <a:ext cx="3600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テキスト ボックス 25"/>
            <p:cNvSpPr txBox="1"/>
            <p:nvPr/>
          </p:nvSpPr>
          <p:spPr>
            <a:xfrm>
              <a:off x="1422836" y="250820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ファイル</a:t>
              </a:r>
              <a:endParaRPr kumimoji="1" lang="ja-JP" altLang="en-US" dirty="0"/>
            </a:p>
          </p:txBody>
        </p:sp>
      </p:grpSp>
      <p:cxnSp>
        <p:nvCxnSpPr>
          <p:cNvPr id="28" name="直線矢印コネクタ 27"/>
          <p:cNvCxnSpPr>
            <a:stCxn id="24" idx="4"/>
            <a:endCxn id="23" idx="1"/>
          </p:cNvCxnSpPr>
          <p:nvPr/>
        </p:nvCxnSpPr>
        <p:spPr>
          <a:xfrm>
            <a:off x="2339752" y="4651627"/>
            <a:ext cx="1008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3"/>
            <a:endCxn id="25" idx="2"/>
          </p:cNvCxnSpPr>
          <p:nvPr/>
        </p:nvCxnSpPr>
        <p:spPr>
          <a:xfrm>
            <a:off x="5580112" y="4651627"/>
            <a:ext cx="1008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419872" y="1922909"/>
            <a:ext cx="2016224" cy="641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491880" y="4811275"/>
            <a:ext cx="2016224" cy="329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29679" y="14501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55776" y="41397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24128" y="15230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785849" y="41188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725714" y="2872156"/>
            <a:ext cx="1476549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 smtClean="0"/>
              <a:t>（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のテーブル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5785849" y="2881084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SQL</a:t>
            </a:r>
          </a:p>
          <a:p>
            <a:r>
              <a:rPr lang="ja-JP" altLang="en-US" sz="1400" dirty="0"/>
              <a:t>（変換仕様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1679221" y="2872156"/>
            <a:ext cx="1342317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/>
              <a:t>ファイル名</a:t>
            </a:r>
            <a:endParaRPr lang="en-US" altLang="ja-JP" sz="1400" dirty="0" smtClean="0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2751503" y="2564904"/>
            <a:ext cx="540322" cy="30725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9" idx="0"/>
            <a:endCxn id="3" idx="2"/>
          </p:cNvCxnSpPr>
          <p:nvPr/>
        </p:nvCxnSpPr>
        <p:spPr>
          <a:xfrm flipH="1" flipV="1">
            <a:off x="4463988" y="2619489"/>
            <a:ext cx="1" cy="252667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23" idx="0"/>
          </p:cNvCxnSpPr>
          <p:nvPr/>
        </p:nvCxnSpPr>
        <p:spPr>
          <a:xfrm>
            <a:off x="4463988" y="3690644"/>
            <a:ext cx="0" cy="31442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0" idx="2"/>
          </p:cNvCxnSpPr>
          <p:nvPr/>
        </p:nvCxnSpPr>
        <p:spPr>
          <a:xfrm flipH="1">
            <a:off x="5536698" y="3690644"/>
            <a:ext cx="920310" cy="31442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1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5868144" y="1988841"/>
              <a:ext cx="2359349" cy="5196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5868143" y="1124744"/>
            <a:ext cx="64807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91880" y="817991"/>
            <a:ext cx="252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i="1" dirty="0" smtClean="0"/>
              <a:t>編集中の図形名が表示される</a:t>
            </a:r>
            <a:endParaRPr kumimoji="1" lang="ja-JP" altLang="en-US" sz="1400" i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75956" y="1688851"/>
            <a:ext cx="201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/>
              <a:t>Name</a:t>
            </a:r>
            <a:r>
              <a:rPr kumimoji="1" lang="ja-JP" altLang="en-US" sz="1400" i="1" dirty="0" smtClean="0"/>
              <a:t>属性を設定する</a:t>
            </a:r>
            <a:endParaRPr kumimoji="1" lang="ja-JP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207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2280684" y="4653136"/>
              <a:ext cx="230425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5940152" y="1196752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644008" y="4653136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2673" y="4679267"/>
            <a:ext cx="127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 smtClean="0">
                <a:solidFill>
                  <a:srgbClr val="7030A0"/>
                </a:solidFill>
              </a:rPr>
              <a:t>プロセッサー</a:t>
            </a:r>
            <a:endParaRPr kumimoji="1" lang="ja-JP" altLang="en-US" sz="1400" i="1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62092" y="464326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>
                <a:solidFill>
                  <a:srgbClr val="7030A0"/>
                </a:solidFill>
              </a:rPr>
              <a:t>削除ボタン</a:t>
            </a:r>
            <a:endParaRPr kumimoji="1" lang="ja-JP" altLang="en-US" sz="1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755576" y="604838"/>
            <a:ext cx="7559749" cy="5648325"/>
            <a:chOff x="755576" y="604838"/>
            <a:chExt cx="7559749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5940152" y="3061961"/>
                <a:ext cx="1966353" cy="21952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7906505" y="2838938"/>
                <a:ext cx="279648" cy="22302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755576" y="2276872"/>
              <a:ext cx="4104456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131840" y="3494728"/>
              <a:ext cx="2446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Truncate</a:t>
              </a:r>
              <a:r>
                <a:rPr kumimoji="1" lang="ja-JP" altLang="en-US" dirty="0" smtClean="0"/>
                <a:t>ステップを選択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676589" y="858778"/>
              <a:ext cx="25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ETL Properties</a:t>
              </a:r>
              <a:r>
                <a:rPr lang="ja-JP" altLang="en-US" dirty="0" smtClean="0"/>
                <a:t>タブ</a:t>
              </a:r>
              <a:r>
                <a:rPr kumimoji="1" lang="ja-JP" altLang="en-US" dirty="0" smtClean="0"/>
                <a:t>を選択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940152" y="3312881"/>
              <a:ext cx="2234141" cy="770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下矢印 12"/>
            <p:cNvSpPr/>
            <p:nvPr/>
          </p:nvSpPr>
          <p:spPr>
            <a:xfrm>
              <a:off x="6814906" y="3140390"/>
              <a:ext cx="484632" cy="36651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69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7164288" y="1412776"/>
              <a:ext cx="108012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940152" y="3420737"/>
              <a:ext cx="2304256" cy="3635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940152" y="2924945"/>
              <a:ext cx="2304256" cy="3565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683568" y="2485898"/>
            <a:ext cx="4176464" cy="2527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5940152" y="1412776"/>
            <a:ext cx="2304256" cy="3312367"/>
            <a:chOff x="5940152" y="1412776"/>
            <a:chExt cx="2304256" cy="3312367"/>
          </a:xfrm>
        </p:grpSpPr>
        <p:sp>
          <p:nvSpPr>
            <p:cNvPr id="3" name="正方形/長方形 2"/>
            <p:cNvSpPr/>
            <p:nvPr/>
          </p:nvSpPr>
          <p:spPr>
            <a:xfrm>
              <a:off x="7164288" y="1412776"/>
              <a:ext cx="108012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940152" y="2924944"/>
              <a:ext cx="2304256" cy="18001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/>
          <p:cNvSpPr/>
          <p:nvPr/>
        </p:nvSpPr>
        <p:spPr>
          <a:xfrm>
            <a:off x="900322" y="3068589"/>
            <a:ext cx="4103725" cy="108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5916140" y="3128281"/>
            <a:ext cx="2304256" cy="47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916140" y="5229200"/>
            <a:ext cx="2304256" cy="47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916140" y="3598060"/>
            <a:ext cx="2304256" cy="47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068268" y="1125768"/>
            <a:ext cx="96508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38422" y="3128280"/>
            <a:ext cx="4309641" cy="1236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8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846</Words>
  <Application>Microsoft Office PowerPoint</Application>
  <PresentationFormat>画面に合わせる (4:3)</PresentationFormat>
  <Paragraphs>368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芳之内　亮太</dc:creator>
  <cp:lastModifiedBy>芳之内　亮太</cp:lastModifiedBy>
  <cp:revision>122</cp:revision>
  <dcterms:created xsi:type="dcterms:W3CDTF">2017-10-30T04:16:45Z</dcterms:created>
  <dcterms:modified xsi:type="dcterms:W3CDTF">2017-11-20T08:48:40Z</dcterms:modified>
</cp:coreProperties>
</file>