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493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074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95" y="994623"/>
            <a:ext cx="3924909" cy="1510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301" y="3173146"/>
            <a:ext cx="23177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09469"/>
            <a:ext cx="2148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5" dirty="0">
                <a:solidFill>
                  <a:srgbClr val="22373A"/>
                </a:solidFill>
                <a:latin typeface="Cambria"/>
                <a:cs typeface="Cambria"/>
              </a:rPr>
              <a:t>Шифр</a:t>
            </a:r>
            <a:r>
              <a:rPr sz="14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55" dirty="0">
                <a:solidFill>
                  <a:srgbClr val="22373A"/>
                </a:solidFill>
                <a:latin typeface="Cambria"/>
                <a:cs typeface="Cambria"/>
              </a:rPr>
              <a:t>простой</a:t>
            </a:r>
            <a:r>
              <a:rPr sz="14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70" dirty="0">
                <a:solidFill>
                  <a:srgbClr val="22373A"/>
                </a:solidFill>
                <a:latin typeface="Cambria"/>
                <a:cs typeface="Cambria"/>
              </a:rPr>
              <a:t>замены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688293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981788"/>
            <a:ext cx="20878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Наботов Шахзод </a:t>
            </a:r>
            <a:r>
              <a:rPr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НПМмд-02-2</a:t>
            </a:r>
            <a:r>
              <a:rPr lang="ru-RU"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22373A"/>
                </a:solidFill>
                <a:latin typeface="Times New Roman"/>
                <a:cs typeface="Times New Roman"/>
              </a:rPr>
              <a:t>1/8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2529"/>
            <a:ext cx="1347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Цели</a:t>
            </a:r>
            <a:r>
              <a:rPr sz="1400" b="1" spc="3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7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и</a:t>
            </a:r>
            <a:r>
              <a:rPr sz="1400" b="1" spc="4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4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задачи</a:t>
            </a:r>
            <a:endParaRPr sz="14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3167"/>
            <a:ext cx="3048635" cy="5080"/>
            <a:chOff x="779995" y="1773167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3167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3167"/>
              <a:ext cx="381000" cy="5080"/>
            </a:xfrm>
            <a:custGeom>
              <a:avLst/>
              <a:gdLst/>
              <a:ahLst/>
              <a:cxnLst/>
              <a:rect l="l" t="t" r="r" b="b"/>
              <a:pathLst>
                <a:path w="381000" h="5080">
                  <a:moveTo>
                    <a:pt x="0" y="5060"/>
                  </a:moveTo>
                  <a:lnTo>
                    <a:pt x="0" y="0"/>
                  </a:lnTo>
                  <a:lnTo>
                    <a:pt x="381004" y="0"/>
                  </a:lnTo>
                  <a:lnTo>
                    <a:pt x="3810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1127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5" dirty="0">
                <a:solidFill>
                  <a:srgbClr val="F9F9F9"/>
                </a:solidFill>
                <a:latin typeface="Cambria"/>
                <a:cs typeface="Cambria"/>
              </a:rPr>
              <a:t>Цели </a:t>
            </a:r>
            <a:r>
              <a:rPr sz="1200" b="1" spc="40" dirty="0">
                <a:solidFill>
                  <a:srgbClr val="F9F9F9"/>
                </a:solidFill>
                <a:latin typeface="Cambria"/>
                <a:cs typeface="Cambria"/>
              </a:rPr>
              <a:t>и</a:t>
            </a:r>
            <a:r>
              <a:rPr sz="1200" b="1" spc="1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20" dirty="0">
                <a:solidFill>
                  <a:srgbClr val="F9F9F9"/>
                </a:solidFill>
                <a:latin typeface="Cambria"/>
                <a:cs typeface="Cambria"/>
              </a:rPr>
              <a:t>задачи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668347"/>
            <a:ext cx="3224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Изучение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шифрования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методом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простой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замены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2/8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1157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Крип</a:t>
            </a:r>
            <a:r>
              <a:rPr spc="20" dirty="0"/>
              <a:t>тография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22" y="0"/>
                  </a:lnTo>
                  <a:lnTo>
                    <a:pt x="1728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spc="55" dirty="0"/>
              <a:t>Криптография </a:t>
            </a:r>
            <a:r>
              <a:rPr spc="30" dirty="0"/>
              <a:t>(от </a:t>
            </a:r>
            <a:r>
              <a:rPr spc="40" dirty="0"/>
              <a:t>греч. </a:t>
            </a:r>
            <a:r>
              <a:rPr i="1" spc="35" dirty="0">
                <a:latin typeface="Times New Roman"/>
                <a:cs typeface="Times New Roman"/>
              </a:rPr>
              <a:t>тайное </a:t>
            </a:r>
            <a:r>
              <a:rPr i="1" spc="15" dirty="0">
                <a:latin typeface="Times New Roman"/>
                <a:cs typeface="Times New Roman"/>
              </a:rPr>
              <a:t>письмо</a:t>
            </a:r>
            <a:r>
              <a:rPr spc="15" dirty="0"/>
              <a:t>) </a:t>
            </a:r>
            <a:r>
              <a:rPr spc="-135" dirty="0"/>
              <a:t>— </a:t>
            </a:r>
            <a:r>
              <a:rPr spc="50" dirty="0"/>
              <a:t>наука о </a:t>
            </a:r>
            <a:r>
              <a:rPr spc="55" dirty="0"/>
              <a:t> </a:t>
            </a:r>
            <a:r>
              <a:rPr spc="50" dirty="0"/>
              <a:t>математических</a:t>
            </a:r>
            <a:r>
              <a:rPr spc="-30" dirty="0"/>
              <a:t> </a:t>
            </a:r>
            <a:r>
              <a:rPr spc="45" dirty="0"/>
              <a:t>методах</a:t>
            </a:r>
            <a:r>
              <a:rPr spc="-25" dirty="0"/>
              <a:t> </a:t>
            </a:r>
            <a:r>
              <a:rPr spc="45" dirty="0"/>
              <a:t>обеспечения</a:t>
            </a:r>
            <a:r>
              <a:rPr spc="-25" dirty="0"/>
              <a:t> </a:t>
            </a:r>
            <a:r>
              <a:rPr spc="50" dirty="0"/>
              <a:t>конфиденциальности </a:t>
            </a:r>
            <a:r>
              <a:rPr spc="-260" dirty="0"/>
              <a:t> </a:t>
            </a:r>
            <a:r>
              <a:rPr spc="55" dirty="0"/>
              <a:t>(невозможности </a:t>
            </a:r>
            <a:r>
              <a:rPr spc="60" dirty="0"/>
              <a:t>прочтения </a:t>
            </a:r>
            <a:r>
              <a:rPr spc="75" dirty="0"/>
              <a:t>информации </a:t>
            </a:r>
            <a:r>
              <a:rPr spc="55" dirty="0"/>
              <a:t>посторонним) </a:t>
            </a:r>
            <a:r>
              <a:rPr spc="75" dirty="0"/>
              <a:t>и </a:t>
            </a:r>
            <a:r>
              <a:rPr spc="80" dirty="0"/>
              <a:t> </a:t>
            </a:r>
            <a:r>
              <a:rPr spc="55" dirty="0"/>
              <a:t>аутентичности </a:t>
            </a:r>
            <a:r>
              <a:rPr spc="45" dirty="0"/>
              <a:t>(целостности </a:t>
            </a:r>
            <a:r>
              <a:rPr spc="75" dirty="0"/>
              <a:t>и </a:t>
            </a:r>
            <a:r>
              <a:rPr spc="55" dirty="0"/>
              <a:t>подлинности </a:t>
            </a:r>
            <a:r>
              <a:rPr spc="50" dirty="0"/>
              <a:t>авторства, </a:t>
            </a:r>
            <a:r>
              <a:rPr spc="60" dirty="0"/>
              <a:t>а </a:t>
            </a:r>
            <a:r>
              <a:rPr spc="65" dirty="0"/>
              <a:t> </a:t>
            </a:r>
            <a:r>
              <a:rPr spc="50" dirty="0"/>
              <a:t>также</a:t>
            </a:r>
            <a:r>
              <a:rPr spc="-10" dirty="0"/>
              <a:t> </a:t>
            </a:r>
            <a:r>
              <a:rPr spc="55" dirty="0"/>
              <a:t>невозможности</a:t>
            </a:r>
            <a:r>
              <a:rPr spc="-5" dirty="0"/>
              <a:t> </a:t>
            </a:r>
            <a:r>
              <a:rPr spc="55" dirty="0"/>
              <a:t>отказа</a:t>
            </a:r>
            <a:r>
              <a:rPr spc="-5" dirty="0"/>
              <a:t> </a:t>
            </a:r>
            <a:r>
              <a:rPr spc="45" dirty="0"/>
              <a:t>от</a:t>
            </a:r>
            <a:r>
              <a:rPr spc="-30" dirty="0"/>
              <a:t> </a:t>
            </a:r>
            <a:r>
              <a:rPr spc="45" dirty="0"/>
              <a:t>авторства)</a:t>
            </a:r>
            <a:r>
              <a:rPr spc="-5" dirty="0"/>
              <a:t> </a:t>
            </a:r>
            <a:r>
              <a:rPr spc="70" dirty="0"/>
              <a:t>информации.</a:t>
            </a:r>
          </a:p>
          <a:p>
            <a:pPr marL="17145" marR="5080">
              <a:lnSpc>
                <a:spcPct val="118000"/>
              </a:lnSpc>
              <a:spcBef>
                <a:spcPts val="780"/>
              </a:spcBef>
            </a:pPr>
            <a:r>
              <a:rPr spc="-80" dirty="0"/>
              <a:t>В</a:t>
            </a:r>
            <a:r>
              <a:rPr spc="-35" dirty="0"/>
              <a:t> </a:t>
            </a:r>
            <a:r>
              <a:rPr spc="45" dirty="0"/>
              <a:t>древности</a:t>
            </a:r>
            <a:r>
              <a:rPr spc="-10" dirty="0"/>
              <a:t> </a:t>
            </a:r>
            <a:r>
              <a:rPr spc="50" dirty="0"/>
              <a:t>криптография</a:t>
            </a:r>
            <a:r>
              <a:rPr spc="-10" dirty="0"/>
              <a:t> </a:t>
            </a:r>
            <a:r>
              <a:rPr spc="50" dirty="0"/>
              <a:t>вызывала</a:t>
            </a:r>
            <a:r>
              <a:rPr spc="-10" dirty="0"/>
              <a:t> </a:t>
            </a:r>
            <a:r>
              <a:rPr spc="50" dirty="0"/>
              <a:t>огромный</a:t>
            </a:r>
            <a:r>
              <a:rPr spc="-10" dirty="0"/>
              <a:t> </a:t>
            </a:r>
            <a:r>
              <a:rPr spc="45" dirty="0"/>
              <a:t>интерес,</a:t>
            </a:r>
            <a:r>
              <a:rPr spc="-85" dirty="0"/>
              <a:t> </a:t>
            </a:r>
            <a:r>
              <a:rPr spc="45" dirty="0"/>
              <a:t>так </a:t>
            </a:r>
            <a:r>
              <a:rPr spc="-260" dirty="0"/>
              <a:t> </a:t>
            </a:r>
            <a:r>
              <a:rPr spc="55" dirty="0"/>
              <a:t>как</a:t>
            </a:r>
            <a:r>
              <a:rPr spc="-15" dirty="0"/>
              <a:t> </a:t>
            </a:r>
            <a:r>
              <a:rPr spc="55" dirty="0"/>
              <a:t>позволяла</a:t>
            </a:r>
            <a:r>
              <a:rPr spc="-10" dirty="0"/>
              <a:t> </a:t>
            </a:r>
            <a:r>
              <a:rPr spc="55" dirty="0"/>
              <a:t>безопасно</a:t>
            </a:r>
            <a:r>
              <a:rPr spc="-10" dirty="0"/>
              <a:t> </a:t>
            </a:r>
            <a:r>
              <a:rPr spc="60" dirty="0"/>
              <a:t>передавать</a:t>
            </a:r>
            <a:r>
              <a:rPr spc="-30" dirty="0"/>
              <a:t> </a:t>
            </a:r>
            <a:r>
              <a:rPr spc="65" dirty="0"/>
              <a:t>информацию.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3/8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10731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Шифр</a:t>
            </a:r>
            <a:r>
              <a:rPr spc="-15" dirty="0"/>
              <a:t> </a:t>
            </a:r>
            <a:r>
              <a:rPr spc="20" dirty="0"/>
              <a:t>Цезаря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98853"/>
            <a:ext cx="3913504" cy="230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18000"/>
              </a:lnSpc>
              <a:spcBef>
                <a:spcPts val="100"/>
              </a:spcBef>
            </a:pP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Шифр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Цеза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р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я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Times New Roman"/>
                <a:cs typeface="Times New Roman"/>
              </a:rPr>
              <a:t>—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дин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из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самых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тых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наиб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лее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широ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о 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известных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методов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шифрования.</a:t>
            </a:r>
            <a:endParaRPr sz="1100">
              <a:latin typeface="Times New Roman"/>
              <a:cs typeface="Times New Roman"/>
            </a:endParaRPr>
          </a:p>
          <a:p>
            <a:pPr marL="12700" marR="252729">
              <a:lnSpc>
                <a:spcPct val="118000"/>
              </a:lnSpc>
              <a:spcBef>
                <a:spcPts val="780"/>
              </a:spcBef>
            </a:pP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Если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сопоставить каждому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символу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алфавита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его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яд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овый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номер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(нуме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р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у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0),</a:t>
            </a:r>
            <a:r>
              <a:rPr sz="1100" spc="-9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шифрование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и 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дешифрование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можно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выразить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формулами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модульной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арифметики: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sz="95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(x</a:t>
            </a:r>
            <a:r>
              <a:rPr sz="95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k)</a:t>
            </a:r>
            <a:r>
              <a:rPr sz="95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mod</a:t>
            </a:r>
            <a:r>
              <a:rPr sz="95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(y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k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n)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mod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18000"/>
              </a:lnSpc>
              <a:spcBef>
                <a:spcPts val="810"/>
              </a:spcBef>
            </a:pP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де: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r>
              <a:rPr sz="1100" i="1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Times New Roman"/>
                <a:cs typeface="Times New Roman"/>
              </a:rPr>
              <a:t>—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симв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л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ткры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те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та,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Times New Roman"/>
                <a:cs typeface="Times New Roman"/>
              </a:rPr>
              <a:t>y</a:t>
            </a:r>
            <a:r>
              <a:rPr sz="1100" i="1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Times New Roman"/>
                <a:cs typeface="Times New Roman"/>
              </a:rPr>
              <a:t>—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симв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л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шифрованного 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текста,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22373A"/>
                </a:solidFill>
                <a:latin typeface="Times New Roman"/>
                <a:cs typeface="Times New Roman"/>
              </a:rPr>
              <a:t>n</a:t>
            </a:r>
            <a:r>
              <a:rPr sz="1100" i="1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Times New Roman"/>
                <a:cs typeface="Times New Roman"/>
              </a:rPr>
              <a:t>—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мощность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алфавита,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Times New Roman"/>
                <a:cs typeface="Times New Roman"/>
              </a:rPr>
              <a:t>k</a:t>
            </a:r>
            <a:r>
              <a:rPr sz="1100" i="1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Times New Roman"/>
                <a:cs typeface="Times New Roman"/>
              </a:rPr>
              <a:t>—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ключ.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4/8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102679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Шифр</a:t>
            </a:r>
            <a:r>
              <a:rPr spc="-20" dirty="0"/>
              <a:t> </a:t>
            </a:r>
            <a:r>
              <a:rPr spc="20" dirty="0"/>
              <a:t>Атбаш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44115"/>
            <a:ext cx="3912870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Ключ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 расшифровке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шифра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Атбаш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прост: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первая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буква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алфавита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должна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быть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заменена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последнюю,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вторая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предпоследнюю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так до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последней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буквы,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которая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станет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первой.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языке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математики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эту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замену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можно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представить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такой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формуле: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Times New Roman"/>
                <a:cs typeface="Times New Roman"/>
              </a:rPr>
              <a:t>i</a:t>
            </a:r>
            <a:r>
              <a:rPr sz="1100" i="1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22373A"/>
                </a:solidFill>
                <a:latin typeface="Times New Roman"/>
                <a:cs typeface="Times New Roman"/>
              </a:rPr>
              <a:t>n</a:t>
            </a:r>
            <a:r>
              <a:rPr sz="1100" i="1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Times New Roman"/>
                <a:cs typeface="Times New Roman"/>
              </a:rPr>
              <a:t>-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imes New Roman"/>
                <a:cs typeface="Times New Roman"/>
              </a:rPr>
              <a:t>j 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1,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где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imes New Roman"/>
                <a:cs typeface="Times New Roman"/>
              </a:rPr>
              <a:t>j</a:t>
            </a:r>
            <a:r>
              <a:rPr sz="1100" i="1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это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номер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символа,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который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Times New Roman"/>
                <a:cs typeface="Times New Roman"/>
              </a:rPr>
              <a:t>мы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хотим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зашифровать,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22373A"/>
                </a:solidFill>
                <a:latin typeface="Times New Roman"/>
                <a:cs typeface="Times New Roman"/>
              </a:rPr>
              <a:t>n</a:t>
            </a:r>
            <a:r>
              <a:rPr sz="1100" i="1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количество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всех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символов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алфавита.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5/8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17132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5" dirty="0">
                <a:solidFill>
                  <a:srgbClr val="F9F9F9"/>
                </a:solidFill>
                <a:latin typeface="Cambria"/>
                <a:cs typeface="Cambria"/>
              </a:rPr>
              <a:t>Контрольный</a:t>
            </a:r>
            <a:r>
              <a:rPr sz="1200" b="1" spc="2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40" dirty="0">
                <a:solidFill>
                  <a:srgbClr val="F9F9F9"/>
                </a:solidFill>
                <a:latin typeface="Cambria"/>
                <a:cs typeface="Cambria"/>
              </a:rPr>
              <a:t>пример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45" y="0"/>
                  </a:lnTo>
                  <a:lnTo>
                    <a:pt x="34560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03" y="521118"/>
            <a:ext cx="2721581" cy="20897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40421" y="2682460"/>
            <a:ext cx="1727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Работа</a:t>
            </a:r>
            <a:r>
              <a:rPr sz="10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алгоритмов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6/8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36290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Результаты</a:t>
            </a:r>
            <a:r>
              <a:rPr spc="55" dirty="0"/>
              <a:t> </a:t>
            </a:r>
            <a:r>
              <a:rPr spc="20" dirty="0"/>
              <a:t>выполнения</a:t>
            </a:r>
            <a:r>
              <a:rPr spc="30" dirty="0"/>
              <a:t> </a:t>
            </a:r>
            <a:r>
              <a:rPr spc="20" dirty="0"/>
              <a:t>лабораторной</a:t>
            </a:r>
            <a:r>
              <a:rPr spc="55" dirty="0"/>
              <a:t> </a:t>
            </a:r>
            <a:r>
              <a:rPr spc="1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52" y="0"/>
                  </a:lnTo>
                  <a:lnTo>
                    <a:pt x="40320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37789"/>
            <a:ext cx="3839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Я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освоил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шифрование методом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простой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замены и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реализовать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программу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шифрования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языке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Python.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7/8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474100"/>
            <a:ext cx="1426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Спасибо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за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внимание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8/8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Произвольный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Cambria</vt:lpstr>
      <vt:lpstr>Courier New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Криптография</vt:lpstr>
      <vt:lpstr>Шифр Цезаря</vt:lpstr>
      <vt:lpstr>Шифр Атбаш</vt:lpstr>
      <vt:lpstr>Презентация PowerPoint</vt:lpstr>
      <vt:lpstr>Результаты выполнения лабораторной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простой замены</dc:title>
  <dc:creator>Милёхин Александр НПМмд-02-21</dc:creator>
  <cp:lastModifiedBy>nabotovshakhzod@gmail.com</cp:lastModifiedBy>
  <cp:revision>1</cp:revision>
  <dcterms:created xsi:type="dcterms:W3CDTF">2022-09-17T19:22:20Z</dcterms:created>
  <dcterms:modified xsi:type="dcterms:W3CDTF">2022-09-17T19:23:06Z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2022-03-17T00:00:00Z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2022-09-17T00:00:00Z</vt:filetime>
  </property>
</Properties>
</file>