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9/17/23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9/17/23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97BB-1D71-E009-BD2B-3A1664A6C0A4}"/>
              </a:ext>
            </a:extLst>
          </p:cNvPr>
          <p:cNvSpPr>
            <a:spLocks noGrp="1"/>
          </p:cNvSpPr>
          <p:nvPr>
            <p:ph type="ctrTitle"/>
          </p:nvPr>
        </p:nvSpPr>
        <p:spPr/>
        <p:txBody>
          <a:bodyPr/>
          <a:lstStyle/>
          <a:p>
            <a:r>
              <a:rPr lang="en-NP" sz="9600" dirty="0"/>
              <a:t>MILERA</a:t>
            </a:r>
          </a:p>
        </p:txBody>
      </p:sp>
      <p:sp>
        <p:nvSpPr>
          <p:cNvPr id="3" name="Subtitle 2">
            <a:extLst>
              <a:ext uri="{FF2B5EF4-FFF2-40B4-BE49-F238E27FC236}">
                <a16:creationId xmlns:a16="http://schemas.microsoft.com/office/drawing/2014/main" id="{7ACC2728-9E9E-B168-381E-C49B5F3DE3EB}"/>
              </a:ext>
            </a:extLst>
          </p:cNvPr>
          <p:cNvSpPr>
            <a:spLocks noGrp="1"/>
          </p:cNvSpPr>
          <p:nvPr>
            <p:ph type="subTitle" idx="1"/>
          </p:nvPr>
        </p:nvSpPr>
        <p:spPr/>
        <p:txBody>
          <a:bodyPr>
            <a:normAutofit lnSpcReduction="10000"/>
          </a:bodyPr>
          <a:lstStyle/>
          <a:p>
            <a:r>
              <a:rPr lang="en-NP" sz="2400" dirty="0"/>
              <a:t>E-commerce with a purpose</a:t>
            </a:r>
          </a:p>
        </p:txBody>
      </p:sp>
    </p:spTree>
    <p:extLst>
      <p:ext uri="{BB962C8B-B14F-4D97-AF65-F5344CB8AC3E}">
        <p14:creationId xmlns:p14="http://schemas.microsoft.com/office/powerpoint/2010/main" val="232348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B051-50AB-A4D1-7B96-C1ADAA10C474}"/>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685EC042-35B2-3DBF-3D2F-83013DDE6C3C}"/>
              </a:ext>
            </a:extLst>
          </p:cNvPr>
          <p:cNvSpPr>
            <a:spLocks noGrp="1"/>
          </p:cNvSpPr>
          <p:nvPr>
            <p:ph idx="1"/>
          </p:nvPr>
        </p:nvSpPr>
        <p:spPr/>
        <p:txBody>
          <a:bodyPr/>
          <a:lstStyle/>
          <a:p>
            <a:pPr>
              <a:lnSpc>
                <a:spcPct val="150000"/>
              </a:lnSpc>
            </a:pPr>
            <a:r>
              <a:rPr lang="en-NP" sz="2000" b="1" dirty="0"/>
              <a:t>MILERA</a:t>
            </a:r>
            <a:r>
              <a:rPr lang="en-NP" sz="2000" dirty="0"/>
              <a:t>, a one stop sloution for all the local products. A platform for the local product that handles all the aspects related to E-Commerce such as, inbult Payment Integration, Product Integrity, Advertisement, etc, which  will be a game changer in the E-Commerce industry for local products.</a:t>
            </a:r>
            <a:r>
              <a:rPr lang="en-GB" sz="2000" b="0" i="0" u="none" strike="noStrike" dirty="0">
                <a:solidFill>
                  <a:srgbClr val="E6EDF3"/>
                </a:solidFill>
                <a:effectLst/>
                <a:latin typeface="-apple-system"/>
              </a:rPr>
              <a:t> </a:t>
            </a:r>
            <a:endParaRPr lang="en-NP" sz="2000" dirty="0"/>
          </a:p>
          <a:p>
            <a:endParaRPr lang="en-NP" dirty="0"/>
          </a:p>
        </p:txBody>
      </p:sp>
    </p:spTree>
    <p:extLst>
      <p:ext uri="{BB962C8B-B14F-4D97-AF65-F5344CB8AC3E}">
        <p14:creationId xmlns:p14="http://schemas.microsoft.com/office/powerpoint/2010/main" val="230179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1ED1-55FD-3978-C86C-8493DC990948}"/>
              </a:ext>
            </a:extLst>
          </p:cNvPr>
          <p:cNvSpPr>
            <a:spLocks noGrp="1"/>
          </p:cNvSpPr>
          <p:nvPr>
            <p:ph type="title"/>
          </p:nvPr>
        </p:nvSpPr>
        <p:spPr/>
        <p:txBody>
          <a:bodyPr/>
          <a:lstStyle/>
          <a:p>
            <a:r>
              <a:rPr lang="en-NP" dirty="0"/>
              <a:t>Background Study</a:t>
            </a:r>
          </a:p>
        </p:txBody>
      </p:sp>
      <p:sp>
        <p:nvSpPr>
          <p:cNvPr id="3" name="Content Placeholder 2">
            <a:extLst>
              <a:ext uri="{FF2B5EF4-FFF2-40B4-BE49-F238E27FC236}">
                <a16:creationId xmlns:a16="http://schemas.microsoft.com/office/drawing/2014/main" id="{BE44BA62-D5E9-2EC8-E708-989AE33483B2}"/>
              </a:ext>
            </a:extLst>
          </p:cNvPr>
          <p:cNvSpPr>
            <a:spLocks noGrp="1"/>
          </p:cNvSpPr>
          <p:nvPr>
            <p:ph idx="1"/>
          </p:nvPr>
        </p:nvSpPr>
        <p:spPr/>
        <p:txBody>
          <a:bodyPr/>
          <a:lstStyle/>
          <a:p>
            <a:pPr>
              <a:lnSpc>
                <a:spcPct val="150000"/>
              </a:lnSpc>
            </a:pPr>
            <a:r>
              <a:rPr lang="en-NP" sz="2000" dirty="0"/>
              <a:t>We haven’t seen any such marketplace as us, that specifically focuses on niche market. We initiated this project hearing from our local people. As we analyzed the need of such market place,   </a:t>
            </a:r>
          </a:p>
          <a:p>
            <a:pPr>
              <a:lnSpc>
                <a:spcPct val="150000"/>
              </a:lnSpc>
            </a:pPr>
            <a:r>
              <a:rPr lang="en-NP" sz="2000" dirty="0"/>
              <a:t>There are already big market places that have way more features and big marketshare. That really doesnot help promote our local producers as well as consumers. This problem lead to the development of “MILERA”.</a:t>
            </a:r>
          </a:p>
        </p:txBody>
      </p:sp>
    </p:spTree>
    <p:extLst>
      <p:ext uri="{BB962C8B-B14F-4D97-AF65-F5344CB8AC3E}">
        <p14:creationId xmlns:p14="http://schemas.microsoft.com/office/powerpoint/2010/main" val="34919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EB06-A5FA-4CB3-5A8F-2E37DB688CCC}"/>
              </a:ext>
            </a:extLst>
          </p:cNvPr>
          <p:cNvSpPr>
            <a:spLocks noGrp="1"/>
          </p:cNvSpPr>
          <p:nvPr>
            <p:ph type="title"/>
          </p:nvPr>
        </p:nvSpPr>
        <p:spPr/>
        <p:txBody>
          <a:bodyPr/>
          <a:lstStyle/>
          <a:p>
            <a:r>
              <a:rPr lang="en-NP" dirty="0"/>
              <a:t>Objectives</a:t>
            </a:r>
          </a:p>
        </p:txBody>
      </p:sp>
      <p:sp>
        <p:nvSpPr>
          <p:cNvPr id="3" name="Content Placeholder 2">
            <a:extLst>
              <a:ext uri="{FF2B5EF4-FFF2-40B4-BE49-F238E27FC236}">
                <a16:creationId xmlns:a16="http://schemas.microsoft.com/office/drawing/2014/main" id="{6F8E9071-D0D7-D67D-AB55-B878EFC17CD8}"/>
              </a:ext>
            </a:extLst>
          </p:cNvPr>
          <p:cNvSpPr>
            <a:spLocks noGrp="1"/>
          </p:cNvSpPr>
          <p:nvPr>
            <p:ph idx="1"/>
          </p:nvPr>
        </p:nvSpPr>
        <p:spPr/>
        <p:txBody>
          <a:bodyPr/>
          <a:lstStyle/>
          <a:p>
            <a:pPr>
              <a:lnSpc>
                <a:spcPct val="150000"/>
              </a:lnSpc>
            </a:pPr>
            <a:r>
              <a:rPr lang="en-NP" sz="2000" dirty="0"/>
              <a:t>Our major reason/objective to build this project are :-</a:t>
            </a:r>
          </a:p>
          <a:p>
            <a:pPr lvl="1">
              <a:lnSpc>
                <a:spcPct val="150000"/>
              </a:lnSpc>
            </a:pPr>
            <a:r>
              <a:rPr lang="en-NP" sz="1800" dirty="0"/>
              <a:t>Promote local products as well as producers,</a:t>
            </a:r>
          </a:p>
          <a:p>
            <a:pPr lvl="1">
              <a:lnSpc>
                <a:spcPct val="150000"/>
              </a:lnSpc>
            </a:pPr>
            <a:r>
              <a:rPr lang="en-NP" sz="1800" dirty="0"/>
              <a:t>Awares local people about such products availability in their own locality,</a:t>
            </a:r>
          </a:p>
          <a:p>
            <a:pPr lvl="1">
              <a:lnSpc>
                <a:spcPct val="150000"/>
              </a:lnSpc>
            </a:pPr>
            <a:r>
              <a:rPr lang="en-NP" sz="1800" dirty="0"/>
              <a:t>Reduces huge import of goods from abroad,</a:t>
            </a:r>
          </a:p>
          <a:p>
            <a:pPr lvl="1">
              <a:lnSpc>
                <a:spcPct val="150000"/>
              </a:lnSpc>
            </a:pPr>
            <a:r>
              <a:rPr lang="en-NP" sz="1800" dirty="0"/>
              <a:t>Helps government keep track of all the sales happening remotely, i.e. the sold amount could be taxable,</a:t>
            </a:r>
          </a:p>
          <a:p>
            <a:pPr lvl="1"/>
            <a:endParaRPr lang="en-NP" dirty="0"/>
          </a:p>
        </p:txBody>
      </p:sp>
    </p:spTree>
    <p:extLst>
      <p:ext uri="{BB962C8B-B14F-4D97-AF65-F5344CB8AC3E}">
        <p14:creationId xmlns:p14="http://schemas.microsoft.com/office/powerpoint/2010/main" val="21635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DA-921B-6F81-BC58-E89CBD169E31}"/>
              </a:ext>
            </a:extLst>
          </p:cNvPr>
          <p:cNvSpPr>
            <a:spLocks noGrp="1"/>
          </p:cNvSpPr>
          <p:nvPr>
            <p:ph type="title"/>
          </p:nvPr>
        </p:nvSpPr>
        <p:spPr/>
        <p:txBody>
          <a:bodyPr/>
          <a:lstStyle/>
          <a:p>
            <a:r>
              <a:rPr lang="en-NP" dirty="0"/>
              <a:t>Problems</a:t>
            </a:r>
          </a:p>
        </p:txBody>
      </p:sp>
      <p:sp>
        <p:nvSpPr>
          <p:cNvPr id="3" name="Content Placeholder 2">
            <a:extLst>
              <a:ext uri="{FF2B5EF4-FFF2-40B4-BE49-F238E27FC236}">
                <a16:creationId xmlns:a16="http://schemas.microsoft.com/office/drawing/2014/main" id="{24AF5D5C-B8F5-D5BB-27FC-9404188ED378}"/>
              </a:ext>
            </a:extLst>
          </p:cNvPr>
          <p:cNvSpPr>
            <a:spLocks noGrp="1"/>
          </p:cNvSpPr>
          <p:nvPr>
            <p:ph idx="1"/>
          </p:nvPr>
        </p:nvSpPr>
        <p:spPr/>
        <p:txBody>
          <a:bodyPr/>
          <a:lstStyle/>
          <a:p>
            <a:r>
              <a:rPr lang="en-NP" sz="2000" dirty="0"/>
              <a:t>Lack of public awareness</a:t>
            </a:r>
          </a:p>
          <a:p>
            <a:r>
              <a:rPr lang="en-GB" sz="2000" dirty="0"/>
              <a:t>C</a:t>
            </a:r>
            <a:r>
              <a:rPr lang="en-NP" sz="2000" dirty="0"/>
              <a:t>ompetitive market</a:t>
            </a:r>
          </a:p>
          <a:p>
            <a:r>
              <a:rPr lang="en-NP" sz="2000" dirty="0"/>
              <a:t>Logistics and shipping</a:t>
            </a:r>
          </a:p>
          <a:p>
            <a:r>
              <a:rPr lang="en-NP" sz="2000" dirty="0"/>
              <a:t>Lack of Government support</a:t>
            </a:r>
          </a:p>
          <a:p>
            <a:r>
              <a:rPr lang="en-NP" sz="2000" dirty="0"/>
              <a:t>Instability and fluctuation in price of product. </a:t>
            </a:r>
          </a:p>
          <a:p>
            <a:r>
              <a:rPr lang="en-NP" sz="2000" dirty="0"/>
              <a:t>Also unfair pay to the producers by big brands.</a:t>
            </a:r>
            <a:endParaRPr lang="en-NP" dirty="0"/>
          </a:p>
        </p:txBody>
      </p:sp>
    </p:spTree>
    <p:extLst>
      <p:ext uri="{BB962C8B-B14F-4D97-AF65-F5344CB8AC3E}">
        <p14:creationId xmlns:p14="http://schemas.microsoft.com/office/powerpoint/2010/main" val="21019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E1D0-8AF4-235B-BA22-E36A960F0FF2}"/>
              </a:ext>
            </a:extLst>
          </p:cNvPr>
          <p:cNvSpPr>
            <a:spLocks noGrp="1"/>
          </p:cNvSpPr>
          <p:nvPr>
            <p:ph type="title"/>
          </p:nvPr>
        </p:nvSpPr>
        <p:spPr/>
        <p:txBody>
          <a:bodyPr/>
          <a:lstStyle/>
          <a:p>
            <a:r>
              <a:rPr lang="en-NP" dirty="0"/>
              <a:t>Solution</a:t>
            </a:r>
          </a:p>
        </p:txBody>
      </p:sp>
      <p:sp>
        <p:nvSpPr>
          <p:cNvPr id="3" name="Content Placeholder 2">
            <a:extLst>
              <a:ext uri="{FF2B5EF4-FFF2-40B4-BE49-F238E27FC236}">
                <a16:creationId xmlns:a16="http://schemas.microsoft.com/office/drawing/2014/main" id="{9A8D0410-2645-5259-E07D-D4EC08011868}"/>
              </a:ext>
            </a:extLst>
          </p:cNvPr>
          <p:cNvSpPr>
            <a:spLocks noGrp="1"/>
          </p:cNvSpPr>
          <p:nvPr>
            <p:ph idx="1"/>
          </p:nvPr>
        </p:nvSpPr>
        <p:spPr/>
        <p:txBody>
          <a:bodyPr/>
          <a:lstStyle/>
          <a:p>
            <a:r>
              <a:rPr lang="en-NP" dirty="0"/>
              <a:t>Encouraging public to use local products more often,</a:t>
            </a:r>
          </a:p>
          <a:p>
            <a:r>
              <a:rPr lang="en-NP" dirty="0"/>
              <a:t>Pursuading government to promote it on a national level,</a:t>
            </a:r>
          </a:p>
          <a:p>
            <a:r>
              <a:rPr lang="en-NP" dirty="0"/>
              <a:t>Making easy for B2B and B2C customers. Locally produced raw materials could be sold at fair amount of price.</a:t>
            </a:r>
          </a:p>
          <a:p>
            <a:r>
              <a:rPr lang="en-NP" dirty="0"/>
              <a:t>Stable and more rigid price on products.</a:t>
            </a:r>
          </a:p>
          <a:p>
            <a:endParaRPr lang="en-NP" dirty="0"/>
          </a:p>
        </p:txBody>
      </p:sp>
    </p:spTree>
    <p:extLst>
      <p:ext uri="{BB962C8B-B14F-4D97-AF65-F5344CB8AC3E}">
        <p14:creationId xmlns:p14="http://schemas.microsoft.com/office/powerpoint/2010/main" val="134676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3DF6-111C-D228-ABAE-BDC36CFAF353}"/>
              </a:ext>
            </a:extLst>
          </p:cNvPr>
          <p:cNvSpPr>
            <a:spLocks noGrp="1"/>
          </p:cNvSpPr>
          <p:nvPr>
            <p:ph type="title"/>
          </p:nvPr>
        </p:nvSpPr>
        <p:spPr/>
        <p:txBody>
          <a:bodyPr/>
          <a:lstStyle/>
          <a:p>
            <a:r>
              <a:rPr lang="en-NP" dirty="0"/>
              <a:t>Obstacles</a:t>
            </a:r>
          </a:p>
        </p:txBody>
      </p:sp>
      <p:sp>
        <p:nvSpPr>
          <p:cNvPr id="3" name="Content Placeholder 2">
            <a:extLst>
              <a:ext uri="{FF2B5EF4-FFF2-40B4-BE49-F238E27FC236}">
                <a16:creationId xmlns:a16="http://schemas.microsoft.com/office/drawing/2014/main" id="{DA4CCF6E-495F-BD90-515F-0E44B8C9E309}"/>
              </a:ext>
            </a:extLst>
          </p:cNvPr>
          <p:cNvSpPr>
            <a:spLocks noGrp="1"/>
          </p:cNvSpPr>
          <p:nvPr>
            <p:ph idx="1"/>
          </p:nvPr>
        </p:nvSpPr>
        <p:spPr/>
        <p:txBody>
          <a:bodyPr/>
          <a:lstStyle/>
          <a:p>
            <a:r>
              <a:rPr lang="en-NP" dirty="0"/>
              <a:t>We faced some challenges while building this project,</a:t>
            </a:r>
          </a:p>
          <a:p>
            <a:pPr lvl="1"/>
            <a:r>
              <a:rPr lang="en-NP" dirty="0"/>
              <a:t>There was no thorough research of the market,</a:t>
            </a:r>
          </a:p>
          <a:p>
            <a:pPr lvl="1"/>
            <a:r>
              <a:rPr lang="en-NP" dirty="0"/>
              <a:t>We have limited knowledge on database and the programming language itself</a:t>
            </a:r>
          </a:p>
          <a:p>
            <a:pPr lvl="1"/>
            <a:r>
              <a:rPr lang="en-GB" dirty="0"/>
              <a:t>W</a:t>
            </a:r>
            <a:r>
              <a:rPr lang="en-NP" dirty="0"/>
              <a:t>e had difficulty setting up the environment for the development of the system,</a:t>
            </a:r>
          </a:p>
        </p:txBody>
      </p:sp>
    </p:spTree>
    <p:extLst>
      <p:ext uri="{BB962C8B-B14F-4D97-AF65-F5344CB8AC3E}">
        <p14:creationId xmlns:p14="http://schemas.microsoft.com/office/powerpoint/2010/main" val="210154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36C5-37A5-F03C-C70E-1C939B8D2584}"/>
              </a:ext>
            </a:extLst>
          </p:cNvPr>
          <p:cNvSpPr>
            <a:spLocks noGrp="1"/>
          </p:cNvSpPr>
          <p:nvPr>
            <p:ph type="title"/>
          </p:nvPr>
        </p:nvSpPr>
        <p:spPr/>
        <p:txBody>
          <a:bodyPr/>
          <a:lstStyle/>
          <a:p>
            <a:r>
              <a:rPr lang="en-NP" dirty="0"/>
              <a:t>Conclusion</a:t>
            </a:r>
          </a:p>
        </p:txBody>
      </p:sp>
      <p:sp>
        <p:nvSpPr>
          <p:cNvPr id="3" name="Content Placeholder 2">
            <a:extLst>
              <a:ext uri="{FF2B5EF4-FFF2-40B4-BE49-F238E27FC236}">
                <a16:creationId xmlns:a16="http://schemas.microsoft.com/office/drawing/2014/main" id="{4F94A8A6-6EF5-0622-C8F3-28F54532AC7E}"/>
              </a:ext>
            </a:extLst>
          </p:cNvPr>
          <p:cNvSpPr>
            <a:spLocks noGrp="1"/>
          </p:cNvSpPr>
          <p:nvPr>
            <p:ph idx="1"/>
          </p:nvPr>
        </p:nvSpPr>
        <p:spPr/>
        <p:txBody>
          <a:bodyPr/>
          <a:lstStyle/>
          <a:p>
            <a:r>
              <a:rPr lang="en-NP" dirty="0"/>
              <a:t>In conclusion, our e-commerce platform will benefit everyone from a consumer, seller, investor and the government itself. We hope to promote our local products to a national level. And create awareness on,</a:t>
            </a:r>
          </a:p>
          <a:p>
            <a:endParaRPr lang="en-NP" dirty="0"/>
          </a:p>
          <a:p>
            <a:pPr marL="0" indent="0" algn="ctr">
              <a:buNone/>
            </a:pPr>
            <a:r>
              <a:rPr lang="en-NP" sz="2800" b="1" dirty="0"/>
              <a:t>Made for Nepal, Made in Nepal</a:t>
            </a:r>
          </a:p>
        </p:txBody>
      </p:sp>
    </p:spTree>
    <p:extLst>
      <p:ext uri="{BB962C8B-B14F-4D97-AF65-F5344CB8AC3E}">
        <p14:creationId xmlns:p14="http://schemas.microsoft.com/office/powerpoint/2010/main" val="84294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2665-9EF3-1EA9-CB37-E2BD348C9940}"/>
              </a:ext>
            </a:extLst>
          </p:cNvPr>
          <p:cNvSpPr>
            <a:spLocks noGrp="1"/>
          </p:cNvSpPr>
          <p:nvPr>
            <p:ph type="title"/>
          </p:nvPr>
        </p:nvSpPr>
        <p:spPr/>
        <p:txBody>
          <a:bodyPr/>
          <a:lstStyle/>
          <a:p>
            <a:r>
              <a:rPr lang="en-NP" dirty="0"/>
              <a:t>Refrences</a:t>
            </a:r>
          </a:p>
        </p:txBody>
      </p:sp>
      <p:sp>
        <p:nvSpPr>
          <p:cNvPr id="3" name="Content Placeholder 2">
            <a:extLst>
              <a:ext uri="{FF2B5EF4-FFF2-40B4-BE49-F238E27FC236}">
                <a16:creationId xmlns:a16="http://schemas.microsoft.com/office/drawing/2014/main" id="{9351F57C-447B-508F-32FC-B9A8608A765D}"/>
              </a:ext>
            </a:extLst>
          </p:cNvPr>
          <p:cNvSpPr>
            <a:spLocks noGrp="1"/>
          </p:cNvSpPr>
          <p:nvPr>
            <p:ph idx="1"/>
          </p:nvPr>
        </p:nvSpPr>
        <p:spPr/>
        <p:txBody>
          <a:bodyPr>
            <a:normAutofit/>
          </a:bodyPr>
          <a:lstStyle/>
          <a:p>
            <a:r>
              <a:rPr lang="en-GB" sz="2000" dirty="0"/>
              <a:t>Facebook market place</a:t>
            </a:r>
          </a:p>
          <a:p>
            <a:r>
              <a:rPr lang="en-GB" sz="2000" dirty="0"/>
              <a:t>Instagram store</a:t>
            </a:r>
          </a:p>
          <a:p>
            <a:r>
              <a:rPr lang="en-GB" sz="2000" dirty="0"/>
              <a:t>Different news source</a:t>
            </a:r>
          </a:p>
          <a:p>
            <a:r>
              <a:rPr lang="en-GB" sz="2000" dirty="0"/>
              <a:t>Feedback from  local people</a:t>
            </a:r>
            <a:endParaRPr lang="en-NP" dirty="0"/>
          </a:p>
        </p:txBody>
      </p:sp>
    </p:spTree>
    <p:extLst>
      <p:ext uri="{BB962C8B-B14F-4D97-AF65-F5344CB8AC3E}">
        <p14:creationId xmlns:p14="http://schemas.microsoft.com/office/powerpoint/2010/main" val="183013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65</TotalTime>
  <Words>384</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Century Gothic</vt:lpstr>
      <vt:lpstr>Wingdings 2</vt:lpstr>
      <vt:lpstr>Quotable</vt:lpstr>
      <vt:lpstr>MILERA</vt:lpstr>
      <vt:lpstr>Introduction</vt:lpstr>
      <vt:lpstr>Background Study</vt:lpstr>
      <vt:lpstr>Objectives</vt:lpstr>
      <vt:lpstr>Problems</vt:lpstr>
      <vt:lpstr>Solution</vt:lpstr>
      <vt:lpstr>Obstacles</vt:lpstr>
      <vt:lpstr>Conclusion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MILERA</dc:title>
  <dc:creator>N P</dc:creator>
  <cp:lastModifiedBy>N P</cp:lastModifiedBy>
  <cp:revision>4</cp:revision>
  <dcterms:created xsi:type="dcterms:W3CDTF">2023-09-17T07:05:27Z</dcterms:created>
  <dcterms:modified xsi:type="dcterms:W3CDTF">2023-09-17T08:11:18Z</dcterms:modified>
</cp:coreProperties>
</file>